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710" r:id="rId5"/>
  </p:sldMasterIdLst>
  <p:notesMasterIdLst>
    <p:notesMasterId r:id="rId45"/>
  </p:notesMasterIdLst>
  <p:handoutMasterIdLst>
    <p:handoutMasterId r:id="rId46"/>
  </p:handoutMasterIdLst>
  <p:sldIdLst>
    <p:sldId id="314" r:id="rId6"/>
    <p:sldId id="342" r:id="rId7"/>
    <p:sldId id="343" r:id="rId8"/>
    <p:sldId id="345" r:id="rId9"/>
    <p:sldId id="382" r:id="rId10"/>
    <p:sldId id="358" r:id="rId11"/>
    <p:sldId id="374" r:id="rId12"/>
    <p:sldId id="376" r:id="rId13"/>
    <p:sldId id="334" r:id="rId14"/>
    <p:sldId id="360" r:id="rId15"/>
    <p:sldId id="341" r:id="rId16"/>
    <p:sldId id="339" r:id="rId17"/>
    <p:sldId id="362" r:id="rId18"/>
    <p:sldId id="364" r:id="rId19"/>
    <p:sldId id="363" r:id="rId20"/>
    <p:sldId id="350" r:id="rId21"/>
    <p:sldId id="322" r:id="rId22"/>
    <p:sldId id="383" r:id="rId23"/>
    <p:sldId id="366" r:id="rId24"/>
    <p:sldId id="367" r:id="rId25"/>
    <p:sldId id="356" r:id="rId26"/>
    <p:sldId id="368" r:id="rId27"/>
    <p:sldId id="369" r:id="rId28"/>
    <p:sldId id="365" r:id="rId29"/>
    <p:sldId id="370" r:id="rId30"/>
    <p:sldId id="371" r:id="rId31"/>
    <p:sldId id="372" r:id="rId32"/>
    <p:sldId id="373" r:id="rId33"/>
    <p:sldId id="338" r:id="rId34"/>
    <p:sldId id="353" r:id="rId35"/>
    <p:sldId id="352" r:id="rId36"/>
    <p:sldId id="347" r:id="rId37"/>
    <p:sldId id="348" r:id="rId38"/>
    <p:sldId id="354" r:id="rId39"/>
    <p:sldId id="355" r:id="rId40"/>
    <p:sldId id="349" r:id="rId41"/>
    <p:sldId id="328" r:id="rId42"/>
    <p:sldId id="375" r:id="rId43"/>
    <p:sldId id="33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DFE"/>
    <a:srgbClr val="383155"/>
    <a:srgbClr val="F6F7FF"/>
    <a:srgbClr val="4C6F7C"/>
    <a:srgbClr val="D4DDFE"/>
    <a:srgbClr val="D5DEFF"/>
    <a:srgbClr val="DBDCE5"/>
    <a:srgbClr val="F0F1FB"/>
    <a:srgbClr val="DFE1F6"/>
    <a:srgbClr val="EEEFF5"/>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92086" autoAdjust="0"/>
  </p:normalViewPr>
  <p:slideViewPr>
    <p:cSldViewPr snapToGrid="0">
      <p:cViewPr varScale="1">
        <p:scale>
          <a:sx n="103" d="100"/>
          <a:sy n="103" d="100"/>
        </p:scale>
        <p:origin x="624" y="102"/>
      </p:cViewPr>
      <p:guideLst>
        <p:guide orient="horz" pos="1416"/>
        <p:guide orient="horz" pos="1008"/>
        <p:guide pos="3840"/>
      </p:guideLst>
    </p:cSldViewPr>
  </p:slideViewPr>
  <p:outlineViewPr>
    <p:cViewPr>
      <p:scale>
        <a:sx n="33" d="100"/>
        <a:sy n="33" d="100"/>
      </p:scale>
      <p:origin x="0" y="-29322"/>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896892-816D-4FD1-9E72-32ADF529C6F5}"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DCFE364A-2FCA-4837-9748-5129E3360AB6}">
      <dgm:prSet/>
      <dgm:spPr>
        <a:solidFill>
          <a:schemeClr val="accent2">
            <a:lumMod val="50000"/>
          </a:schemeClr>
        </a:solidFill>
      </dgm:spPr>
      <dgm:t>
        <a:bodyPr/>
        <a:lstStyle/>
        <a:p>
          <a:r>
            <a:rPr lang="en-US" dirty="0"/>
            <a:t>Criterion - defines the selection criteria</a:t>
          </a:r>
        </a:p>
      </dgm:t>
    </dgm:pt>
    <dgm:pt modelId="{7B36743E-14E0-469C-9F1B-B9F2FBA90E90}" type="parTrans" cxnId="{D612296D-426C-482E-86E9-75D9AE726205}">
      <dgm:prSet/>
      <dgm:spPr/>
      <dgm:t>
        <a:bodyPr/>
        <a:lstStyle/>
        <a:p>
          <a:endParaRPr lang="en-US"/>
        </a:p>
      </dgm:t>
    </dgm:pt>
    <dgm:pt modelId="{F5A21D01-3202-4024-9814-A61BE99DF105}" type="sibTrans" cxnId="{D612296D-426C-482E-86E9-75D9AE726205}">
      <dgm:prSet/>
      <dgm:spPr>
        <a:solidFill>
          <a:schemeClr val="bg1">
            <a:alpha val="90000"/>
          </a:schemeClr>
        </a:solidFill>
      </dgm:spPr>
      <dgm:t>
        <a:bodyPr/>
        <a:lstStyle/>
        <a:p>
          <a:endParaRPr lang="en-US" dirty="0"/>
        </a:p>
      </dgm:t>
    </dgm:pt>
    <dgm:pt modelId="{D8DAD7D2-87B1-4788-876C-188B8A9F69AB}">
      <dgm:prSet/>
      <dgm:spPr>
        <a:solidFill>
          <a:schemeClr val="accent2">
            <a:lumMod val="50000"/>
          </a:schemeClr>
        </a:solidFill>
      </dgm:spPr>
      <dgm:t>
        <a:bodyPr/>
        <a:lstStyle/>
        <a:p>
          <a:r>
            <a:rPr lang="en-US" dirty="0"/>
            <a:t>Indicators - explanations of the concepts that demonstrate how the applicant meets the selection criteria</a:t>
          </a:r>
        </a:p>
      </dgm:t>
    </dgm:pt>
    <dgm:pt modelId="{2FA0BA35-4CE9-4330-91AA-D8495109599B}" type="parTrans" cxnId="{C73ACD0F-B7DF-4AFA-9137-8553896CF89A}">
      <dgm:prSet/>
      <dgm:spPr/>
      <dgm:t>
        <a:bodyPr/>
        <a:lstStyle/>
        <a:p>
          <a:endParaRPr lang="en-US"/>
        </a:p>
      </dgm:t>
    </dgm:pt>
    <dgm:pt modelId="{A437B064-9AF6-45D0-9645-D75933F6E69C}" type="sibTrans" cxnId="{C73ACD0F-B7DF-4AFA-9137-8553896CF89A}">
      <dgm:prSet/>
      <dgm:spPr>
        <a:solidFill>
          <a:schemeClr val="bg1">
            <a:alpha val="90000"/>
          </a:schemeClr>
        </a:solidFill>
      </dgm:spPr>
      <dgm:t>
        <a:bodyPr/>
        <a:lstStyle/>
        <a:p>
          <a:endParaRPr lang="en-US" dirty="0"/>
        </a:p>
      </dgm:t>
    </dgm:pt>
    <dgm:pt modelId="{665F6798-0413-47E5-97B3-1B3DC1479CE3}">
      <dgm:prSet/>
      <dgm:spPr>
        <a:solidFill>
          <a:schemeClr val="accent2">
            <a:lumMod val="50000"/>
          </a:schemeClr>
        </a:solidFill>
      </dgm:spPr>
      <dgm:t>
        <a:bodyPr/>
        <a:lstStyle/>
        <a:p>
          <a:r>
            <a:rPr lang="en-US" dirty="0"/>
            <a:t>Sources - what component of the application provides an opportunity to demonstrates the applicant meets the selection criteria</a:t>
          </a:r>
        </a:p>
        <a:p>
          <a:endParaRPr lang="en-US" dirty="0"/>
        </a:p>
      </dgm:t>
    </dgm:pt>
    <dgm:pt modelId="{B1D96C60-536B-4334-AE69-A964A93B8EF3}" type="parTrans" cxnId="{71BE6F84-DF62-4D52-84E7-E305EED27DA2}">
      <dgm:prSet/>
      <dgm:spPr/>
      <dgm:t>
        <a:bodyPr/>
        <a:lstStyle/>
        <a:p>
          <a:endParaRPr lang="en-US"/>
        </a:p>
      </dgm:t>
    </dgm:pt>
    <dgm:pt modelId="{323B368C-4158-482F-81B3-9DC06A42FCD4}" type="sibTrans" cxnId="{71BE6F84-DF62-4D52-84E7-E305EED27DA2}">
      <dgm:prSet/>
      <dgm:spPr/>
      <dgm:t>
        <a:bodyPr/>
        <a:lstStyle/>
        <a:p>
          <a:endParaRPr lang="en-US"/>
        </a:p>
      </dgm:t>
    </dgm:pt>
    <dgm:pt modelId="{E5662D19-866E-4025-B1A2-2958EB2784BE}" type="pres">
      <dgm:prSet presAssocID="{75896892-816D-4FD1-9E72-32ADF529C6F5}" presName="outerComposite" presStyleCnt="0">
        <dgm:presLayoutVars>
          <dgm:chMax val="5"/>
          <dgm:dir/>
          <dgm:resizeHandles val="exact"/>
        </dgm:presLayoutVars>
      </dgm:prSet>
      <dgm:spPr/>
    </dgm:pt>
    <dgm:pt modelId="{016894A7-E9E5-4635-BCAA-43E0B4E0C4F0}" type="pres">
      <dgm:prSet presAssocID="{75896892-816D-4FD1-9E72-32ADF529C6F5}" presName="dummyMaxCanvas" presStyleCnt="0">
        <dgm:presLayoutVars/>
      </dgm:prSet>
      <dgm:spPr/>
    </dgm:pt>
    <dgm:pt modelId="{DCB5D78B-8CCF-4164-9F50-06BF7C0CBB74}" type="pres">
      <dgm:prSet presAssocID="{75896892-816D-4FD1-9E72-32ADF529C6F5}" presName="ThreeNodes_1" presStyleLbl="node1" presStyleIdx="0" presStyleCnt="3">
        <dgm:presLayoutVars>
          <dgm:bulletEnabled val="1"/>
        </dgm:presLayoutVars>
      </dgm:prSet>
      <dgm:spPr/>
    </dgm:pt>
    <dgm:pt modelId="{B5A2689F-19E8-4C2C-8722-F21B4BDB8411}" type="pres">
      <dgm:prSet presAssocID="{75896892-816D-4FD1-9E72-32ADF529C6F5}" presName="ThreeNodes_2" presStyleLbl="node1" presStyleIdx="1" presStyleCnt="3">
        <dgm:presLayoutVars>
          <dgm:bulletEnabled val="1"/>
        </dgm:presLayoutVars>
      </dgm:prSet>
      <dgm:spPr/>
    </dgm:pt>
    <dgm:pt modelId="{582FEC4E-140A-46AC-A6F0-D21957D638BD}" type="pres">
      <dgm:prSet presAssocID="{75896892-816D-4FD1-9E72-32ADF529C6F5}" presName="ThreeNodes_3" presStyleLbl="node1" presStyleIdx="2" presStyleCnt="3">
        <dgm:presLayoutVars>
          <dgm:bulletEnabled val="1"/>
        </dgm:presLayoutVars>
      </dgm:prSet>
      <dgm:spPr/>
    </dgm:pt>
    <dgm:pt modelId="{694C2337-A621-4347-B083-FBBB228B0CF8}" type="pres">
      <dgm:prSet presAssocID="{75896892-816D-4FD1-9E72-32ADF529C6F5}" presName="ThreeConn_1-2" presStyleLbl="fgAccFollowNode1" presStyleIdx="0" presStyleCnt="2">
        <dgm:presLayoutVars>
          <dgm:bulletEnabled val="1"/>
        </dgm:presLayoutVars>
      </dgm:prSet>
      <dgm:spPr/>
    </dgm:pt>
    <dgm:pt modelId="{B2D1BB96-C619-42D9-804A-5CBDD0916B79}" type="pres">
      <dgm:prSet presAssocID="{75896892-816D-4FD1-9E72-32ADF529C6F5}" presName="ThreeConn_2-3" presStyleLbl="fgAccFollowNode1" presStyleIdx="1" presStyleCnt="2">
        <dgm:presLayoutVars>
          <dgm:bulletEnabled val="1"/>
        </dgm:presLayoutVars>
      </dgm:prSet>
      <dgm:spPr/>
    </dgm:pt>
    <dgm:pt modelId="{F41DE80C-8BCF-4048-B320-C46454ECE489}" type="pres">
      <dgm:prSet presAssocID="{75896892-816D-4FD1-9E72-32ADF529C6F5}" presName="ThreeNodes_1_text" presStyleLbl="node1" presStyleIdx="2" presStyleCnt="3">
        <dgm:presLayoutVars>
          <dgm:bulletEnabled val="1"/>
        </dgm:presLayoutVars>
      </dgm:prSet>
      <dgm:spPr/>
    </dgm:pt>
    <dgm:pt modelId="{A6C50F50-E7CA-4764-B4A2-F1FAC0E83EEC}" type="pres">
      <dgm:prSet presAssocID="{75896892-816D-4FD1-9E72-32ADF529C6F5}" presName="ThreeNodes_2_text" presStyleLbl="node1" presStyleIdx="2" presStyleCnt="3">
        <dgm:presLayoutVars>
          <dgm:bulletEnabled val="1"/>
        </dgm:presLayoutVars>
      </dgm:prSet>
      <dgm:spPr/>
    </dgm:pt>
    <dgm:pt modelId="{F45C123F-DA6E-4D55-92AB-9EA3BBD100A3}" type="pres">
      <dgm:prSet presAssocID="{75896892-816D-4FD1-9E72-32ADF529C6F5}" presName="ThreeNodes_3_text" presStyleLbl="node1" presStyleIdx="2" presStyleCnt="3">
        <dgm:presLayoutVars>
          <dgm:bulletEnabled val="1"/>
        </dgm:presLayoutVars>
      </dgm:prSet>
      <dgm:spPr/>
    </dgm:pt>
  </dgm:ptLst>
  <dgm:cxnLst>
    <dgm:cxn modelId="{418C830C-8876-4144-8656-DBFEDBFE88C3}" type="presOf" srcId="{75896892-816D-4FD1-9E72-32ADF529C6F5}" destId="{E5662D19-866E-4025-B1A2-2958EB2784BE}" srcOrd="0" destOrd="0" presId="urn:microsoft.com/office/officeart/2005/8/layout/vProcess5"/>
    <dgm:cxn modelId="{C73ACD0F-B7DF-4AFA-9137-8553896CF89A}" srcId="{75896892-816D-4FD1-9E72-32ADF529C6F5}" destId="{D8DAD7D2-87B1-4788-876C-188B8A9F69AB}" srcOrd="1" destOrd="0" parTransId="{2FA0BA35-4CE9-4330-91AA-D8495109599B}" sibTransId="{A437B064-9AF6-45D0-9645-D75933F6E69C}"/>
    <dgm:cxn modelId="{87A4B214-40C8-4C87-A629-3F5BA664BAE3}" type="presOf" srcId="{665F6798-0413-47E5-97B3-1B3DC1479CE3}" destId="{F45C123F-DA6E-4D55-92AB-9EA3BBD100A3}" srcOrd="1" destOrd="0" presId="urn:microsoft.com/office/officeart/2005/8/layout/vProcess5"/>
    <dgm:cxn modelId="{28DDD126-FDD8-4740-8CF0-E5E0ABCA8223}" type="presOf" srcId="{A437B064-9AF6-45D0-9645-D75933F6E69C}" destId="{B2D1BB96-C619-42D9-804A-5CBDD0916B79}" srcOrd="0" destOrd="0" presId="urn:microsoft.com/office/officeart/2005/8/layout/vProcess5"/>
    <dgm:cxn modelId="{D612296D-426C-482E-86E9-75D9AE726205}" srcId="{75896892-816D-4FD1-9E72-32ADF529C6F5}" destId="{DCFE364A-2FCA-4837-9748-5129E3360AB6}" srcOrd="0" destOrd="0" parTransId="{7B36743E-14E0-469C-9F1B-B9F2FBA90E90}" sibTransId="{F5A21D01-3202-4024-9814-A61BE99DF105}"/>
    <dgm:cxn modelId="{71BE6F84-DF62-4D52-84E7-E305EED27DA2}" srcId="{75896892-816D-4FD1-9E72-32ADF529C6F5}" destId="{665F6798-0413-47E5-97B3-1B3DC1479CE3}" srcOrd="2" destOrd="0" parTransId="{B1D96C60-536B-4334-AE69-A964A93B8EF3}" sibTransId="{323B368C-4158-482F-81B3-9DC06A42FCD4}"/>
    <dgm:cxn modelId="{0174EB84-6697-4C0E-9E95-094730AC2AF7}" type="presOf" srcId="{DCFE364A-2FCA-4837-9748-5129E3360AB6}" destId="{F41DE80C-8BCF-4048-B320-C46454ECE489}" srcOrd="1" destOrd="0" presId="urn:microsoft.com/office/officeart/2005/8/layout/vProcess5"/>
    <dgm:cxn modelId="{2BE0F491-9C2C-4F01-BFE5-08021175BCA5}" type="presOf" srcId="{DCFE364A-2FCA-4837-9748-5129E3360AB6}" destId="{DCB5D78B-8CCF-4164-9F50-06BF7C0CBB74}" srcOrd="0" destOrd="0" presId="urn:microsoft.com/office/officeart/2005/8/layout/vProcess5"/>
    <dgm:cxn modelId="{EDECAEAC-0CCF-4B36-BE9C-79BAB4FEE0B0}" type="presOf" srcId="{665F6798-0413-47E5-97B3-1B3DC1479CE3}" destId="{582FEC4E-140A-46AC-A6F0-D21957D638BD}" srcOrd="0" destOrd="0" presId="urn:microsoft.com/office/officeart/2005/8/layout/vProcess5"/>
    <dgm:cxn modelId="{E08C22AD-8A1D-4975-B4F9-90D7BC097C09}" type="presOf" srcId="{F5A21D01-3202-4024-9814-A61BE99DF105}" destId="{694C2337-A621-4347-B083-FBBB228B0CF8}" srcOrd="0" destOrd="0" presId="urn:microsoft.com/office/officeart/2005/8/layout/vProcess5"/>
    <dgm:cxn modelId="{F52ECAE6-1BFF-4333-9179-113D8C7FAB2A}" type="presOf" srcId="{D8DAD7D2-87B1-4788-876C-188B8A9F69AB}" destId="{B5A2689F-19E8-4C2C-8722-F21B4BDB8411}" srcOrd="0" destOrd="0" presId="urn:microsoft.com/office/officeart/2005/8/layout/vProcess5"/>
    <dgm:cxn modelId="{6EC166E7-80E0-4A76-8C60-9EA4B3263F9E}" type="presOf" srcId="{D8DAD7D2-87B1-4788-876C-188B8A9F69AB}" destId="{A6C50F50-E7CA-4764-B4A2-F1FAC0E83EEC}" srcOrd="1" destOrd="0" presId="urn:microsoft.com/office/officeart/2005/8/layout/vProcess5"/>
    <dgm:cxn modelId="{E7D0609F-A9C0-445E-89EB-72DE81E00101}" type="presParOf" srcId="{E5662D19-866E-4025-B1A2-2958EB2784BE}" destId="{016894A7-E9E5-4635-BCAA-43E0B4E0C4F0}" srcOrd="0" destOrd="0" presId="urn:microsoft.com/office/officeart/2005/8/layout/vProcess5"/>
    <dgm:cxn modelId="{74FFBE03-289A-4B28-8B49-1C66EE16341C}" type="presParOf" srcId="{E5662D19-866E-4025-B1A2-2958EB2784BE}" destId="{DCB5D78B-8CCF-4164-9F50-06BF7C0CBB74}" srcOrd="1" destOrd="0" presId="urn:microsoft.com/office/officeart/2005/8/layout/vProcess5"/>
    <dgm:cxn modelId="{4FCFBE82-578F-4819-A85C-9F9BEB2DCF68}" type="presParOf" srcId="{E5662D19-866E-4025-B1A2-2958EB2784BE}" destId="{B5A2689F-19E8-4C2C-8722-F21B4BDB8411}" srcOrd="2" destOrd="0" presId="urn:microsoft.com/office/officeart/2005/8/layout/vProcess5"/>
    <dgm:cxn modelId="{3BE461D2-74C5-4431-A825-8E264486FE24}" type="presParOf" srcId="{E5662D19-866E-4025-B1A2-2958EB2784BE}" destId="{582FEC4E-140A-46AC-A6F0-D21957D638BD}" srcOrd="3" destOrd="0" presId="urn:microsoft.com/office/officeart/2005/8/layout/vProcess5"/>
    <dgm:cxn modelId="{5679BB22-4F1E-48E4-A1E6-602476DE5E3A}" type="presParOf" srcId="{E5662D19-866E-4025-B1A2-2958EB2784BE}" destId="{694C2337-A621-4347-B083-FBBB228B0CF8}" srcOrd="4" destOrd="0" presId="urn:microsoft.com/office/officeart/2005/8/layout/vProcess5"/>
    <dgm:cxn modelId="{11D48711-A5E4-47C8-BA91-9A802BA82ADC}" type="presParOf" srcId="{E5662D19-866E-4025-B1A2-2958EB2784BE}" destId="{B2D1BB96-C619-42D9-804A-5CBDD0916B79}" srcOrd="5" destOrd="0" presId="urn:microsoft.com/office/officeart/2005/8/layout/vProcess5"/>
    <dgm:cxn modelId="{C8FB8F6A-10C5-47BA-95DE-D36928325720}" type="presParOf" srcId="{E5662D19-866E-4025-B1A2-2958EB2784BE}" destId="{F41DE80C-8BCF-4048-B320-C46454ECE489}" srcOrd="6" destOrd="0" presId="urn:microsoft.com/office/officeart/2005/8/layout/vProcess5"/>
    <dgm:cxn modelId="{15547359-9708-4E36-AB98-F2307F63A64B}" type="presParOf" srcId="{E5662D19-866E-4025-B1A2-2958EB2784BE}" destId="{A6C50F50-E7CA-4764-B4A2-F1FAC0E83EEC}" srcOrd="7" destOrd="0" presId="urn:microsoft.com/office/officeart/2005/8/layout/vProcess5"/>
    <dgm:cxn modelId="{09CE505A-B24F-4A55-9EE0-8112E1D535DE}" type="presParOf" srcId="{E5662D19-866E-4025-B1A2-2958EB2784BE}" destId="{F45C123F-DA6E-4D55-92AB-9EA3BBD100A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5D78B-8CCF-4164-9F50-06BF7C0CBB74}">
      <dsp:nvSpPr>
        <dsp:cNvPr id="0" name=""/>
        <dsp:cNvSpPr/>
      </dsp:nvSpPr>
      <dsp:spPr>
        <a:xfrm>
          <a:off x="0" y="0"/>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Criterion - defines the selection criteria</a:t>
          </a:r>
        </a:p>
      </dsp:txBody>
      <dsp:txXfrm>
        <a:off x="35653" y="35653"/>
        <a:ext cx="4081755" cy="1145989"/>
      </dsp:txXfrm>
    </dsp:sp>
    <dsp:sp modelId="{B5A2689F-19E8-4C2C-8722-F21B4BDB8411}">
      <dsp:nvSpPr>
        <dsp:cNvPr id="0" name=""/>
        <dsp:cNvSpPr/>
      </dsp:nvSpPr>
      <dsp:spPr>
        <a:xfrm>
          <a:off x="476056" y="1420177"/>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Indicators - explanations of the concepts that demonstrate how the applicant meets the selection criteria</a:t>
          </a:r>
        </a:p>
      </dsp:txBody>
      <dsp:txXfrm>
        <a:off x="511709" y="1455830"/>
        <a:ext cx="4056706" cy="1145989"/>
      </dsp:txXfrm>
    </dsp:sp>
    <dsp:sp modelId="{582FEC4E-140A-46AC-A6F0-D21957D638BD}">
      <dsp:nvSpPr>
        <dsp:cNvPr id="0" name=""/>
        <dsp:cNvSpPr/>
      </dsp:nvSpPr>
      <dsp:spPr>
        <a:xfrm>
          <a:off x="952113" y="2840355"/>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Sources - what component of the application provides an opportunity to demonstrates the applicant meets the selection criteria</a:t>
          </a:r>
        </a:p>
        <a:p>
          <a:pPr marL="0" lvl="0" indent="0" algn="l" defTabSz="711200">
            <a:lnSpc>
              <a:spcPct val="90000"/>
            </a:lnSpc>
            <a:spcBef>
              <a:spcPct val="0"/>
            </a:spcBef>
            <a:spcAft>
              <a:spcPct val="35000"/>
            </a:spcAft>
            <a:buNone/>
          </a:pPr>
          <a:endParaRPr lang="en-US" sz="1600" kern="1200" dirty="0"/>
        </a:p>
      </dsp:txBody>
      <dsp:txXfrm>
        <a:off x="987766" y="2876008"/>
        <a:ext cx="4056706" cy="1145989"/>
      </dsp:txXfrm>
    </dsp:sp>
    <dsp:sp modelId="{694C2337-A621-4347-B083-FBBB228B0CF8}">
      <dsp:nvSpPr>
        <dsp:cNvPr id="0" name=""/>
        <dsp:cNvSpPr/>
      </dsp:nvSpPr>
      <dsp:spPr>
        <a:xfrm>
          <a:off x="4604069" y="923115"/>
          <a:ext cx="791241" cy="791241"/>
        </a:xfrm>
        <a:prstGeom prst="downArrow">
          <a:avLst>
            <a:gd name="adj1" fmla="val 55000"/>
            <a:gd name="adj2" fmla="val 45000"/>
          </a:avLst>
        </a:prstGeom>
        <a:solidFill>
          <a:schemeClr val="bg1">
            <a:alpha val="9000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782098" y="923115"/>
        <a:ext cx="435183" cy="595409"/>
      </dsp:txXfrm>
    </dsp:sp>
    <dsp:sp modelId="{B2D1BB96-C619-42D9-804A-5CBDD0916B79}">
      <dsp:nvSpPr>
        <dsp:cNvPr id="0" name=""/>
        <dsp:cNvSpPr/>
      </dsp:nvSpPr>
      <dsp:spPr>
        <a:xfrm>
          <a:off x="5080126" y="2335177"/>
          <a:ext cx="791241" cy="791241"/>
        </a:xfrm>
        <a:prstGeom prst="downArrow">
          <a:avLst>
            <a:gd name="adj1" fmla="val 55000"/>
            <a:gd name="adj2" fmla="val 45000"/>
          </a:avLst>
        </a:prstGeom>
        <a:solidFill>
          <a:schemeClr val="bg1">
            <a:alpha val="9000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5258155" y="2335177"/>
        <a:ext cx="435183" cy="59540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10/4/2024</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10/4/2024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37</a:t>
            </a:fld>
            <a:endParaRPr lang="en-US" dirty="0"/>
          </a:p>
        </p:txBody>
      </p:sp>
    </p:spTree>
    <p:extLst>
      <p:ext uri="{BB962C8B-B14F-4D97-AF65-F5344CB8AC3E}">
        <p14:creationId xmlns:p14="http://schemas.microsoft.com/office/powerpoint/2010/main" val="46010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8E0B9-48E4-499D-93B2-B07D00395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2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39</a:t>
            </a:fld>
            <a:endParaRPr lang="en-US" dirty="0"/>
          </a:p>
        </p:txBody>
      </p:sp>
    </p:spTree>
    <p:extLst>
      <p:ext uri="{BB962C8B-B14F-4D97-AF65-F5344CB8AC3E}">
        <p14:creationId xmlns:p14="http://schemas.microsoft.com/office/powerpoint/2010/main" val="257076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9</a:t>
            </a:fld>
            <a:endParaRPr lang="en-US" dirty="0"/>
          </a:p>
        </p:txBody>
      </p:sp>
    </p:spTree>
    <p:extLst>
      <p:ext uri="{BB962C8B-B14F-4D97-AF65-F5344CB8AC3E}">
        <p14:creationId xmlns:p14="http://schemas.microsoft.com/office/powerpoint/2010/main" val="370436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11</a:t>
            </a:fld>
            <a:endParaRPr lang="en-US" dirty="0"/>
          </a:p>
        </p:txBody>
      </p:sp>
    </p:spTree>
    <p:extLst>
      <p:ext uri="{BB962C8B-B14F-4D97-AF65-F5344CB8AC3E}">
        <p14:creationId xmlns:p14="http://schemas.microsoft.com/office/powerpoint/2010/main" val="321455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Quota’s</a:t>
            </a:r>
          </a:p>
        </p:txBody>
      </p:sp>
      <p:sp>
        <p:nvSpPr>
          <p:cNvPr id="4" name="Slide Number Placeholder 3"/>
          <p:cNvSpPr>
            <a:spLocks noGrp="1"/>
          </p:cNvSpPr>
          <p:nvPr>
            <p:ph type="sldNum" sz="quarter" idx="5"/>
          </p:nvPr>
        </p:nvSpPr>
        <p:spPr/>
        <p:txBody>
          <a:bodyPr/>
          <a:lstStyle/>
          <a:p>
            <a:fld id="{96E09883-B744-4FDD-8623-D69A66650022}" type="slidenum">
              <a:rPr lang="en-US" smtClean="0"/>
              <a:t>12</a:t>
            </a:fld>
            <a:endParaRPr lang="en-US" dirty="0"/>
          </a:p>
        </p:txBody>
      </p:sp>
    </p:spTree>
    <p:extLst>
      <p:ext uri="{BB962C8B-B14F-4D97-AF65-F5344CB8AC3E}">
        <p14:creationId xmlns:p14="http://schemas.microsoft.com/office/powerpoint/2010/main" val="374899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13</a:t>
            </a:fld>
            <a:endParaRPr lang="en-US" dirty="0"/>
          </a:p>
        </p:txBody>
      </p:sp>
    </p:spTree>
    <p:extLst>
      <p:ext uri="{BB962C8B-B14F-4D97-AF65-F5344CB8AC3E}">
        <p14:creationId xmlns:p14="http://schemas.microsoft.com/office/powerpoint/2010/main" val="2170467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17</a:t>
            </a:fld>
            <a:endParaRPr lang="en-US" dirty="0"/>
          </a:p>
        </p:txBody>
      </p:sp>
    </p:spTree>
    <p:extLst>
      <p:ext uri="{BB962C8B-B14F-4D97-AF65-F5344CB8AC3E}">
        <p14:creationId xmlns:p14="http://schemas.microsoft.com/office/powerpoint/2010/main" val="170382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6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29</a:t>
            </a:fld>
            <a:endParaRPr lang="en-US" dirty="0"/>
          </a:p>
        </p:txBody>
      </p:sp>
    </p:spTree>
    <p:extLst>
      <p:ext uri="{BB962C8B-B14F-4D97-AF65-F5344CB8AC3E}">
        <p14:creationId xmlns:p14="http://schemas.microsoft.com/office/powerpoint/2010/main" val="148338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952722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10/4/2024</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666818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10/4/2024</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235494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98498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3088877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1293520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160451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7545584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A39D92-9919-A80E-44FF-6B912E850733}"/>
              </a:ext>
            </a:extLst>
          </p:cNvPr>
          <p:cNvSpPr>
            <a:spLocks noGrp="1"/>
          </p:cNvSpPr>
          <p:nvPr>
            <p:ph type="pic" sz="quarter" idx="10" hasCustomPrompt="1"/>
          </p:nvPr>
        </p:nvSpPr>
        <p:spPr>
          <a:xfrm>
            <a:off x="458788" y="457200"/>
            <a:ext cx="11274425" cy="5943600"/>
          </a:xfrm>
        </p:spPr>
        <p:txBody>
          <a:bodyPr>
            <a:normAutofit/>
          </a:bodyPr>
          <a:lstStyle>
            <a:lvl1pPr marL="0" indent="0">
              <a:buNone/>
              <a:defRPr sz="2000"/>
            </a:lvl1pPr>
          </a:lstStyle>
          <a:p>
            <a:r>
              <a:rPr lang="en-US" dirty="0"/>
              <a:t>Click icon to insert picture</a:t>
            </a:r>
          </a:p>
        </p:txBody>
      </p:sp>
      <p:sp>
        <p:nvSpPr>
          <p:cNvPr id="6" name="Title 5">
            <a:extLst>
              <a:ext uri="{FF2B5EF4-FFF2-40B4-BE49-F238E27FC236}">
                <a16:creationId xmlns:a16="http://schemas.microsoft.com/office/drawing/2014/main" id="{B62FF34D-C8F8-1796-647D-D17056A27E11}"/>
              </a:ext>
            </a:extLst>
          </p:cNvPr>
          <p:cNvSpPr>
            <a:spLocks noGrp="1"/>
          </p:cNvSpPr>
          <p:nvPr>
            <p:ph type="title" hasCustomPrompt="1"/>
          </p:nvPr>
        </p:nvSpPr>
        <p:spPr>
          <a:xfrm>
            <a:off x="6581955" y="612475"/>
            <a:ext cx="4701904" cy="3079029"/>
          </a:xfrm>
        </p:spPr>
        <p:txBody>
          <a:bodyPr anchor="b">
            <a:normAutofit/>
          </a:bodyPr>
          <a:lstStyle>
            <a:lvl1pPr algn="r">
              <a:defRPr sz="4800">
                <a:solidFill>
                  <a:schemeClr val="tx1"/>
                </a:solidFill>
              </a:defRPr>
            </a:lvl1pPr>
          </a:lstStyle>
          <a:p>
            <a:r>
              <a:rPr lang="en-US" dirty="0"/>
              <a:t>Click to add title</a:t>
            </a:r>
          </a:p>
        </p:txBody>
      </p:sp>
    </p:spTree>
    <p:extLst>
      <p:ext uri="{BB962C8B-B14F-4D97-AF65-F5344CB8AC3E}">
        <p14:creationId xmlns:p14="http://schemas.microsoft.com/office/powerpoint/2010/main" val="2609122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229E2-8757-94D8-A1B6-702189DCCBF2}"/>
              </a:ext>
              <a:ext uri="{C183D7F6-B498-43B3-948B-1728B52AA6E4}">
                <adec:decorative xmlns:adec="http://schemas.microsoft.com/office/drawing/2017/decorative" val="1"/>
              </a:ext>
            </a:extLst>
          </p:cNvPr>
          <p:cNvSpPr/>
          <p:nvPr userDrawn="1"/>
        </p:nvSpPr>
        <p:spPr>
          <a:xfrm>
            <a:off x="6096000" y="3249"/>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77143C8-CDFF-B937-C00C-5E7B5093991E}"/>
              </a:ext>
            </a:extLst>
          </p:cNvPr>
          <p:cNvSpPr>
            <a:spLocks noGrp="1"/>
          </p:cNvSpPr>
          <p:nvPr>
            <p:ph type="title" hasCustomPrompt="1"/>
          </p:nvPr>
        </p:nvSpPr>
        <p:spPr>
          <a:xfrm>
            <a:off x="914400" y="883920"/>
            <a:ext cx="4114800" cy="5059680"/>
          </a:xfrm>
        </p:spPr>
        <p:txBody>
          <a:bodyPr>
            <a:normAutofit/>
          </a:bodyPr>
          <a:lstStyle>
            <a:lvl1pPr>
              <a:defRPr sz="3600">
                <a:solidFill>
                  <a:schemeClr val="tx1">
                    <a:lumMod val="75000"/>
                    <a:lumOff val="25000"/>
                  </a:schemeClr>
                </a:solidFill>
              </a:defRPr>
            </a:lvl1pPr>
          </a:lstStyle>
          <a:p>
            <a:r>
              <a:rPr lang="en-US" dirty="0"/>
              <a:t>Click to add title</a:t>
            </a:r>
          </a:p>
        </p:txBody>
      </p:sp>
      <p:sp>
        <p:nvSpPr>
          <p:cNvPr id="10" name="Content Placeholder 9">
            <a:extLst>
              <a:ext uri="{FF2B5EF4-FFF2-40B4-BE49-F238E27FC236}">
                <a16:creationId xmlns:a16="http://schemas.microsoft.com/office/drawing/2014/main" id="{F82637A1-1BB4-AF51-24C3-6FE78DD45D99}"/>
              </a:ext>
            </a:extLst>
          </p:cNvPr>
          <p:cNvSpPr>
            <a:spLocks noGrp="1"/>
          </p:cNvSpPr>
          <p:nvPr>
            <p:ph sz="quarter" idx="10" hasCustomPrompt="1"/>
          </p:nvPr>
        </p:nvSpPr>
        <p:spPr>
          <a:xfrm>
            <a:off x="6475413" y="2438400"/>
            <a:ext cx="4799012" cy="3505200"/>
          </a:xfrm>
        </p:spPr>
        <p:txBody>
          <a:bodyPr>
            <a:normAutofit/>
          </a:bodyPr>
          <a:lstStyle>
            <a:lvl1pPr marL="0" indent="0">
              <a:lnSpc>
                <a:spcPct val="125000"/>
              </a:lnSpc>
              <a:buNone/>
              <a:defRPr sz="1800"/>
            </a:lvl1pPr>
            <a:lvl2pPr marL="457200" indent="0">
              <a:lnSpc>
                <a:spcPct val="125000"/>
              </a:lnSpc>
              <a:buNone/>
              <a:defRPr sz="1600"/>
            </a:lvl2pPr>
            <a:lvl3pPr marL="914400" indent="0">
              <a:lnSpc>
                <a:spcPct val="125000"/>
              </a:lnSpc>
              <a:buNone/>
              <a:defRPr sz="1400"/>
            </a:lvl3pPr>
            <a:lvl4pPr marL="1371600" indent="0">
              <a:lnSpc>
                <a:spcPct val="125000"/>
              </a:lnSpc>
              <a:buNone/>
              <a:defRPr sz="1200"/>
            </a:lvl4pPr>
            <a:lvl5pPr marL="1828800" indent="0">
              <a:lnSpc>
                <a:spcPct val="125000"/>
              </a:lnSpc>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3" name="Frame 2">
            <a:extLst>
              <a:ext uri="{FF2B5EF4-FFF2-40B4-BE49-F238E27FC236}">
                <a16:creationId xmlns:a16="http://schemas.microsoft.com/office/drawing/2014/main" id="{56F59DF2-AB3C-B7B3-826A-636B8CC5AB3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8910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37016-0B2B-9F81-7A77-63223C4864D8}"/>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134E572-08FE-0439-A460-8DFE1183A605}"/>
              </a:ext>
            </a:extLst>
          </p:cNvPr>
          <p:cNvSpPr>
            <a:spLocks noGrp="1"/>
          </p:cNvSpPr>
          <p:nvPr>
            <p:ph type="title" hasCustomPrompt="1"/>
          </p:nvPr>
        </p:nvSpPr>
        <p:spPr>
          <a:xfrm>
            <a:off x="6478742" y="914399"/>
            <a:ext cx="4798858" cy="5029199"/>
          </a:xfrm>
        </p:spPr>
        <p:txBody>
          <a:bodyPr>
            <a:normAutofit/>
          </a:bodyPr>
          <a:lstStyle>
            <a:lvl1pPr>
              <a:defRPr sz="4800"/>
            </a:lvl1pPr>
          </a:lstStyle>
          <a:p>
            <a:r>
              <a:rPr lang="en-US" dirty="0"/>
              <a:t>Click to add title</a:t>
            </a:r>
          </a:p>
        </p:txBody>
      </p:sp>
      <p:sp>
        <p:nvSpPr>
          <p:cNvPr id="9" name="Picture Placeholder 8">
            <a:extLst>
              <a:ext uri="{FF2B5EF4-FFF2-40B4-BE49-F238E27FC236}">
                <a16:creationId xmlns:a16="http://schemas.microsoft.com/office/drawing/2014/main" id="{01EB46EC-087C-B8FF-2363-B99FAE983B02}"/>
              </a:ext>
            </a:extLst>
          </p:cNvPr>
          <p:cNvSpPr>
            <a:spLocks noGrp="1"/>
          </p:cNvSpPr>
          <p:nvPr>
            <p:ph type="pic" sz="quarter" idx="10"/>
          </p:nvPr>
        </p:nvSpPr>
        <p:spPr>
          <a:xfrm>
            <a:off x="0" y="914400"/>
            <a:ext cx="5713413" cy="5029200"/>
          </a:xfrm>
        </p:spPr>
        <p:txBody>
          <a:bodyPr>
            <a:norm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88314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1D49246-C641-C3BA-F07B-89FFC6CDAEB8}"/>
              </a:ext>
            </a:extLst>
          </p:cNvPr>
          <p:cNvSpPr>
            <a:spLocks noGrp="1"/>
          </p:cNvSpPr>
          <p:nvPr>
            <p:ph type="title" hasCustomPrompt="1"/>
          </p:nvPr>
        </p:nvSpPr>
        <p:spPr>
          <a:xfrm>
            <a:off x="914399" y="853439"/>
            <a:ext cx="4802373" cy="2833689"/>
          </a:xfrm>
        </p:spPr>
        <p:txBody>
          <a:bodyPr rIns="914400" anchor="b"/>
          <a:lstStyle>
            <a:lvl1pPr>
              <a:defRPr sz="4800"/>
            </a:lvl1pPr>
          </a:lstStyle>
          <a:p>
            <a:r>
              <a:rPr lang="en-US" dirty="0"/>
              <a:t>Click to add title</a:t>
            </a:r>
          </a:p>
        </p:txBody>
      </p:sp>
      <p:sp>
        <p:nvSpPr>
          <p:cNvPr id="11" name="Content Placeholder 10">
            <a:extLst>
              <a:ext uri="{FF2B5EF4-FFF2-40B4-BE49-F238E27FC236}">
                <a16:creationId xmlns:a16="http://schemas.microsoft.com/office/drawing/2014/main" id="{5BE7E1DF-A70C-8F79-9B76-72B2A7B4DC71}"/>
              </a:ext>
            </a:extLst>
          </p:cNvPr>
          <p:cNvSpPr>
            <a:spLocks noGrp="1"/>
          </p:cNvSpPr>
          <p:nvPr>
            <p:ph sz="quarter" idx="11" hasCustomPrompt="1"/>
          </p:nvPr>
        </p:nvSpPr>
        <p:spPr>
          <a:xfrm>
            <a:off x="914400" y="393191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1CD5F637-DFBF-7FED-7CD5-F46A26E5CD15}"/>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13" name="Frame 12">
            <a:extLst>
              <a:ext uri="{FF2B5EF4-FFF2-40B4-BE49-F238E27FC236}">
                <a16:creationId xmlns:a16="http://schemas.microsoft.com/office/drawing/2014/main" id="{33E3B934-3E16-21AF-8F5A-9EFD93255705}"/>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86175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872928-B479-F7C5-9C83-C448FBA36175}"/>
              </a:ext>
            </a:extLst>
          </p:cNvPr>
          <p:cNvSpPr>
            <a:spLocks noGrp="1"/>
          </p:cNvSpPr>
          <p:nvPr>
            <p:ph type="title" hasCustomPrompt="1"/>
          </p:nvPr>
        </p:nvSpPr>
        <p:spPr>
          <a:xfrm>
            <a:off x="914400" y="1020445"/>
            <a:ext cx="4114800" cy="5029200"/>
          </a:xfrm>
        </p:spPr>
        <p:txBody>
          <a:bodyPr>
            <a:normAutofit/>
          </a:bodyPr>
          <a:lstStyle>
            <a:lvl1pPr>
              <a:defRPr sz="3600"/>
            </a:lvl1pPr>
          </a:lstStyle>
          <a:p>
            <a:r>
              <a:rPr lang="en-US" dirty="0"/>
              <a:t>Click to add title</a:t>
            </a:r>
          </a:p>
        </p:txBody>
      </p:sp>
      <p:sp>
        <p:nvSpPr>
          <p:cNvPr id="9" name="Content Placeholder 10">
            <a:extLst>
              <a:ext uri="{FF2B5EF4-FFF2-40B4-BE49-F238E27FC236}">
                <a16:creationId xmlns:a16="http://schemas.microsoft.com/office/drawing/2014/main" id="{61E3771A-E1EB-0CBE-828C-2C5E1F2AE6CF}"/>
              </a:ext>
            </a:extLst>
          </p:cNvPr>
          <p:cNvSpPr>
            <a:spLocks noGrp="1"/>
          </p:cNvSpPr>
          <p:nvPr>
            <p:ph sz="quarter" idx="11" hasCustomPrompt="1"/>
          </p:nvPr>
        </p:nvSpPr>
        <p:spPr>
          <a:xfrm>
            <a:off x="6475227" y="1020445"/>
            <a:ext cx="4802735" cy="5029200"/>
          </a:xfrm>
        </p:spPr>
        <p:txBody>
          <a:bodyPr anchor="ctr">
            <a:normAutofit/>
          </a:bodyPr>
          <a:lstStyle>
            <a:lvl1pPr marL="228600" indent="-228600">
              <a:lnSpc>
                <a:spcPct val="125000"/>
              </a:lnSpc>
              <a:spcBef>
                <a:spcPts val="0"/>
              </a:spcBef>
              <a:spcAft>
                <a:spcPts val="1200"/>
              </a:spcAft>
              <a:buFont typeface="Arial" panose="020B0604020202020204" pitchFamily="34" charset="0"/>
              <a:buChar char="•"/>
              <a:defRPr sz="1800"/>
            </a:lvl1pPr>
            <a:lvl2pPr marL="411480" indent="-228600">
              <a:lnSpc>
                <a:spcPct val="125000"/>
              </a:lnSpc>
              <a:spcBef>
                <a:spcPts val="0"/>
              </a:spcBef>
              <a:spcAft>
                <a:spcPts val="1200"/>
              </a:spcAft>
              <a:buFont typeface="Arial" panose="020B0604020202020204" pitchFamily="34" charset="0"/>
              <a:buChar char="•"/>
              <a:defRPr sz="1600"/>
            </a:lvl2pPr>
            <a:lvl3pPr marL="594360" indent="-228600">
              <a:lnSpc>
                <a:spcPct val="125000"/>
              </a:lnSpc>
              <a:spcBef>
                <a:spcPts val="0"/>
              </a:spcBef>
              <a:spcAft>
                <a:spcPts val="1200"/>
              </a:spcAft>
              <a:buFont typeface="Arial" panose="020B0604020202020204" pitchFamily="34" charset="0"/>
              <a:buChar char="•"/>
              <a:defRPr sz="1400"/>
            </a:lvl3pPr>
            <a:lvl4pPr marL="777240" indent="-228600">
              <a:lnSpc>
                <a:spcPct val="125000"/>
              </a:lnSpc>
              <a:spcBef>
                <a:spcPts val="0"/>
              </a:spcBef>
              <a:spcAft>
                <a:spcPts val="1200"/>
              </a:spcAft>
              <a:buFont typeface="Arial" panose="020B0604020202020204" pitchFamily="34" charset="0"/>
              <a:buChar char="•"/>
              <a:defRPr sz="1200"/>
            </a:lvl4pPr>
            <a:lvl5pPr marL="960120" indent="-228600">
              <a:lnSpc>
                <a:spcPct val="125000"/>
              </a:lnSpc>
              <a:spcBef>
                <a:spcPts val="0"/>
              </a:spcBef>
              <a:spcAft>
                <a:spcPts val="1200"/>
              </a:spcAft>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Rectangle 1">
            <a:extLst>
              <a:ext uri="{FF2B5EF4-FFF2-40B4-BE49-F238E27FC236}">
                <a16:creationId xmlns:a16="http://schemas.microsoft.com/office/drawing/2014/main" id="{62A1635D-96F0-769B-4ECB-70502770ABBC}"/>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ame 5">
            <a:extLst>
              <a:ext uri="{FF2B5EF4-FFF2-40B4-BE49-F238E27FC236}">
                <a16:creationId xmlns:a16="http://schemas.microsoft.com/office/drawing/2014/main" id="{4F877767-0342-A344-0462-A0D877FF68F8}"/>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85389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1F215D-0D9E-64B3-1F66-E90B87932A89}"/>
              </a:ext>
            </a:extLst>
          </p:cNvPr>
          <p:cNvSpPr>
            <a:spLocks noGrp="1"/>
          </p:cNvSpPr>
          <p:nvPr>
            <p:ph type="title" hasCustomPrompt="1"/>
          </p:nvPr>
        </p:nvSpPr>
        <p:spPr>
          <a:xfrm>
            <a:off x="914400" y="900741"/>
            <a:ext cx="4802372" cy="2788919"/>
          </a:xfrm>
        </p:spPr>
        <p:txBody>
          <a:bodyPr anchor="b">
            <a:normAutofit/>
          </a:bodyPr>
          <a:lstStyle>
            <a:lvl1pPr>
              <a:defRPr sz="4800"/>
            </a:lvl1pPr>
          </a:lstStyle>
          <a:p>
            <a:r>
              <a:rPr lang="en-US" dirty="0"/>
              <a:t>Click to add title</a:t>
            </a:r>
          </a:p>
        </p:txBody>
      </p:sp>
      <p:sp>
        <p:nvSpPr>
          <p:cNvPr id="9" name="Content Placeholder 10">
            <a:extLst>
              <a:ext uri="{FF2B5EF4-FFF2-40B4-BE49-F238E27FC236}">
                <a16:creationId xmlns:a16="http://schemas.microsoft.com/office/drawing/2014/main" id="{E86A4459-11C2-44C6-0173-C666D5AADC1E}"/>
              </a:ext>
            </a:extLst>
          </p:cNvPr>
          <p:cNvSpPr>
            <a:spLocks noGrp="1"/>
          </p:cNvSpPr>
          <p:nvPr>
            <p:ph sz="quarter" idx="11" hasCustomPrompt="1"/>
          </p:nvPr>
        </p:nvSpPr>
        <p:spPr>
          <a:xfrm>
            <a:off x="914400" y="382523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9284EF14-0982-D931-9DD6-ECFE61D5B0F6}"/>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6" name="Frame 5">
            <a:extLst>
              <a:ext uri="{FF2B5EF4-FFF2-40B4-BE49-F238E27FC236}">
                <a16:creationId xmlns:a16="http://schemas.microsoft.com/office/drawing/2014/main" id="{7D7E927E-4F73-5579-4F1D-E13899DEEA0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91703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column layout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0" y="2153285"/>
            <a:ext cx="4953001"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6309360" y="2153285"/>
            <a:ext cx="51358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5D7E8F5-692D-24DD-0F8C-9563BA74AAF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013468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2 column layou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1" y="2153285"/>
            <a:ext cx="3261359"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4480560" y="2153285"/>
            <a:ext cx="69646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C0F1533-3810-C210-9B67-D2F4A1846C23}"/>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65592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C70371-D147-2B29-EAEB-B10A799D09DF}"/>
              </a:ext>
            </a:extLst>
          </p:cNvPr>
          <p:cNvSpPr>
            <a:spLocks noGrp="1"/>
          </p:cNvSpPr>
          <p:nvPr>
            <p:ph type="title" hasCustomPrompt="1"/>
          </p:nvPr>
        </p:nvSpPr>
        <p:spPr>
          <a:xfrm>
            <a:off x="916169" y="614812"/>
            <a:ext cx="10359659" cy="1325563"/>
          </a:xfrm>
        </p:spPr>
        <p:txBody>
          <a:bodyPr>
            <a:normAutofit/>
          </a:bodyPr>
          <a:lstStyle>
            <a:lvl1pPr>
              <a:defRPr sz="3600"/>
            </a:lvl1pPr>
          </a:lstStyle>
          <a:p>
            <a:r>
              <a:rPr lang="en-US" dirty="0"/>
              <a:t>Click to add title</a:t>
            </a:r>
          </a:p>
        </p:txBody>
      </p:sp>
      <p:sp>
        <p:nvSpPr>
          <p:cNvPr id="3" name="Picture Placeholder 2">
            <a:extLst>
              <a:ext uri="{FF2B5EF4-FFF2-40B4-BE49-F238E27FC236}">
                <a16:creationId xmlns:a16="http://schemas.microsoft.com/office/drawing/2014/main" id="{1C5AE226-98C6-70F4-8DED-59E8FE30401C}"/>
              </a:ext>
            </a:extLst>
          </p:cNvPr>
          <p:cNvSpPr>
            <a:spLocks noGrp="1"/>
          </p:cNvSpPr>
          <p:nvPr>
            <p:ph type="pic" sz="quarter" idx="11"/>
          </p:nvPr>
        </p:nvSpPr>
        <p:spPr>
          <a:xfrm>
            <a:off x="-367" y="2177378"/>
            <a:ext cx="5713413" cy="4669987"/>
          </a:xfrm>
          <a:custGeom>
            <a:avLst/>
            <a:gdLst>
              <a:gd name="connsiteX0" fmla="*/ 400038 w 5713413"/>
              <a:gd name="connsiteY0" fmla="*/ 0 h 4669987"/>
              <a:gd name="connsiteX1" fmla="*/ 5713413 w 5713413"/>
              <a:gd name="connsiteY1" fmla="*/ 0 h 4669987"/>
              <a:gd name="connsiteX2" fmla="*/ 5713413 w 5713413"/>
              <a:gd name="connsiteY2" fmla="*/ 4315224 h 4669987"/>
              <a:gd name="connsiteX3" fmla="*/ 400038 w 5713413"/>
              <a:gd name="connsiteY3" fmla="*/ 4315224 h 4669987"/>
              <a:gd name="connsiteX4" fmla="*/ 0 w 5713413"/>
              <a:gd name="connsiteY4" fmla="*/ 0 h 4669987"/>
              <a:gd name="connsiteX5" fmla="*/ 386684 w 5713413"/>
              <a:gd name="connsiteY5" fmla="*/ 0 h 4669987"/>
              <a:gd name="connsiteX6" fmla="*/ 386684 w 5713413"/>
              <a:gd name="connsiteY6" fmla="*/ 4328578 h 4669987"/>
              <a:gd name="connsiteX7" fmla="*/ 5713413 w 5713413"/>
              <a:gd name="connsiteY7" fmla="*/ 4328578 h 4669987"/>
              <a:gd name="connsiteX8" fmla="*/ 5713413 w 5713413"/>
              <a:gd name="connsiteY8" fmla="*/ 4669987 h 4669987"/>
              <a:gd name="connsiteX9" fmla="*/ 0 w 5713413"/>
              <a:gd name="connsiteY9" fmla="*/ 4669987 h 4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3413" h="4669987">
                <a:moveTo>
                  <a:pt x="400038" y="0"/>
                </a:moveTo>
                <a:lnTo>
                  <a:pt x="5713413" y="0"/>
                </a:lnTo>
                <a:lnTo>
                  <a:pt x="5713413" y="4315224"/>
                </a:lnTo>
                <a:lnTo>
                  <a:pt x="400038" y="4315224"/>
                </a:lnTo>
                <a:close/>
                <a:moveTo>
                  <a:pt x="0" y="0"/>
                </a:moveTo>
                <a:lnTo>
                  <a:pt x="386684" y="0"/>
                </a:lnTo>
                <a:lnTo>
                  <a:pt x="386684" y="4328578"/>
                </a:lnTo>
                <a:lnTo>
                  <a:pt x="5713413" y="4328578"/>
                </a:lnTo>
                <a:lnTo>
                  <a:pt x="5713413" y="4669987"/>
                </a:lnTo>
                <a:lnTo>
                  <a:pt x="0" y="4669987"/>
                </a:lnTo>
                <a:close/>
              </a:path>
            </a:pathLst>
          </a:custGeom>
        </p:spPr>
        <p:txBody>
          <a:bodyPr wrap="square">
            <a:noAutofit/>
          </a:bodyPr>
          <a:lstStyle>
            <a:lvl1pPr marL="0" indent="0" algn="ctr">
              <a:buNone/>
              <a:defRPr sz="2000"/>
            </a:lvl1pPr>
          </a:lstStyle>
          <a:p>
            <a:r>
              <a:rPr lang="en-US" dirty="0"/>
              <a:t>Click icon to add picture</a:t>
            </a:r>
          </a:p>
        </p:txBody>
      </p:sp>
      <p:sp>
        <p:nvSpPr>
          <p:cNvPr id="12" name="Content Placeholder 11">
            <a:extLst>
              <a:ext uri="{FF2B5EF4-FFF2-40B4-BE49-F238E27FC236}">
                <a16:creationId xmlns:a16="http://schemas.microsoft.com/office/drawing/2014/main" id="{8EEA9034-22FD-3C2F-6A27-63638969802D}"/>
              </a:ext>
            </a:extLst>
          </p:cNvPr>
          <p:cNvSpPr>
            <a:spLocks noGrp="1"/>
          </p:cNvSpPr>
          <p:nvPr>
            <p:ph sz="quarter" idx="10" hasCustomPrompt="1"/>
          </p:nvPr>
        </p:nvSpPr>
        <p:spPr>
          <a:xfrm>
            <a:off x="6475413" y="2153285"/>
            <a:ext cx="4799012" cy="3790315"/>
          </a:xfrm>
        </p:spPr>
        <p:txBody>
          <a:bodyPr>
            <a:normAutofit/>
          </a:bodyPr>
          <a:lstStyle>
            <a:lvl1pPr>
              <a:lnSpc>
                <a:spcPct val="95000"/>
              </a:lnSpc>
              <a:spcBef>
                <a:spcPts val="1000"/>
              </a:spcBef>
              <a:spcAft>
                <a:spcPts val="1200"/>
              </a:spcAft>
              <a:defRPr sz="2000"/>
            </a:lvl1pPr>
            <a:lvl2pPr>
              <a:lnSpc>
                <a:spcPct val="95000"/>
              </a:lnSpc>
              <a:spcBef>
                <a:spcPts val="1000"/>
              </a:spcBef>
              <a:spcAft>
                <a:spcPts val="1200"/>
              </a:spcAft>
              <a:defRPr sz="1800"/>
            </a:lvl2pPr>
            <a:lvl3pPr>
              <a:lnSpc>
                <a:spcPct val="95000"/>
              </a:lnSpc>
              <a:spcBef>
                <a:spcPts val="1000"/>
              </a:spcBef>
              <a:spcAft>
                <a:spcPts val="1200"/>
              </a:spcAft>
              <a:defRPr sz="1600"/>
            </a:lvl3pPr>
            <a:lvl4pPr>
              <a:lnSpc>
                <a:spcPct val="95000"/>
              </a:lnSpc>
              <a:spcBef>
                <a:spcPts val="1000"/>
              </a:spcBef>
              <a:spcAft>
                <a:spcPts val="1200"/>
              </a:spcAft>
              <a:defRPr sz="1400"/>
            </a:lvl4pPr>
            <a:lvl5pPr>
              <a:lnSpc>
                <a:spcPct val="95000"/>
              </a:lnSpc>
              <a:spcBef>
                <a:spcPts val="10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0C72AFED-AF5A-A2E9-0D36-388733BBE998}"/>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7" name="Frame 6">
            <a:extLst>
              <a:ext uri="{FF2B5EF4-FFF2-40B4-BE49-F238E27FC236}">
                <a16:creationId xmlns:a16="http://schemas.microsoft.com/office/drawing/2014/main" id="{7A42E613-3DCC-07A2-BA9B-74B13F28E59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891152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338E2-B50A-8F3E-2CA7-A75753E7ED96}"/>
              </a:ext>
            </a:extLst>
          </p:cNvPr>
          <p:cNvSpPr>
            <a:spLocks noGrp="1"/>
          </p:cNvSpPr>
          <p:nvPr>
            <p:ph type="title" hasCustomPrompt="1"/>
          </p:nvPr>
        </p:nvSpPr>
        <p:spPr>
          <a:xfrm>
            <a:off x="912629" y="598947"/>
            <a:ext cx="10515600" cy="1325563"/>
          </a:xfrm>
        </p:spPr>
        <p:txBody>
          <a:bodyPr>
            <a:normAutofit/>
          </a:bodyPr>
          <a:lstStyle>
            <a:lvl1pPr>
              <a:defRPr sz="3600"/>
            </a:lvl1pPr>
          </a:lstStyle>
          <a:p>
            <a:r>
              <a:rPr lang="en-US" dirty="0"/>
              <a:t>Click to add title</a:t>
            </a:r>
          </a:p>
        </p:txBody>
      </p:sp>
      <p:sp>
        <p:nvSpPr>
          <p:cNvPr id="12" name="Content Placeholder 11">
            <a:extLst>
              <a:ext uri="{FF2B5EF4-FFF2-40B4-BE49-F238E27FC236}">
                <a16:creationId xmlns:a16="http://schemas.microsoft.com/office/drawing/2014/main" id="{CC8DD029-A673-92B9-0343-3B35BE46D2F3}"/>
              </a:ext>
            </a:extLst>
          </p:cNvPr>
          <p:cNvSpPr>
            <a:spLocks noGrp="1"/>
          </p:cNvSpPr>
          <p:nvPr>
            <p:ph sz="quarter" idx="11" hasCustomPrompt="1"/>
          </p:nvPr>
        </p:nvSpPr>
        <p:spPr>
          <a:xfrm>
            <a:off x="929641" y="2153285"/>
            <a:ext cx="3032759" cy="3790310"/>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able Placeholder 10">
            <a:extLst>
              <a:ext uri="{FF2B5EF4-FFF2-40B4-BE49-F238E27FC236}">
                <a16:creationId xmlns:a16="http://schemas.microsoft.com/office/drawing/2014/main" id="{6E658BA3-0202-C705-7A02-8B70B7884420}"/>
              </a:ext>
            </a:extLst>
          </p:cNvPr>
          <p:cNvSpPr>
            <a:spLocks noGrp="1"/>
          </p:cNvSpPr>
          <p:nvPr>
            <p:ph type="tbl" sz="quarter" idx="10"/>
          </p:nvPr>
        </p:nvSpPr>
        <p:spPr>
          <a:xfrm>
            <a:off x="4724400" y="2170621"/>
            <a:ext cx="6553200" cy="3772974"/>
          </a:xfrm>
        </p:spPr>
        <p:txBody>
          <a:bodyPr>
            <a:normAutofit/>
          </a:bodyPr>
          <a:lstStyle>
            <a:lvl1pPr>
              <a:defRPr sz="2000"/>
            </a:lvl1pPr>
          </a:lstStyle>
          <a:p>
            <a:r>
              <a:rPr lang="en-US" dirty="0"/>
              <a:t>Click icon to add table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BD761E53-47C7-492A-D5B5-A8C2740B5157}"/>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4543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623260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2 column layout 3">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2" y="2153285"/>
            <a:ext cx="6925660" cy="3500438"/>
          </a:xfrm>
        </p:spPr>
        <p:txBody>
          <a:bodyPr lIns="91440">
            <a:normAutofit/>
          </a:bodyPr>
          <a:lstStyle>
            <a:lvl1pPr marL="0" indent="0">
              <a:spcBef>
                <a:spcPts val="1000"/>
              </a:spcBef>
              <a:spcAft>
                <a:spcPts val="1200"/>
              </a:spcAft>
              <a:buNone/>
              <a:defRPr sz="1800" b="0"/>
            </a:lvl1pPr>
            <a:lvl2pPr marL="228600">
              <a:spcBef>
                <a:spcPts val="1000"/>
              </a:spcBef>
              <a:spcAft>
                <a:spcPts val="1200"/>
              </a:spcAft>
              <a:defRPr sz="1800" b="0"/>
            </a:lvl2pPr>
            <a:lvl3pPr marL="685800">
              <a:spcBef>
                <a:spcPts val="1000"/>
              </a:spcBef>
              <a:spcAft>
                <a:spcPts val="1200"/>
              </a:spcAft>
              <a:defRPr sz="1800" b="0"/>
            </a:lvl3pPr>
            <a:lvl4pPr marL="868680">
              <a:spcBef>
                <a:spcPts val="1000"/>
              </a:spcBef>
              <a:spcAft>
                <a:spcPts val="1200"/>
              </a:spcAft>
              <a:defRPr sz="1800" b="0"/>
            </a:lvl4pPr>
            <a:lvl5pPr marL="1143000">
              <a:spcBef>
                <a:spcPts val="1000"/>
              </a:spcBef>
              <a:spcAft>
                <a:spcPts val="1200"/>
              </a:spcAft>
              <a:defRPr sz="18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8215745" y="2153285"/>
            <a:ext cx="3229495"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C9F70CF1-DCAD-AE71-6B34-7BFB25EE530B}"/>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31222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331450" cy="1531525"/>
          </a:xfrm>
        </p:spPr>
        <p:txBody>
          <a:bodyPr>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0CF90928-AB48-3554-E2B9-417A00F286AD}"/>
              </a:ext>
            </a:extLst>
          </p:cNvPr>
          <p:cNvSpPr>
            <a:spLocks noGrp="1"/>
          </p:cNvSpPr>
          <p:nvPr>
            <p:ph type="tbl" sz="quarter" idx="10" hasCustomPrompt="1"/>
          </p:nvPr>
        </p:nvSpPr>
        <p:spPr>
          <a:xfrm>
            <a:off x="930275" y="2168526"/>
            <a:ext cx="10331450" cy="3939068"/>
          </a:xfrm>
        </p:spPr>
        <p:txBody>
          <a:bodyPr>
            <a:normAutofit/>
          </a:bodyPr>
          <a:lstStyle>
            <a:lvl1pPr>
              <a:defRPr sz="2400"/>
            </a:lvl1pPr>
          </a:lstStyle>
          <a:p>
            <a:r>
              <a:rPr lang="en-US" dirty="0"/>
              <a:t>Click icon to insert table</a:t>
            </a:r>
          </a:p>
        </p:txBody>
      </p:sp>
      <p:sp>
        <p:nvSpPr>
          <p:cNvPr id="8" name="Rectangle 7">
            <a:extLst>
              <a:ext uri="{FF2B5EF4-FFF2-40B4-BE49-F238E27FC236}">
                <a16:creationId xmlns:a16="http://schemas.microsoft.com/office/drawing/2014/main" id="{67D6C0A7-887A-66E2-A954-5E0592B9FD71}"/>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47430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B1E76-5845-01C9-1D0D-03CFFE6F06CA}"/>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96C21AF-4286-DECE-37A1-E8980687A168}"/>
              </a:ext>
            </a:extLst>
          </p:cNvPr>
          <p:cNvSpPr>
            <a:spLocks noGrp="1"/>
          </p:cNvSpPr>
          <p:nvPr>
            <p:ph type="title" hasCustomPrompt="1"/>
          </p:nvPr>
        </p:nvSpPr>
        <p:spPr>
          <a:xfrm>
            <a:off x="899160" y="655320"/>
            <a:ext cx="4572000" cy="5486400"/>
          </a:xfrm>
        </p:spPr>
        <p:txBody>
          <a:bodyPr>
            <a:normAutofit/>
          </a:bodyPr>
          <a:lstStyle>
            <a:lvl1pPr>
              <a:defRPr sz="4800"/>
            </a:lvl1pPr>
          </a:lstStyle>
          <a:p>
            <a:r>
              <a:rPr lang="en-US" dirty="0"/>
              <a:t>Click to add title</a:t>
            </a:r>
          </a:p>
        </p:txBody>
      </p:sp>
      <p:sp>
        <p:nvSpPr>
          <p:cNvPr id="9" name="Content Placeholder 8">
            <a:extLst>
              <a:ext uri="{FF2B5EF4-FFF2-40B4-BE49-F238E27FC236}">
                <a16:creationId xmlns:a16="http://schemas.microsoft.com/office/drawing/2014/main" id="{B8E1D6B3-3EC8-6AC4-BE2B-5C732C856791}"/>
              </a:ext>
            </a:extLst>
          </p:cNvPr>
          <p:cNvSpPr>
            <a:spLocks noGrp="1"/>
          </p:cNvSpPr>
          <p:nvPr>
            <p:ph sz="quarter" idx="10" hasCustomPrompt="1"/>
          </p:nvPr>
        </p:nvSpPr>
        <p:spPr>
          <a:xfrm>
            <a:off x="6475413" y="2773680"/>
            <a:ext cx="4572000" cy="3368040"/>
          </a:xfrm>
        </p:spPr>
        <p:txBody>
          <a:bodyPr>
            <a:normAutofit/>
          </a:bodyPr>
          <a:lstStyle>
            <a:lvl1pPr marL="0" indent="0">
              <a:spcBef>
                <a:spcPts val="1000"/>
              </a:spcBef>
              <a:buNone/>
              <a:defRPr sz="1800"/>
            </a:lvl1pPr>
            <a:lvl2pPr marL="457200" indent="0">
              <a:spcBef>
                <a:spcPts val="1000"/>
              </a:spcBef>
              <a:buNone/>
              <a:defRPr sz="1600"/>
            </a:lvl2pPr>
            <a:lvl3pPr marL="914400" indent="0">
              <a:spcBef>
                <a:spcPts val="1000"/>
              </a:spcBef>
              <a:buNone/>
              <a:defRPr sz="1400"/>
            </a:lvl3pPr>
            <a:lvl4pPr marL="1371600" indent="0">
              <a:spcBef>
                <a:spcPts val="1000"/>
              </a:spcBef>
              <a:buNone/>
              <a:defRPr sz="1200"/>
            </a:lvl4pPr>
            <a:lvl5pPr marL="1828800" indent="0">
              <a:spcBef>
                <a:spcPts val="100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39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10/4/2024</a:t>
            </a:fld>
            <a:endParaRPr lang="en-US" dirty="0"/>
          </a:p>
        </p:txBody>
      </p:sp>
      <p:sp>
        <p:nvSpPr>
          <p:cNvPr id="9" name="Footer Placeholder 8"/>
          <p:cNvSpPr>
            <a:spLocks noGrp="1"/>
          </p:cNvSpPr>
          <p:nvPr>
            <p:ph type="ftr" sz="quarter" idx="11"/>
          </p:nvPr>
        </p:nvSpPr>
        <p:spPr/>
        <p:txBody>
          <a:body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24640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299706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
        <p:nvSpPr>
          <p:cNvPr id="6" name="Freeform 5">
            <a:extLst>
              <a:ext uri="{FF2B5EF4-FFF2-40B4-BE49-F238E27FC236}">
                <a16:creationId xmlns:a16="http://schemas.microsoft.com/office/drawing/2014/main" id="{B0E6880B-C47F-822C-50BD-2A83385FAA54}"/>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Object 1">
            <a:extLst>
              <a:ext uri="{FF2B5EF4-FFF2-40B4-BE49-F238E27FC236}">
                <a16:creationId xmlns:a16="http://schemas.microsoft.com/office/drawing/2014/main" id="{149B01FE-A312-2B73-D053-636F484B38F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87531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10/4/2024</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299709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10/4/2024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1" name="Slide Number Placeholder 10"/>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683711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10/4/2024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6141048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10/4/2024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dirty="0"/>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802122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 id="2147483701" r:id="rId13"/>
    <p:sldLayoutId id="2147483702" r:id="rId14"/>
    <p:sldLayoutId id="2147483703" r:id="rId15"/>
    <p:sldLayoutId id="2147483704" r:id="rId16"/>
    <p:sldLayoutId id="2147483705" r:id="rId17"/>
    <p:sldLayoutId id="2147483709" r:id="rId18"/>
    <p:sldLayoutId id="2147483649" r:id="rId19"/>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209599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920">
          <p15:clr>
            <a:srgbClr val="F26B43"/>
          </p15:clr>
        </p15:guide>
        <p15:guide id="4" pos="5760">
          <p15:clr>
            <a:srgbClr val="F26B43"/>
          </p15:clr>
        </p15:guide>
        <p15:guide id="5" pos="7248">
          <p15:clr>
            <a:srgbClr val="F26B43"/>
          </p15:clr>
        </p15:guide>
        <p15:guide id="6" pos="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cihr-irsc.gc.ca/e/50513.html" TargetMode="External"/><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hyperlink" Target="http://www.sshrc-crsh.gc.ca/funding-financement/programs-programmes/fellowships/doctoral-doctorat-eng.aspx" TargetMode="External"/><Relationship Id="rId5" Type="http://schemas.openxmlformats.org/officeDocument/2006/relationships/hyperlink" Target="http://www.cihr-irsc.gc.ca/e/50513.html#details-panel2" TargetMode="External"/><Relationship Id="rId4" Type="http://schemas.openxmlformats.org/officeDocument/2006/relationships/hyperlink" Target="https://www.nserc-crsng.gc.ca/Students-Etudiants/PG-CS/BellandPostgrad-BelletSuperieures_eng.as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serc-crsng.gc.ca/Students-Etudiants/PG-CS/CGSD-BESCD_eng.asp#a10"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science.gc.ca/site/science/en/interagency-research-funding/policies-and-guidelines/selecting-appropriate-federal-granting-agency#Introduction"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sshrc-crsh.gc.ca/funding-financement/apply-demande/guides/doctoral_postdoctoral_edi_guide-doctorat_postdoctorales_guide_edi-eng.aspx" TargetMode="External"/><Relationship Id="rId3" Type="http://schemas.openxmlformats.org/officeDocument/2006/relationships/image" Target="../media/image19.jpeg"/><Relationship Id="rId7" Type="http://schemas.openxmlformats.org/officeDocument/2006/relationships/hyperlink" Target="https://www.sshrc-crsh.gc.ca/about-au_sujet/policies-politiques/index-fra.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sshrc-crsh.gc.ca/funding-financement/programs-programmes/definitions-eng.aspx" TargetMode="External"/><Relationship Id="rId11" Type="http://schemas.openxmlformats.org/officeDocument/2006/relationships/hyperlink" Target="https://www.sshrc-crsh.gc.ca/funding-financement/instructions/doctoral/letter_of_appraisal_referees-lettre_d_appreciation_repondants-eng.aspx" TargetMode="External"/><Relationship Id="rId5" Type="http://schemas.openxmlformats.org/officeDocument/2006/relationships/hyperlink" Target="https://www.sshrc-crsh.gc.ca/funding-financement/programs-programmes/fellowships/doctoral-doctorat-eng.aspx" TargetMode="External"/><Relationship Id="rId10" Type="http://schemas.openxmlformats.org/officeDocument/2006/relationships/hyperlink" Target="https://www.sshrc-crsh.gc.ca/funding-financement/policies-politiques/research_creation-recherche_creation-eng.aspx" TargetMode="External"/><Relationship Id="rId4" Type="http://schemas.openxmlformats.org/officeDocument/2006/relationships/hyperlink" Target="http://www.nserc-crsng.gc.ca/Students-Etudiants/PG-CS/CGSD-BESCD_eng.asp" TargetMode="External"/><Relationship Id="rId9" Type="http://schemas.openxmlformats.org/officeDocument/2006/relationships/hyperlink" Target="https://www.sshrc-crsh.gc.ca/funding-financement/policies-politiques/effective_research_training-formation_en_recherche_efficace-eng.aspx"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hyperlink" Target="https://www.nserc-crsng.gc.ca/Students-Etudiants/PG-CS/CGSD-BESCD_eng.asp#a8"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vanier.gc.ca/en/selection_committee_guide-comite_selection_lignes.html#b4.1"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sshrc-crsh.gc.ca/funding-financement/instructions/doctoral/applicant-candidat-eng.aspx#procedure-processus"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trentu.ca/graduatestudies/financial-matters/how-win-scholarships" TargetMode="External"/><Relationship Id="rId2" Type="http://schemas.openxmlformats.org/officeDocument/2006/relationships/hyperlink" Target="https://www.trentu.ca/graduatestudies/financial-matters" TargetMode="Externa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www.nserc-crsng.gc.ca/ResearchPortal-PortailDeRecherche/standards_eng.asp"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itacs.ca/our-programs/accelerate-core-students-postdocs/" TargetMode="External"/><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nserc-crsng.gc.ca/NSERC-CRSNG/Policies-Politiques/EDI_guidance-Conseils_EDI_eng.asp"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cihr-irsc.gc.ca/e/52553.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ihr-irsc.gc.ca/e/50836.html"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www.sshrc-crsh.gc.ca/funding-financement/policies-politiques/knowledge_mobilisation-mobilisation_des_connaissances-eng.aspx#a2" TargetMode="External"/><Relationship Id="rId7" Type="http://schemas.openxmlformats.org/officeDocument/2006/relationships/hyperlink" Target="https://www.sshrc-crsh.gc.ca/funding-financement/policies-politiques/knowledge_mobilisation-mobilisation_des_connaissances-eng.aspx#a6" TargetMode="External"/><Relationship Id="rId2" Type="http://schemas.openxmlformats.org/officeDocument/2006/relationships/hyperlink" Target="https://www.sshrc-crsh.gc.ca/funding-financement/policies-politiques/knowledge_mobilisation-mobilisation_des_connaissances-eng.aspx#a1" TargetMode="External"/><Relationship Id="rId1" Type="http://schemas.openxmlformats.org/officeDocument/2006/relationships/slideLayout" Target="../slideLayouts/slideLayout16.xml"/><Relationship Id="rId6" Type="http://schemas.openxmlformats.org/officeDocument/2006/relationships/hyperlink" Target="https://www.sshrc-crsh.gc.ca/funding-financement/policies-politiques/knowledge_mobilisation-mobilisation_des_connaissances-eng.aspx#a5" TargetMode="External"/><Relationship Id="rId5" Type="http://schemas.openxmlformats.org/officeDocument/2006/relationships/hyperlink" Target="https://www.sshrc-crsh.gc.ca/funding-financement/policies-politiques/knowledge_mobilisation-mobilisation_des_connaissances-eng.aspx#a4" TargetMode="External"/><Relationship Id="rId4" Type="http://schemas.openxmlformats.org/officeDocument/2006/relationships/hyperlink" Target="https://www.sshrc-crsh.gc.ca/funding-financement/policies-politiques/knowledge_mobilisation-mobilisation_des_connaissances-eng.aspx#a3"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nserc-crsng.gc.ca/InterAgency-Interorganismes/EDI-EDI/Resources_Ressources_eng.asp" TargetMode="External"/><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hyperlink" Target="https://cihr-irsc.gc.ca/e/51731.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janerennie@trentu.ca" TargetMode="External"/><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hyperlink" Target="https://ethics.gc.ca/eng/tcps2-eptc2_2018_chapter9-chapitre9.html" TargetMode="External"/><Relationship Id="rId3" Type="http://schemas.openxmlformats.org/officeDocument/2006/relationships/hyperlink" Target="https://www.sshrc-crsh.gc.ca/funding-financement/programs-programmes/definitions-eng.aspx#a0" TargetMode="External"/><Relationship Id="rId7" Type="http://schemas.openxmlformats.org/officeDocument/2006/relationships/hyperlink" Target="https://www.sshrc-crsh.gc.ca/about-au_sujet/policies-politiques/statements-enonces/indigenous_research-recherche_autochtone-eng.aspx" TargetMode="External"/><Relationship Id="rId2" Type="http://schemas.openxmlformats.org/officeDocument/2006/relationships/hyperlink" Target="https://www.sshrc-crsh.gc.ca/society-societe/community-communite/indigenous_research-recherche_autochtone/index-eng.aspx" TargetMode="External"/><Relationship Id="rId1" Type="http://schemas.openxmlformats.org/officeDocument/2006/relationships/slideLayout" Target="../slideLayouts/slideLayout2.xml"/><Relationship Id="rId6" Type="http://schemas.openxmlformats.org/officeDocument/2006/relationships/hyperlink" Target="https://www.canada.ca/en/research-coordinating-committee/news/2022/04/crcc-announces-membership-leadership-circle.html" TargetMode="External"/><Relationship Id="rId5" Type="http://schemas.openxmlformats.org/officeDocument/2006/relationships/hyperlink" Target="https://www.sshrc-crsh.gc.ca/society-societe/community-communite/indigenous_research-recherche_autochtone/advisory_circle-cercle_consultatif-eng.aspx" TargetMode="External"/><Relationship Id="rId4" Type="http://schemas.openxmlformats.org/officeDocument/2006/relationships/hyperlink" Target="https://www.sshrc-crsh.gc.ca/funding-financement/merit_review-evaluation_du_merite/guidelines_research-lignes_directrices_recherche-eng.aspx" TargetMode="External"/><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hyperlink" Target="mailto:janerennie@trentu.ca" TargetMode="External"/><Relationship Id="rId4" Type="http://schemas.openxmlformats.org/officeDocument/2006/relationships/hyperlink" Target="https://www.trentu.ca/graduatestudies/financial-matter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trentu.ca/graduatestudies/financial-matters"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cihr-irsc.gc.ca/e/50513.html#details-panel2" TargetMode="External"/><Relationship Id="rId3" Type="http://schemas.openxmlformats.org/officeDocument/2006/relationships/image" Target="../media/image15.jpeg"/><Relationship Id="rId7" Type="http://schemas.openxmlformats.org/officeDocument/2006/relationships/hyperlink" Target="https://www.researchnet-recherchenet.ca/rnr16/vwOpprtntyDtls.do?all=1&amp;masterList=true&amp;next=1&amp;org=CIHR&amp;prog=3970&amp;resultCount=25&amp;sort=program&amp;type=EXACT&amp;view=currentOpps&amp;language=E"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nserc-crsng.gc.ca/OnlineServices-ServicesEnLigne/instructions/201/pgs-pdf_eng.asp" TargetMode="External"/><Relationship Id="rId5" Type="http://schemas.openxmlformats.org/officeDocument/2006/relationships/hyperlink" Target="https://www.nserc-crsng.gc.ca/OnlineServices-ServicesEnLigne/Index_eng.asp" TargetMode="External"/><Relationship Id="rId10" Type="http://schemas.openxmlformats.org/officeDocument/2006/relationships/hyperlink" Target="https://www.sshrc-crsh.gc.ca/funding-financement/instructions/doctoral/applicant-candidat-eng.aspx" TargetMode="External"/><Relationship Id="rId4" Type="http://schemas.openxmlformats.org/officeDocument/2006/relationships/hyperlink" Target="https://www.nserc-crsng.gc.ca/Students-Etudiants/PG-CS/CGSD-BESCD_eng.asp" TargetMode="External"/><Relationship Id="rId9" Type="http://schemas.openxmlformats.org/officeDocument/2006/relationships/hyperlink" Target="https://webapps.nserc.ca/SSHRC/faces/logon.jsp?lang=en_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hourglass on a table">
            <a:extLst>
              <a:ext uri="{FF2B5EF4-FFF2-40B4-BE49-F238E27FC236}">
                <a16:creationId xmlns:a16="http://schemas.microsoft.com/office/drawing/2014/main" id="{B8459C3F-E7B6-9CE5-6A41-18E76E4F1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4638675" y="226348"/>
            <a:ext cx="7326401" cy="1716751"/>
          </a:xfrm>
          <a:solidFill>
            <a:schemeClr val="bg1">
              <a:alpha val="60000"/>
            </a:schemeClr>
          </a:solidFill>
          <a:ln w="38100" cap="sq">
            <a:solidFill>
              <a:schemeClr val="tx1"/>
            </a:solidFill>
            <a:miter lim="800000"/>
          </a:ln>
        </p:spPr>
        <p:txBody>
          <a:bodyPr vert="horz" lIns="274320" tIns="182880" rIns="274320" bIns="182880" rtlCol="0" anchor="ctr" anchorCtr="1">
            <a:noAutofit/>
          </a:bodyPr>
          <a:lstStyle/>
          <a:p>
            <a:br>
              <a:rPr lang="en-US" sz="2400" dirty="0">
                <a:solidFill>
                  <a:schemeClr val="tx1"/>
                </a:solidFill>
                <a:latin typeface="Aptos" panose="020B0004020202020204" pitchFamily="34" charset="0"/>
              </a:rPr>
            </a:br>
            <a:r>
              <a:rPr lang="en-US" sz="2400" dirty="0">
                <a:solidFill>
                  <a:schemeClr val="tx1"/>
                </a:solidFill>
                <a:latin typeface="Aptos" panose="020B0004020202020204" pitchFamily="34" charset="0"/>
              </a:rPr>
              <a:t>Trent Graduate Program </a:t>
            </a:r>
            <a:br>
              <a:rPr lang="en-US" sz="2400" dirty="0">
                <a:solidFill>
                  <a:schemeClr val="tx1"/>
                </a:solidFill>
                <a:latin typeface="Aptos" panose="020B0004020202020204" pitchFamily="34" charset="0"/>
              </a:rPr>
            </a:br>
            <a:r>
              <a:rPr lang="en-US" sz="2400" dirty="0">
                <a:solidFill>
                  <a:schemeClr val="tx1"/>
                </a:solidFill>
                <a:latin typeface="Aptos" panose="020B0004020202020204" pitchFamily="34" charset="0"/>
              </a:rPr>
              <a:t>Doctoral Scholarship  Application Overview (SSHRC Focus)</a:t>
            </a:r>
            <a:br>
              <a:rPr lang="en-US" sz="2400" dirty="0">
                <a:solidFill>
                  <a:schemeClr val="tx1"/>
                </a:solidFill>
                <a:latin typeface="Aptos" panose="020B0004020202020204" pitchFamily="34" charset="0"/>
              </a:rPr>
            </a:br>
            <a:r>
              <a:rPr lang="en-US" sz="2400" dirty="0">
                <a:solidFill>
                  <a:schemeClr val="tx1"/>
                </a:solidFill>
                <a:latin typeface="Aptos" panose="020B0004020202020204" pitchFamily="34" charset="0"/>
              </a:rPr>
              <a:t>2024-25</a:t>
            </a:r>
            <a:br>
              <a:rPr lang="en-US" sz="2400" dirty="0">
                <a:solidFill>
                  <a:schemeClr val="tx1"/>
                </a:solidFill>
                <a:latin typeface="Aptos" panose="020B0004020202020204" pitchFamily="34" charset="0"/>
              </a:rPr>
            </a:br>
            <a:endParaRPr lang="en-US" sz="2400" dirty="0">
              <a:solidFill>
                <a:schemeClr val="tx1"/>
              </a:solidFill>
              <a:latin typeface="Aptos" panose="020B0004020202020204" pitchFamily="34" charset="0"/>
            </a:endParaRPr>
          </a:p>
        </p:txBody>
      </p:sp>
      <p:sp>
        <p:nvSpPr>
          <p:cNvPr id="3" name="TextBox 2">
            <a:extLst>
              <a:ext uri="{FF2B5EF4-FFF2-40B4-BE49-F238E27FC236}">
                <a16:creationId xmlns:a16="http://schemas.microsoft.com/office/drawing/2014/main" id="{5676A632-492C-671B-F8D6-E2BE35001081}"/>
              </a:ext>
            </a:extLst>
          </p:cNvPr>
          <p:cNvSpPr txBox="1"/>
          <p:nvPr/>
        </p:nvSpPr>
        <p:spPr>
          <a:xfrm>
            <a:off x="0" y="5934660"/>
            <a:ext cx="4067175" cy="923330"/>
          </a:xfrm>
          <a:prstGeom prst="rect">
            <a:avLst/>
          </a:prstGeom>
          <a:solidFill>
            <a:schemeClr val="tx1"/>
          </a:solidFill>
        </p:spPr>
        <p:txBody>
          <a:bodyPr wrap="square" rtlCol="0">
            <a:spAutoFit/>
          </a:bodyPr>
          <a:lstStyle/>
          <a:p>
            <a:r>
              <a:rPr lang="en-US" b="1" dirty="0">
                <a:solidFill>
                  <a:schemeClr val="bg1">
                    <a:lumMod val="95000"/>
                    <a:lumOff val="5000"/>
                  </a:schemeClr>
                </a:solidFill>
              </a:rPr>
              <a:t>Jane Rennie</a:t>
            </a:r>
          </a:p>
          <a:p>
            <a:r>
              <a:rPr lang="en-US" b="1" dirty="0">
                <a:solidFill>
                  <a:schemeClr val="bg1">
                    <a:lumMod val="95000"/>
                    <a:lumOff val="5000"/>
                  </a:schemeClr>
                </a:solidFill>
              </a:rPr>
              <a:t>Graduate Finance Officer</a:t>
            </a:r>
          </a:p>
          <a:p>
            <a:r>
              <a:rPr lang="en-US" b="1" dirty="0">
                <a:solidFill>
                  <a:schemeClr val="bg1">
                    <a:lumMod val="95000"/>
                    <a:lumOff val="5000"/>
                  </a:schemeClr>
                </a:solidFill>
              </a:rPr>
              <a:t>School of Graduate Studies</a:t>
            </a:r>
          </a:p>
        </p:txBody>
      </p:sp>
    </p:spTree>
    <p:extLst>
      <p:ext uri="{BB962C8B-B14F-4D97-AF65-F5344CB8AC3E}">
        <p14:creationId xmlns:p14="http://schemas.microsoft.com/office/powerpoint/2010/main" val="34214010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E318-B30B-EA01-D062-D8EAE171B68B}"/>
              </a:ext>
            </a:extLst>
          </p:cNvPr>
          <p:cNvSpPr>
            <a:spLocks noGrp="1"/>
          </p:cNvSpPr>
          <p:nvPr>
            <p:ph type="title"/>
          </p:nvPr>
        </p:nvSpPr>
        <p:spPr>
          <a:xfrm>
            <a:off x="5538250" y="336460"/>
            <a:ext cx="5925310" cy="968465"/>
          </a:xfrm>
        </p:spPr>
        <p:txBody>
          <a:bodyPr vert="horz" lIns="182880" tIns="182880" rIns="182880" bIns="182880" rtlCol="0" anchor="ctr">
            <a:normAutofit fontScale="90000"/>
          </a:bodyPr>
          <a:lstStyle/>
          <a:p>
            <a:r>
              <a:rPr lang="en-US" sz="2400" dirty="0">
                <a:latin typeface="Aptos" panose="020B0004020202020204" pitchFamily="34" charset="0"/>
              </a:rPr>
              <a:t>Agency-specific doctoral Awards</a:t>
            </a:r>
          </a:p>
        </p:txBody>
      </p:sp>
      <p:pic>
        <p:nvPicPr>
          <p:cNvPr id="5" name="Picture 4" descr="A group of people discussing something">
            <a:extLst>
              <a:ext uri="{FF2B5EF4-FFF2-40B4-BE49-F238E27FC236}">
                <a16:creationId xmlns:a16="http://schemas.microsoft.com/office/drawing/2014/main" id="{B22048FA-3EE8-D16A-DAD6-082BCB57B243}"/>
              </a:ext>
            </a:extLst>
          </p:cNvPr>
          <p:cNvPicPr>
            <a:picLocks noChangeAspect="1"/>
          </p:cNvPicPr>
          <p:nvPr/>
        </p:nvPicPr>
        <p:blipFill>
          <a:blip r:embed="rId2"/>
          <a:srcRect l="19465" r="42336"/>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8CA34B34-0CA3-463A-ED9A-5CDAA2A515BA}"/>
              </a:ext>
            </a:extLst>
          </p:cNvPr>
          <p:cNvSpPr>
            <a:spLocks noGrp="1"/>
          </p:cNvSpPr>
          <p:nvPr>
            <p:ph sz="half" idx="1"/>
          </p:nvPr>
        </p:nvSpPr>
        <p:spPr>
          <a:xfrm>
            <a:off x="5014127" y="1858945"/>
            <a:ext cx="6973557" cy="4843306"/>
          </a:xfrm>
        </p:spPr>
        <p:txBody>
          <a:bodyPr vert="horz" lIns="91440" tIns="45720" rIns="91440" bIns="45720" rtlCol="0">
            <a:noAutofit/>
          </a:bodyPr>
          <a:lstStyle/>
          <a:p>
            <a:pPr marL="0" indent="0">
              <a:lnSpc>
                <a:spcPct val="90000"/>
              </a:lnSpc>
              <a:buNone/>
            </a:pPr>
            <a:r>
              <a:rPr lang="en-US" sz="1600" b="0" i="0" dirty="0">
                <a:effectLst/>
                <a:latin typeface="Aptos" panose="020B0004020202020204" pitchFamily="34" charset="0"/>
              </a:rPr>
              <a:t>In addition to the CGS D, each agency has its own doctoral awards.</a:t>
            </a:r>
          </a:p>
          <a:p>
            <a:pPr marL="0" indent="0">
              <a:lnSpc>
                <a:spcPct val="90000"/>
              </a:lnSpc>
              <a:buNone/>
            </a:pPr>
            <a:endParaRPr lang="en-US" sz="1600" b="0" i="0" dirty="0">
              <a:effectLst/>
              <a:latin typeface="Aptos" panose="020B0004020202020204" pitchFamily="34" charset="0"/>
            </a:endParaRPr>
          </a:p>
          <a:p>
            <a:pPr marL="0" indent="0">
              <a:lnSpc>
                <a:spcPct val="90000"/>
              </a:lnSpc>
              <a:buNone/>
            </a:pPr>
            <a:r>
              <a:rPr lang="en-US" sz="1600" b="1" i="0" dirty="0">
                <a:effectLst/>
                <a:latin typeface="Aptos" panose="020B0004020202020204" pitchFamily="34" charset="0"/>
              </a:rPr>
              <a:t>For all three agencies, only one application is completed and submitted to be considered for </a:t>
            </a:r>
            <a:r>
              <a:rPr lang="en-US" sz="1600" b="1" i="0" u="sng" dirty="0">
                <a:effectLst/>
                <a:latin typeface="Aptos" panose="020B0004020202020204" pitchFamily="34" charset="0"/>
              </a:rPr>
              <a:t>both</a:t>
            </a:r>
            <a:r>
              <a:rPr lang="en-US" sz="1600" b="1" i="0" dirty="0">
                <a:effectLst/>
                <a:latin typeface="Aptos" panose="020B0004020202020204" pitchFamily="34" charset="0"/>
              </a:rPr>
              <a:t> a CGS D award and either an agency-specific doctoral award (for NSERC/SSHRC applications) or any available doctoral Priority Announcements (for CIHR applications). </a:t>
            </a:r>
          </a:p>
          <a:p>
            <a:pPr marL="0" indent="0">
              <a:lnSpc>
                <a:spcPct val="90000"/>
              </a:lnSpc>
              <a:buNone/>
            </a:pPr>
            <a:endParaRPr lang="en-US" sz="1600" b="0" i="0" dirty="0">
              <a:effectLst/>
              <a:latin typeface="Aptos" panose="020B0004020202020204" pitchFamily="34" charset="0"/>
            </a:endParaRPr>
          </a:p>
          <a:p>
            <a:pPr marL="0" indent="0">
              <a:lnSpc>
                <a:spcPct val="90000"/>
              </a:lnSpc>
              <a:buNone/>
            </a:pPr>
            <a:r>
              <a:rPr lang="en-US" sz="1600" b="0" i="0" dirty="0">
                <a:effectLst/>
                <a:latin typeface="Aptos" panose="020B0004020202020204" pitchFamily="34" charset="0"/>
              </a:rPr>
              <a:t>CGS D awards are then offered for the top-ranked eligible applications in each agency’s competition. CIHR applicants who intend to hold their doctoral award abroad need to apply to the Doctoral Foreign Study Award </a:t>
            </a:r>
            <a:r>
              <a:rPr lang="en-US" sz="1600" b="0" i="0" u="sng" dirty="0">
                <a:effectLst/>
                <a:latin typeface="Aptos" panose="020B0004020202020204" pitchFamily="34" charset="0"/>
                <a:hlinkClick r:id="rId3">
                  <a:extLst>
                    <a:ext uri="{A12FA001-AC4F-418D-AE19-62706E023703}">
                      <ahyp:hlinkClr xmlns:ahyp="http://schemas.microsoft.com/office/drawing/2018/hyperlinkcolor" val="tx"/>
                    </a:ext>
                  </a:extLst>
                </a:hlinkClick>
              </a:rPr>
              <a:t>(DFSA</a:t>
            </a:r>
            <a:r>
              <a:rPr lang="en-US" sz="1600" b="0" i="0" dirty="0">
                <a:effectLst/>
                <a:latin typeface="Aptos" panose="020B0004020202020204" pitchFamily="34" charset="0"/>
              </a:rPr>
              <a:t>) program.</a:t>
            </a:r>
          </a:p>
          <a:p>
            <a:pPr marL="0" indent="0">
              <a:lnSpc>
                <a:spcPct val="90000"/>
              </a:lnSpc>
              <a:buNone/>
            </a:pPr>
            <a:endParaRPr lang="en-US" sz="1600" b="0" i="0" dirty="0">
              <a:effectLst/>
              <a:latin typeface="Aptos" panose="020B0004020202020204" pitchFamily="34" charset="0"/>
            </a:endParaRPr>
          </a:p>
          <a:p>
            <a:pPr marL="0" indent="0">
              <a:lnSpc>
                <a:spcPct val="90000"/>
              </a:lnSpc>
              <a:buNone/>
            </a:pPr>
            <a:r>
              <a:rPr lang="en-US" sz="1600" b="0" i="0" dirty="0">
                <a:effectLst/>
                <a:latin typeface="Aptos" panose="020B0004020202020204" pitchFamily="34" charset="0"/>
              </a:rPr>
              <a:t>Some eligibility requirements for CGS D differ from those of the agency-specific doctoral awards. Refer to the appropriate literature for </a:t>
            </a:r>
            <a:r>
              <a:rPr lang="en-US" sz="1600" b="0" i="0" u="sng" dirty="0">
                <a:effectLst/>
                <a:latin typeface="Aptos" panose="020B0004020202020204" pitchFamily="34" charset="0"/>
                <a:hlinkClick r:id="rId4">
                  <a:extLst>
                    <a:ext uri="{A12FA001-AC4F-418D-AE19-62706E023703}">
                      <ahyp:hlinkClr xmlns:ahyp="http://schemas.microsoft.com/office/drawing/2018/hyperlinkcolor" val="tx"/>
                    </a:ext>
                  </a:extLst>
                </a:hlinkClick>
              </a:rPr>
              <a:t>NSERC</a:t>
            </a:r>
            <a:r>
              <a:rPr lang="en-US" sz="1600" b="0" i="0" dirty="0">
                <a:effectLst/>
                <a:latin typeface="Aptos" panose="020B0004020202020204" pitchFamily="34" charset="0"/>
              </a:rPr>
              <a:t>, </a:t>
            </a:r>
            <a:r>
              <a:rPr lang="en-US" sz="1600" b="0" i="0" u="sng" dirty="0">
                <a:effectLst/>
                <a:latin typeface="Aptos" panose="020B0004020202020204" pitchFamily="34" charset="0"/>
                <a:hlinkClick r:id="rId5">
                  <a:extLst>
                    <a:ext uri="{A12FA001-AC4F-418D-AE19-62706E023703}">
                      <ahyp:hlinkClr xmlns:ahyp="http://schemas.microsoft.com/office/drawing/2018/hyperlinkcolor" val="tx"/>
                    </a:ext>
                  </a:extLst>
                </a:hlinkClick>
              </a:rPr>
              <a:t>CIHR</a:t>
            </a:r>
            <a:r>
              <a:rPr lang="en-US" sz="1600" b="0" i="0" dirty="0">
                <a:effectLst/>
                <a:latin typeface="Aptos" panose="020B0004020202020204" pitchFamily="34" charset="0"/>
              </a:rPr>
              <a:t> and </a:t>
            </a:r>
            <a:r>
              <a:rPr lang="en-US" sz="1600" b="0" i="0" u="sng" dirty="0">
                <a:effectLst/>
                <a:latin typeface="Aptos" panose="020B0004020202020204" pitchFamily="34" charset="0"/>
                <a:hlinkClick r:id="rId6">
                  <a:extLst>
                    <a:ext uri="{A12FA001-AC4F-418D-AE19-62706E023703}">
                      <ahyp:hlinkClr xmlns:ahyp="http://schemas.microsoft.com/office/drawing/2018/hyperlinkcolor" val="tx"/>
                    </a:ext>
                  </a:extLst>
                </a:hlinkClick>
              </a:rPr>
              <a:t>SSHRC</a:t>
            </a:r>
            <a:r>
              <a:rPr lang="en-US" sz="1600" b="0" i="0" dirty="0">
                <a:effectLst/>
                <a:latin typeface="Aptos" panose="020B0004020202020204" pitchFamily="34" charset="0"/>
              </a:rPr>
              <a:t> for further details as well as information on doctoral awards tenable at foreign institutions.</a:t>
            </a:r>
            <a:endParaRPr lang="en-US" sz="1600" dirty="0">
              <a:latin typeface="Aptos" panose="020B0004020202020204" pitchFamily="34" charset="0"/>
            </a:endParaRPr>
          </a:p>
        </p:txBody>
      </p:sp>
    </p:spTree>
    <p:extLst>
      <p:ext uri="{BB962C8B-B14F-4D97-AF65-F5344CB8AC3E}">
        <p14:creationId xmlns:p14="http://schemas.microsoft.com/office/powerpoint/2010/main" val="201594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6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B803CCCD-6E63-628F-376F-950CB2906EA4}"/>
              </a:ext>
            </a:extLst>
          </p:cNvPr>
          <p:cNvSpPr>
            <a:spLocks noGrp="1"/>
          </p:cNvSpPr>
          <p:nvPr>
            <p:ph type="title"/>
          </p:nvPr>
        </p:nvSpPr>
        <p:spPr>
          <a:xfrm>
            <a:off x="247140" y="522748"/>
            <a:ext cx="4160015" cy="1145046"/>
          </a:xfrm>
          <a:noFill/>
          <a:ln>
            <a:solidFill>
              <a:schemeClr val="bg1"/>
            </a:solidFill>
          </a:ln>
        </p:spPr>
        <p:txBody>
          <a:bodyPr vert="horz" wrap="square" lIns="182880" tIns="182880" rIns="182880" bIns="182880" rtlCol="0" anchor="ctr">
            <a:normAutofit/>
          </a:bodyPr>
          <a:lstStyle/>
          <a:p>
            <a:r>
              <a:rPr lang="en-US" sz="2800" dirty="0">
                <a:solidFill>
                  <a:schemeClr val="bg1"/>
                </a:solidFill>
              </a:rPr>
              <a:t>ALWAYS Confirm your Eligibility</a:t>
            </a:r>
          </a:p>
        </p:txBody>
      </p:sp>
      <p:sp>
        <p:nvSpPr>
          <p:cNvPr id="9" name="Title 1">
            <a:extLst>
              <a:ext uri="{FF2B5EF4-FFF2-40B4-BE49-F238E27FC236}">
                <a16:creationId xmlns:a16="http://schemas.microsoft.com/office/drawing/2014/main" id="{5509B1ED-4D78-65EC-0579-DA9E41D7C42C}"/>
              </a:ext>
            </a:extLst>
          </p:cNvPr>
          <p:cNvSpPr txBox="1">
            <a:spLocks/>
          </p:cNvSpPr>
          <p:nvPr/>
        </p:nvSpPr>
        <p:spPr bwMode="black">
          <a:xfrm>
            <a:off x="221065" y="2190542"/>
            <a:ext cx="4160015" cy="3863124"/>
          </a:xfrm>
          <a:prstGeom prst="rect">
            <a:avLst/>
          </a:prstGeom>
        </p:spPr>
        <p:txBody>
          <a:bodyPr vert="horz" lIns="91440" tIns="45720" rIns="91440" bIns="45720" rtlCol="0" anchorCtr="1">
            <a:normAutofit/>
          </a:bodyPr>
          <a:lstStyle>
            <a:lvl1pPr algn="ctr" defTabSz="914400" rtl="0" eaLnBrk="1" latinLnBrk="0" hangingPunct="1">
              <a:lnSpc>
                <a:spcPct val="90000"/>
              </a:lnSpc>
              <a:spcBef>
                <a:spcPct val="0"/>
              </a:spcBef>
              <a:buNone/>
              <a:defRPr sz="5400" kern="1200" cap="all" spc="200" baseline="0">
                <a:solidFill>
                  <a:srgbClr val="262626"/>
                </a:solidFill>
                <a:latin typeface="+mj-lt"/>
                <a:ea typeface="+mj-ea"/>
                <a:cs typeface="+mj-cs"/>
              </a:defRPr>
            </a:lvl1pPr>
          </a:lstStyle>
          <a:p>
            <a:pPr algn="l">
              <a:spcBef>
                <a:spcPts val="1000"/>
              </a:spcBef>
              <a:buClr>
                <a:schemeClr val="accent2"/>
              </a:buClr>
            </a:pPr>
            <a:r>
              <a:rPr lang="en-US" sz="1600" cap="none" dirty="0">
                <a:solidFill>
                  <a:schemeClr val="bg1"/>
                </a:solidFill>
                <a:latin typeface="+mn-lt"/>
                <a:ea typeface="+mn-ea"/>
                <a:cs typeface="+mn-cs"/>
              </a:rPr>
              <a:t>Refer to </a:t>
            </a:r>
            <a:r>
              <a:rPr lang="en-US" sz="1600" cap="none" dirty="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Tri-Agency CGS D</a:t>
            </a:r>
            <a:r>
              <a:rPr lang="en-US" sz="1600" cap="none" dirty="0">
                <a:solidFill>
                  <a:schemeClr val="bg1"/>
                </a:solidFill>
                <a:latin typeface="+mn-lt"/>
                <a:ea typeface="+mn-ea"/>
                <a:cs typeface="+mn-cs"/>
              </a:rPr>
              <a:t> website for complete eligibility requirement.</a:t>
            </a:r>
          </a:p>
          <a:p>
            <a:pPr indent="-228600" algn="l">
              <a:spcBef>
                <a:spcPts val="1000"/>
              </a:spcBef>
              <a:buClr>
                <a:schemeClr val="accent2"/>
              </a:buClr>
              <a:buFont typeface="Arial" panose="020B0604020202020204" pitchFamily="34" charset="0"/>
              <a:buChar char="•"/>
            </a:pPr>
            <a:endParaRPr lang="en-US" sz="1600" cap="none" dirty="0">
              <a:solidFill>
                <a:schemeClr val="bg1"/>
              </a:solidFill>
              <a:latin typeface="+mn-lt"/>
              <a:ea typeface="+mn-ea"/>
              <a:cs typeface="+mn-cs"/>
            </a:endParaRPr>
          </a:p>
          <a:p>
            <a:pPr algn="l">
              <a:spcBef>
                <a:spcPts val="1000"/>
              </a:spcBef>
              <a:buClr>
                <a:schemeClr val="accent2"/>
              </a:buClr>
            </a:pPr>
            <a:r>
              <a:rPr lang="en-US" sz="1600" cap="none" dirty="0">
                <a:solidFill>
                  <a:schemeClr val="bg1"/>
                </a:solidFill>
                <a:latin typeface="+mn-lt"/>
                <a:ea typeface="+mn-ea"/>
                <a:cs typeface="+mn-cs"/>
              </a:rPr>
              <a:t>Reminder to carefully review the appropriate literature for CIHR, NSERC and SSHRC for further details on agency specific doctoral awards as </a:t>
            </a:r>
            <a:r>
              <a:rPr lang="en-US" sz="1600" u="sng" cap="none" dirty="0">
                <a:solidFill>
                  <a:schemeClr val="bg1"/>
                </a:solidFill>
                <a:latin typeface="+mn-lt"/>
                <a:ea typeface="+mn-ea"/>
                <a:cs typeface="+mn-cs"/>
              </a:rPr>
              <a:t>eligibility requirements may vary. </a:t>
            </a:r>
          </a:p>
          <a:p>
            <a:pPr algn="l">
              <a:spcBef>
                <a:spcPts val="1000"/>
              </a:spcBef>
              <a:buClr>
                <a:schemeClr val="accent2"/>
              </a:buClr>
            </a:pPr>
            <a:endParaRPr lang="en-US" sz="1600" cap="none" dirty="0">
              <a:solidFill>
                <a:schemeClr val="bg1"/>
              </a:solidFill>
              <a:latin typeface="+mn-lt"/>
              <a:ea typeface="+mn-ea"/>
              <a:cs typeface="+mn-cs"/>
            </a:endParaRPr>
          </a:p>
          <a:p>
            <a:pPr algn="l">
              <a:spcBef>
                <a:spcPts val="1000"/>
              </a:spcBef>
              <a:buClr>
                <a:schemeClr val="accent2"/>
              </a:buClr>
            </a:pPr>
            <a:endParaRPr lang="en-US" sz="1400" cap="none" dirty="0">
              <a:solidFill>
                <a:schemeClr val="bg1"/>
              </a:solidFill>
              <a:latin typeface="+mn-lt"/>
              <a:ea typeface="+mn-ea"/>
              <a:cs typeface="+mn-cs"/>
            </a:endParaRPr>
          </a:p>
        </p:txBody>
      </p:sp>
      <p:pic>
        <p:nvPicPr>
          <p:cNvPr id="2052" name="Picture 4" descr="Free Typewriter Stock Photo">
            <a:extLst>
              <a:ext uri="{FF2B5EF4-FFF2-40B4-BE49-F238E27FC236}">
                <a16:creationId xmlns:a16="http://schemas.microsoft.com/office/drawing/2014/main" id="{72FE854E-8DD8-9DCE-6E5A-987C547D0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1"/>
          <a:stretch/>
        </p:blipFill>
        <p:spPr bwMode="auto">
          <a:xfrm>
            <a:off x="6386598" y="643467"/>
            <a:ext cx="5011075" cy="455718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31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a:xfrm>
            <a:off x="6900672" y="526600"/>
            <a:ext cx="4486656" cy="1174991"/>
          </a:xfrm>
        </p:spPr>
        <p:txBody>
          <a:bodyPr vert="horz" lIns="182880" tIns="182880" rIns="182880" bIns="182880" rtlCol="0" anchor="ctr">
            <a:normAutofit/>
          </a:bodyPr>
          <a:lstStyle/>
          <a:p>
            <a:r>
              <a:rPr lang="en-US" sz="2200" dirty="0"/>
              <a:t>Before you start a </a:t>
            </a:r>
            <a:br>
              <a:rPr lang="en-US" sz="2200" dirty="0"/>
            </a:br>
            <a:r>
              <a:rPr lang="en-US" sz="2200" dirty="0"/>
              <a:t>Tri-Council application</a:t>
            </a:r>
          </a:p>
        </p:txBody>
      </p:sp>
      <p:pic>
        <p:nvPicPr>
          <p:cNvPr id="1026" name="Picture 2" descr="Free Gold Quill Pen Stock Photo">
            <a:extLst>
              <a:ext uri="{FF2B5EF4-FFF2-40B4-BE49-F238E27FC236}">
                <a16:creationId xmlns:a16="http://schemas.microsoft.com/office/drawing/2014/main" id="{CE5EE4CA-120A-67BE-C6BF-21063DCEC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608662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6EA201F-56F9-BFD9-8E95-AD5BD7D54FD0}"/>
              </a:ext>
            </a:extLst>
          </p:cNvPr>
          <p:cNvSpPr>
            <a:spLocks noGrp="1"/>
          </p:cNvSpPr>
          <p:nvPr>
            <p:ph sz="quarter" idx="26"/>
          </p:nvPr>
        </p:nvSpPr>
        <p:spPr>
          <a:xfrm>
            <a:off x="6900672" y="2151287"/>
            <a:ext cx="4486656" cy="3144613"/>
          </a:xfrm>
        </p:spPr>
        <p:txBody>
          <a:bodyPr vert="horz" lIns="91440" tIns="45720" rIns="91440" bIns="45720" rtlCol="0">
            <a:normAutofit/>
          </a:bodyPr>
          <a:lstStyle/>
          <a:p>
            <a:pPr>
              <a:lnSpc>
                <a:spcPct val="90000"/>
              </a:lnSpc>
            </a:pPr>
            <a:r>
              <a:rPr lang="en-US" sz="1600" dirty="0"/>
              <a:t>Review the </a:t>
            </a:r>
            <a:r>
              <a:rPr lang="en-US" sz="1600" dirty="0">
                <a:hlinkClick r:id="rId4">
                  <a:extLst>
                    <a:ext uri="{A12FA001-AC4F-418D-AE19-62706E023703}">
                      <ahyp:hlinkClr xmlns:ahyp="http://schemas.microsoft.com/office/drawing/2018/hyperlinkcolor" val="tx"/>
                    </a:ext>
                  </a:extLst>
                </a:hlinkClick>
              </a:rPr>
              <a:t>General Guidelines for Eligibility of Subject Matter</a:t>
            </a:r>
            <a:r>
              <a:rPr lang="en-US" sz="1600" dirty="0"/>
              <a:t> as it is critical to submit your application to the correct Agency. </a:t>
            </a:r>
          </a:p>
          <a:p>
            <a:pPr>
              <a:lnSpc>
                <a:spcPct val="90000"/>
              </a:lnSpc>
            </a:pPr>
            <a:endParaRPr lang="en-US" sz="1600" dirty="0"/>
          </a:p>
          <a:p>
            <a:pPr>
              <a:lnSpc>
                <a:spcPct val="90000"/>
              </a:lnSpc>
            </a:pPr>
            <a:r>
              <a:rPr lang="en-US" sz="1600" dirty="0"/>
              <a:t>After you have selected the correct Agency, review closely the CGS D and agency specific application overview.  </a:t>
            </a:r>
          </a:p>
          <a:p>
            <a:pPr>
              <a:lnSpc>
                <a:spcPct val="90000"/>
              </a:lnSpc>
            </a:pPr>
            <a:endParaRPr lang="en-US" sz="1600" dirty="0"/>
          </a:p>
          <a:p>
            <a:pPr>
              <a:lnSpc>
                <a:spcPct val="90000"/>
              </a:lnSpc>
            </a:pPr>
            <a:r>
              <a:rPr lang="en-US" sz="1600" dirty="0"/>
              <a:t>Read the application instructions.</a:t>
            </a:r>
          </a:p>
          <a:p>
            <a:pPr>
              <a:lnSpc>
                <a:spcPct val="90000"/>
              </a:lnSpc>
            </a:pPr>
            <a:endParaRPr lang="en-US" sz="1600" dirty="0"/>
          </a:p>
          <a:p>
            <a:pPr marL="114300" indent="-228600">
              <a:lnSpc>
                <a:spcPct val="90000"/>
              </a:lnSpc>
              <a:buFont typeface="Arial" panose="020B0604020202020204" pitchFamily="34" charset="0"/>
              <a:buChar char="•"/>
            </a:pPr>
            <a:endParaRPr lang="en-US" sz="1400" dirty="0"/>
          </a:p>
          <a:p>
            <a:pPr marL="114300"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endParaRPr lang="en-US" sz="1400" b="1" dirty="0"/>
          </a:p>
          <a:p>
            <a:pPr indent="-228600">
              <a:lnSpc>
                <a:spcPct val="9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465836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8E28C-831A-24A8-529D-05E60EF3C2BE}"/>
              </a:ext>
            </a:extLst>
          </p:cNvPr>
          <p:cNvSpPr>
            <a:spLocks noGrp="1"/>
          </p:cNvSpPr>
          <p:nvPr>
            <p:ph type="title"/>
          </p:nvPr>
        </p:nvSpPr>
        <p:spPr>
          <a:xfrm>
            <a:off x="5067300" y="374560"/>
            <a:ext cx="6880190" cy="981967"/>
          </a:xfrm>
        </p:spPr>
        <p:txBody>
          <a:bodyPr>
            <a:normAutofit fontScale="90000"/>
          </a:bodyPr>
          <a:lstStyle/>
          <a:p>
            <a:r>
              <a:rPr lang="en-US" sz="2400" dirty="0"/>
              <a:t>SSHRC Recommends Reviewing </a:t>
            </a:r>
            <a:br>
              <a:rPr lang="en-US" sz="2400" dirty="0"/>
            </a:br>
            <a:r>
              <a:rPr lang="en-US" sz="2400" dirty="0"/>
              <a:t>Prior to Starting your application</a:t>
            </a:r>
          </a:p>
        </p:txBody>
      </p:sp>
      <p:pic>
        <p:nvPicPr>
          <p:cNvPr id="3075" name="Picture 3" descr="Free Woman Sitting in Front of Macbook Stock Photo">
            <a:extLst>
              <a:ext uri="{FF2B5EF4-FFF2-40B4-BE49-F238E27FC236}">
                <a16:creationId xmlns:a16="http://schemas.microsoft.com/office/drawing/2014/main" id="{034828D8-D11B-FADF-8944-DEA039BE3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8174B3BC-28A6-EDBD-DDE3-4492011FD5FE}"/>
              </a:ext>
            </a:extLst>
          </p:cNvPr>
          <p:cNvSpPr>
            <a:spLocks noGrp="1" noChangeArrowheads="1"/>
          </p:cNvSpPr>
          <p:nvPr>
            <p:ph idx="1"/>
          </p:nvPr>
        </p:nvSpPr>
        <p:spPr bwMode="auto">
          <a:xfrm>
            <a:off x="4994031" y="1974502"/>
            <a:ext cx="6953459" cy="4883498"/>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0" rIns="91440" bIns="0" numCol="1" anchorCtr="0" compatLnSpc="1">
            <a:prstTxWarp prst="textNoShape">
              <a:avLst/>
            </a:prstTxWarp>
            <a:normAutofit lnSpcReduction="10000"/>
          </a:bodyPr>
          <a:lstStyle/>
          <a:p>
            <a:pPr marL="0" marR="0" lvl="0" indent="0" defTabSz="914400" rtl="0" eaLnBrk="0" fontAlgn="base" latinLnBrk="0" hangingPunct="0">
              <a:lnSpc>
                <a:spcPct val="90000"/>
              </a:lnSpc>
              <a:spcBef>
                <a:spcPct val="0"/>
              </a:spcBef>
              <a:spcAft>
                <a:spcPts val="600"/>
              </a:spcAft>
              <a:buClrTx/>
              <a:buSzTx/>
              <a:buNone/>
              <a:tabLst/>
            </a:pPr>
            <a:r>
              <a:rPr kumimoji="0" lang="en-US" altLang="en-US" sz="1600" b="0" i="0" u="none" strike="noStrike" cap="none" normalizeH="0" baseline="0" dirty="0">
                <a:ln>
                  <a:noFill/>
                </a:ln>
                <a:effectLst/>
                <a:latin typeface="Aptos" panose="020B0004020202020204" pitchFamily="34" charset="0"/>
              </a:rPr>
              <a:t>Doctoral awards funding opportunity descriptions:</a:t>
            </a:r>
          </a:p>
          <a:p>
            <a:pPr marL="457200" marR="0" lvl="1" indent="0" defTabSz="914400" rtl="0" eaLnBrk="0" fontAlgn="base" latinLnBrk="0" hangingPunct="0">
              <a:lnSpc>
                <a:spcPct val="90000"/>
              </a:lnSpc>
              <a:spcBef>
                <a:spcPct val="0"/>
              </a:spcBef>
              <a:spcAft>
                <a:spcPts val="600"/>
              </a:spcAft>
              <a:buClrTx/>
              <a:buSzTx/>
              <a:buNone/>
              <a:tabLst/>
            </a:pPr>
            <a:r>
              <a:rPr kumimoji="0" lang="en-US" altLang="en-US" b="0" i="0" u="none" strike="noStrike" cap="none" normalizeH="0" baseline="0" dirty="0">
                <a:ln>
                  <a:noFill/>
                </a:ln>
                <a:effectLst/>
                <a:latin typeface="Aptos" panose="020B0004020202020204" pitchFamily="34" charset="0"/>
              </a:rPr>
              <a:t>The </a:t>
            </a:r>
            <a:r>
              <a:rPr kumimoji="0" lang="en-US" altLang="en-US" b="0" i="0" u="sng" strike="noStrike" cap="none" normalizeH="0" baseline="0" dirty="0">
                <a:ln>
                  <a:noFill/>
                </a:ln>
                <a:effectLst/>
                <a:latin typeface="Aptos" panose="020B0004020202020204" pitchFamily="34" charset="0"/>
                <a:hlinkClick r:id="rId4">
                  <a:extLst>
                    <a:ext uri="{A12FA001-AC4F-418D-AE19-62706E023703}">
                      <ahyp:hlinkClr xmlns:ahyp="http://schemas.microsoft.com/office/drawing/2018/hyperlinkcolor" val="tx"/>
                    </a:ext>
                  </a:extLst>
                </a:hlinkClick>
              </a:rPr>
              <a:t>Canada Graduate Scholarships—Doctoral Program (CGS D)</a:t>
            </a:r>
            <a:endParaRPr kumimoji="0" lang="en-US" altLang="en-US" b="0" i="0" u="none" strike="noStrike" cap="none" normalizeH="0" baseline="0" dirty="0">
              <a:ln>
                <a:noFill/>
              </a:ln>
              <a:effectLst/>
              <a:latin typeface="Aptos" panose="020B0004020202020204" pitchFamily="34" charset="0"/>
            </a:endParaRPr>
          </a:p>
          <a:p>
            <a:pPr marL="457200" marR="0" lvl="1" indent="0" defTabSz="914400" rtl="0" eaLnBrk="0" fontAlgn="base" latinLnBrk="0" hangingPunct="0">
              <a:lnSpc>
                <a:spcPct val="90000"/>
              </a:lnSpc>
              <a:spcBef>
                <a:spcPct val="0"/>
              </a:spcBef>
              <a:spcAft>
                <a:spcPts val="600"/>
              </a:spcAft>
              <a:buClrTx/>
              <a:buSzTx/>
              <a:buNone/>
              <a:tabLst/>
            </a:pPr>
            <a:r>
              <a:rPr kumimoji="0" lang="en-US" altLang="en-US" b="0" i="0" u="none" strike="noStrike" cap="none" normalizeH="0" baseline="0" dirty="0">
                <a:ln>
                  <a:noFill/>
                </a:ln>
                <a:effectLst/>
                <a:latin typeface="Aptos" panose="020B0004020202020204" pitchFamily="34" charset="0"/>
              </a:rPr>
              <a:t>The </a:t>
            </a:r>
            <a:r>
              <a:rPr kumimoji="0" lang="en-US" altLang="en-US" b="0" i="0" u="sng" strike="noStrike" cap="none" normalizeH="0" baseline="0" dirty="0">
                <a:ln>
                  <a:noFill/>
                </a:ln>
                <a:effectLst/>
                <a:latin typeface="Aptos" panose="020B0004020202020204" pitchFamily="34" charset="0"/>
                <a:hlinkClick r:id="rId5">
                  <a:extLst>
                    <a:ext uri="{A12FA001-AC4F-418D-AE19-62706E023703}">
                      <ahyp:hlinkClr xmlns:ahyp="http://schemas.microsoft.com/office/drawing/2018/hyperlinkcolor" val="tx"/>
                    </a:ext>
                  </a:extLst>
                </a:hlinkClick>
              </a:rPr>
              <a:t>SSHRC Doctoral Fellowships</a:t>
            </a:r>
            <a:endParaRPr kumimoji="0" lang="en-US" altLang="en-US" b="0" i="0" u="sng" strike="noStrike" cap="none" normalizeH="0" baseline="0" dirty="0">
              <a:ln>
                <a:noFill/>
              </a:ln>
              <a:effectLst/>
              <a:latin typeface="Aptos" panose="020B0004020202020204" pitchFamily="34" charset="0"/>
            </a:endParaRPr>
          </a:p>
          <a:p>
            <a:pPr marL="457200" marR="0" lvl="1" indent="0" defTabSz="914400" rtl="0" eaLnBrk="0" fontAlgn="base" latinLnBrk="0" hangingPunct="0">
              <a:lnSpc>
                <a:spcPct val="90000"/>
              </a:lnSpc>
              <a:spcBef>
                <a:spcPct val="0"/>
              </a:spcBef>
              <a:spcAft>
                <a:spcPts val="600"/>
              </a:spcAft>
              <a:buClrTx/>
              <a:buSzTx/>
              <a:buNone/>
              <a:tabLst/>
            </a:pPr>
            <a:endParaRPr kumimoji="0" lang="en-US" altLang="en-US" b="0" i="0" u="none"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r>
              <a:rPr kumimoji="0" lang="en-US" altLang="en-US" sz="1600" b="0" i="0" u="sng" strike="noStrike" cap="none" normalizeH="0" baseline="0" dirty="0">
                <a:ln>
                  <a:noFill/>
                </a:ln>
                <a:effectLst/>
                <a:latin typeface="Aptos" panose="020B0004020202020204" pitchFamily="34" charset="0"/>
                <a:hlinkClick r:id="rId6">
                  <a:extLst>
                    <a:ext uri="{A12FA001-AC4F-418D-AE19-62706E023703}">
                      <ahyp:hlinkClr xmlns:ahyp="http://schemas.microsoft.com/office/drawing/2018/hyperlinkcolor" val="tx"/>
                    </a:ext>
                  </a:extLst>
                </a:hlinkClick>
              </a:rPr>
              <a:t>Definitions of terms SSHRC uses in the application process</a:t>
            </a:r>
            <a:endParaRPr kumimoji="0" lang="en-US" altLang="en-US" sz="1600" b="0" i="0" u="sng"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600" b="0" i="0" u="none"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r>
              <a:rPr kumimoji="0" lang="en-US" altLang="en-US" sz="1600" b="0" i="0" u="sng" strike="noStrike" cap="none" normalizeH="0" baseline="0" dirty="0">
                <a:ln>
                  <a:noFill/>
                </a:ln>
                <a:effectLst/>
                <a:latin typeface="Aptos" panose="020B0004020202020204" pitchFamily="34" charset="0"/>
                <a:hlinkClick r:id="rId7">
                  <a:extLst>
                    <a:ext uri="{A12FA001-AC4F-418D-AE19-62706E023703}">
                      <ahyp:hlinkClr xmlns:ahyp="http://schemas.microsoft.com/office/drawing/2018/hyperlinkcolor" val="tx"/>
                    </a:ext>
                  </a:extLst>
                </a:hlinkClick>
              </a:rPr>
              <a:t>Regulations Governing Fellowship and Scholarship Applications</a:t>
            </a:r>
            <a:endParaRPr kumimoji="0" lang="en-US" altLang="en-US" sz="1600" b="0" i="0" u="sng"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600" b="0" i="0" u="none"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r>
              <a:rPr kumimoji="0" lang="en-US" altLang="en-US" sz="1600" b="0" i="0" u="sng" strike="noStrike" cap="none" normalizeH="0" baseline="0" dirty="0">
                <a:ln>
                  <a:noFill/>
                </a:ln>
                <a:effectLst/>
                <a:latin typeface="Aptos" panose="020B0004020202020204" pitchFamily="34" charset="0"/>
                <a:hlinkClick r:id="rId8">
                  <a:extLst>
                    <a:ext uri="{A12FA001-AC4F-418D-AE19-62706E023703}">
                      <ahyp:hlinkClr xmlns:ahyp="http://schemas.microsoft.com/office/drawing/2018/hyperlinkcolor" val="tx"/>
                    </a:ext>
                  </a:extLst>
                </a:hlinkClick>
              </a:rPr>
              <a:t>Guide to Including Diversity Considerations in Research Design for Doctoral and Postdoctoral Award Applicants</a:t>
            </a:r>
            <a:endParaRPr kumimoji="0" lang="en-US" altLang="en-US" sz="1600" b="0" i="0" u="sng"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600" b="0" i="0" u="none"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r>
              <a:rPr kumimoji="0" lang="en-US" altLang="en-US" sz="1600" b="0" i="0" u="sng" strike="noStrike" cap="none" normalizeH="0" baseline="0" dirty="0">
                <a:ln>
                  <a:noFill/>
                </a:ln>
                <a:effectLst/>
                <a:latin typeface="Aptos" panose="020B0004020202020204" pitchFamily="34" charset="0"/>
                <a:hlinkClick r:id="rId9">
                  <a:extLst>
                    <a:ext uri="{A12FA001-AC4F-418D-AE19-62706E023703}">
                      <ahyp:hlinkClr xmlns:ahyp="http://schemas.microsoft.com/office/drawing/2018/hyperlinkcolor" val="tx"/>
                    </a:ext>
                  </a:extLst>
                </a:hlinkClick>
              </a:rPr>
              <a:t>Guidelines for Effective Research Training</a:t>
            </a:r>
            <a:endParaRPr kumimoji="0" lang="en-US" altLang="en-US" sz="1600" b="0" i="0" u="sng"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600" b="0" i="0" u="none"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r>
              <a:rPr kumimoji="0" lang="en-US" altLang="en-US" sz="1600" b="0" i="0" u="sng" strike="noStrike" cap="none" normalizeH="0" baseline="0" dirty="0">
                <a:ln>
                  <a:noFill/>
                </a:ln>
                <a:effectLst/>
                <a:latin typeface="Aptos" panose="020B0004020202020204" pitchFamily="34" charset="0"/>
                <a:hlinkClick r:id="rId10">
                  <a:extLst>
                    <a:ext uri="{A12FA001-AC4F-418D-AE19-62706E023703}">
                      <ahyp:hlinkClr xmlns:ahyp="http://schemas.microsoft.com/office/drawing/2018/hyperlinkcolor" val="tx"/>
                    </a:ext>
                  </a:extLst>
                </a:hlinkClick>
              </a:rPr>
              <a:t>Guidelines for Research-Creation Support Materials (if applicable)</a:t>
            </a:r>
            <a:endParaRPr kumimoji="0" lang="en-US" altLang="en-US" sz="1600" b="0" i="0" u="sng"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600" b="0" i="0" u="none"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None/>
              <a:tabLst/>
            </a:pPr>
            <a:r>
              <a:rPr kumimoji="0" lang="en-US" altLang="en-US" sz="1600" b="0" i="0" u="sng" strike="noStrike" cap="none" normalizeH="0" baseline="0" dirty="0">
                <a:ln>
                  <a:noFill/>
                </a:ln>
                <a:effectLst/>
                <a:latin typeface="Aptos" panose="020B0004020202020204" pitchFamily="34" charset="0"/>
                <a:hlinkClick r:id="rId11">
                  <a:extLst>
                    <a:ext uri="{A12FA001-AC4F-418D-AE19-62706E023703}">
                      <ahyp:hlinkClr xmlns:ahyp="http://schemas.microsoft.com/office/drawing/2018/hyperlinkcolor" val="tx"/>
                    </a:ext>
                  </a:extLst>
                </a:hlinkClick>
              </a:rPr>
              <a:t>Letter of Appraisal form—Instructions for referees</a:t>
            </a:r>
            <a:endParaRPr kumimoji="0" lang="en-US" altLang="en-US" sz="1600" b="0" i="0" u="none" strike="noStrike" cap="none" normalizeH="0" baseline="0" dirty="0">
              <a:ln>
                <a:noFill/>
              </a:ln>
              <a:effectLst/>
              <a:latin typeface="Aptos" panose="020B0004020202020204" pitchFamily="34" charset="0"/>
            </a:endParaRPr>
          </a:p>
          <a:p>
            <a:pPr marL="0" marR="0" lvl="0" indent="0" defTabSz="914400" rtl="0" eaLnBrk="0" fontAlgn="base" latinLnBrk="0" hangingPunct="0">
              <a:lnSpc>
                <a:spcPct val="90000"/>
              </a:lnSpc>
              <a:spcBef>
                <a:spcPct val="0"/>
              </a:spcBef>
              <a:spcAft>
                <a:spcPts val="600"/>
              </a:spcAft>
              <a:buClrTx/>
              <a:buSzTx/>
              <a:buFontTx/>
              <a:buNone/>
              <a:tabLst/>
            </a:pPr>
            <a:br>
              <a:rPr kumimoji="0" lang="en-US" altLang="en-US" sz="900" b="0" i="0" u="none" strike="noStrike" cap="none" normalizeH="0" baseline="0" dirty="0">
                <a:ln>
                  <a:noFill/>
                </a:ln>
                <a:effectLst/>
                <a:latin typeface="Aptos" panose="020B0004020202020204" pitchFamily="34" charset="0"/>
              </a:rPr>
            </a:br>
            <a:endParaRPr kumimoji="0" lang="en-US" altLang="en-US" sz="900" b="0" i="0" u="none" strike="noStrike" cap="none" normalizeH="0" baseline="0" dirty="0">
              <a:ln>
                <a:noFill/>
              </a:ln>
              <a:effectLst/>
              <a:latin typeface="Aptos" panose="020B0004020202020204" pitchFamily="34" charset="0"/>
            </a:endParaRPr>
          </a:p>
        </p:txBody>
      </p:sp>
    </p:spTree>
    <p:extLst>
      <p:ext uri="{BB962C8B-B14F-4D97-AF65-F5344CB8AC3E}">
        <p14:creationId xmlns:p14="http://schemas.microsoft.com/office/powerpoint/2010/main" val="235807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Placeholder 7" descr="Cup and saucer on table">
            <a:extLst>
              <a:ext uri="{FF2B5EF4-FFF2-40B4-BE49-F238E27FC236}">
                <a16:creationId xmlns:a16="http://schemas.microsoft.com/office/drawing/2014/main" id="{EB7C04D4-9A6D-DDD5-969D-1039BF67938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9B68CB7B-7F9D-9FA9-FDEE-A8716793D2ED}"/>
              </a:ext>
            </a:extLst>
          </p:cNvPr>
          <p:cNvSpPr>
            <a:spLocks noGrp="1"/>
          </p:cNvSpPr>
          <p:nvPr>
            <p:ph type="title"/>
          </p:nvPr>
        </p:nvSpPr>
        <p:spPr>
          <a:xfrm>
            <a:off x="804993" y="1061855"/>
            <a:ext cx="4487298" cy="957446"/>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Selection Review</a:t>
            </a:r>
          </a:p>
        </p:txBody>
      </p:sp>
      <p:sp>
        <p:nvSpPr>
          <p:cNvPr id="4" name="Text Placeholder 3">
            <a:extLst>
              <a:ext uri="{FF2B5EF4-FFF2-40B4-BE49-F238E27FC236}">
                <a16:creationId xmlns:a16="http://schemas.microsoft.com/office/drawing/2014/main" id="{F6968E8F-16ED-EDFF-4126-E7A9B77CB765}"/>
              </a:ext>
            </a:extLst>
          </p:cNvPr>
          <p:cNvSpPr>
            <a:spLocks noGrp="1"/>
          </p:cNvSpPr>
          <p:nvPr>
            <p:ph type="body" sz="half" idx="2"/>
          </p:nvPr>
        </p:nvSpPr>
        <p:spPr>
          <a:xfrm>
            <a:off x="6715125" y="152400"/>
            <a:ext cx="5048250" cy="6291079"/>
          </a:xfrm>
        </p:spPr>
        <p:txBody>
          <a:bodyPr vert="horz" lIns="91440" tIns="45720" rIns="91440" bIns="45720" rtlCol="0" anchor="ctr">
            <a:normAutofit/>
          </a:bodyPr>
          <a:lstStyle/>
          <a:p>
            <a:pPr algn="l" fontAlgn="base"/>
            <a:r>
              <a:rPr lang="en-US" sz="1700" b="0" i="0" dirty="0">
                <a:solidFill>
                  <a:schemeClr val="tx1">
                    <a:lumMod val="85000"/>
                    <a:lumOff val="15000"/>
                  </a:schemeClr>
                </a:solidFill>
                <a:effectLst/>
              </a:rPr>
              <a:t>The review aims to identify candidates for the award and create a ranked list of meritorious applicants. </a:t>
            </a:r>
          </a:p>
          <a:p>
            <a:pPr algn="l" fontAlgn="base"/>
            <a:endParaRPr lang="en-US" sz="1700" b="0" i="0" dirty="0">
              <a:solidFill>
                <a:schemeClr val="tx1">
                  <a:lumMod val="85000"/>
                  <a:lumOff val="15000"/>
                </a:schemeClr>
              </a:solidFill>
              <a:effectLst/>
            </a:endParaRPr>
          </a:p>
          <a:p>
            <a:pPr marL="285750" indent="-285750" algn="l" fontAlgn="base">
              <a:buFont typeface="Wingdings" panose="05000000000000000000" pitchFamily="2" charset="2"/>
              <a:buChar char="Ø"/>
            </a:pPr>
            <a:r>
              <a:rPr lang="en-US" sz="1700" b="0" i="0" dirty="0">
                <a:solidFill>
                  <a:schemeClr val="tx1">
                    <a:lumMod val="85000"/>
                    <a:lumOff val="15000"/>
                  </a:schemeClr>
                </a:solidFill>
                <a:effectLst/>
              </a:rPr>
              <a:t>Only materials submitted through the Research Portal are considered. </a:t>
            </a:r>
          </a:p>
          <a:p>
            <a:pPr marL="285750" indent="-285750" algn="l" fontAlgn="base">
              <a:buFont typeface="Wingdings" panose="05000000000000000000" pitchFamily="2" charset="2"/>
              <a:buChar char="Ø"/>
            </a:pPr>
            <a:r>
              <a:rPr lang="en-US" sz="1700" b="0" i="0" dirty="0">
                <a:solidFill>
                  <a:schemeClr val="tx1">
                    <a:lumMod val="85000"/>
                    <a:lumOff val="15000"/>
                  </a:schemeClr>
                </a:solidFill>
                <a:effectLst/>
              </a:rPr>
              <a:t>Any excess pages are removed before the review begins. </a:t>
            </a:r>
          </a:p>
          <a:p>
            <a:pPr marL="285750" indent="-285750" algn="l" fontAlgn="base">
              <a:buFont typeface="Wingdings" panose="05000000000000000000" pitchFamily="2" charset="2"/>
              <a:buChar char="Ø"/>
            </a:pPr>
            <a:r>
              <a:rPr lang="en-US" sz="1700" b="0" i="0" dirty="0">
                <a:solidFill>
                  <a:schemeClr val="tx1">
                    <a:lumMod val="85000"/>
                    <a:lumOff val="15000"/>
                  </a:schemeClr>
                </a:solidFill>
                <a:effectLst/>
              </a:rPr>
              <a:t>Committee members will not refer to external URLs or publications for additional information. </a:t>
            </a:r>
          </a:p>
          <a:p>
            <a:pPr algn="l" fontAlgn="base"/>
            <a:endParaRPr lang="en-US" sz="1700" b="0" i="0" dirty="0">
              <a:solidFill>
                <a:schemeClr val="tx1">
                  <a:lumMod val="85000"/>
                  <a:lumOff val="15000"/>
                </a:schemeClr>
              </a:solidFill>
              <a:effectLst/>
            </a:endParaRPr>
          </a:p>
          <a:p>
            <a:pPr algn="l" fontAlgn="base"/>
            <a:r>
              <a:rPr lang="en-US" sz="1700" b="0" i="0" dirty="0">
                <a:solidFill>
                  <a:schemeClr val="tx1">
                    <a:lumMod val="85000"/>
                    <a:lumOff val="15000"/>
                  </a:schemeClr>
                </a:solidFill>
                <a:effectLst/>
              </a:rPr>
              <a:t>The merit review must adhere to the specified selection criteria, which are weighted. </a:t>
            </a:r>
          </a:p>
          <a:p>
            <a:pPr algn="l" fontAlgn="base"/>
            <a:r>
              <a:rPr lang="en-US" sz="1700" b="0" i="0" dirty="0">
                <a:solidFill>
                  <a:schemeClr val="tx1">
                    <a:lumMod val="85000"/>
                    <a:lumOff val="15000"/>
                  </a:schemeClr>
                </a:solidFill>
                <a:effectLst/>
              </a:rPr>
              <a:t>Committee members consider each criterion when assigning a global score to an application. </a:t>
            </a:r>
          </a:p>
          <a:p>
            <a:pPr algn="l"/>
            <a:endParaRPr lang="en-US" dirty="0">
              <a:solidFill>
                <a:schemeClr val="tx1">
                  <a:lumMod val="85000"/>
                  <a:lumOff val="15000"/>
                </a:schemeClr>
              </a:solidFill>
            </a:endParaRPr>
          </a:p>
        </p:txBody>
      </p:sp>
    </p:spTree>
    <p:extLst>
      <p:ext uri="{BB962C8B-B14F-4D97-AF65-F5344CB8AC3E}">
        <p14:creationId xmlns:p14="http://schemas.microsoft.com/office/powerpoint/2010/main" val="38527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DD6F-21A2-FAC5-A660-2DC5F52AF78E}"/>
              </a:ext>
            </a:extLst>
          </p:cNvPr>
          <p:cNvSpPr>
            <a:spLocks noGrp="1"/>
          </p:cNvSpPr>
          <p:nvPr>
            <p:ph type="title"/>
          </p:nvPr>
        </p:nvSpPr>
        <p:spPr>
          <a:xfrm>
            <a:off x="3028949" y="542664"/>
            <a:ext cx="6134101" cy="1188720"/>
          </a:xfrm>
        </p:spPr>
        <p:txBody>
          <a:bodyPr/>
          <a:lstStyle/>
          <a:p>
            <a:r>
              <a:rPr lang="en-US" dirty="0"/>
              <a:t>Selection Criteria</a:t>
            </a:r>
          </a:p>
        </p:txBody>
      </p:sp>
      <p:sp>
        <p:nvSpPr>
          <p:cNvPr id="3" name="Content Placeholder 2">
            <a:extLst>
              <a:ext uri="{FF2B5EF4-FFF2-40B4-BE49-F238E27FC236}">
                <a16:creationId xmlns:a16="http://schemas.microsoft.com/office/drawing/2014/main" id="{53035EE6-2B81-14BD-E061-BAB232C2D192}"/>
              </a:ext>
            </a:extLst>
          </p:cNvPr>
          <p:cNvSpPr>
            <a:spLocks noGrp="1"/>
          </p:cNvSpPr>
          <p:nvPr>
            <p:ph sz="half" idx="1"/>
          </p:nvPr>
        </p:nvSpPr>
        <p:spPr>
          <a:xfrm>
            <a:off x="1362076" y="2190369"/>
            <a:ext cx="4567808" cy="3101982"/>
          </a:xfrm>
        </p:spPr>
        <p:txBody>
          <a:bodyPr>
            <a:normAutofit/>
          </a:bodyPr>
          <a:lstStyle/>
          <a:p>
            <a:pPr marL="0" indent="0">
              <a:spcAft>
                <a:spcPts val="1200"/>
              </a:spcAft>
              <a:buNone/>
            </a:pPr>
            <a:r>
              <a:rPr lang="en-US" sz="2000" u="sng" dirty="0"/>
              <a:t>Institutional review</a:t>
            </a:r>
          </a:p>
          <a:p>
            <a:pPr marL="0" indent="0">
              <a:spcAft>
                <a:spcPts val="1200"/>
              </a:spcAft>
              <a:buNone/>
            </a:pPr>
            <a:r>
              <a:rPr lang="en-US" dirty="0"/>
              <a:t>The School of Graduate Studies is responsible for coordinating the institutional evaluation of all applications submitted from each agency. </a:t>
            </a:r>
          </a:p>
          <a:p>
            <a:pPr marL="0" indent="0">
              <a:spcAft>
                <a:spcPts val="1200"/>
              </a:spcAft>
              <a:buNone/>
            </a:pPr>
            <a:r>
              <a:rPr lang="en-US" dirty="0"/>
              <a:t>Based on institutional quota,  the highest ranked applications are forwarded to the federal competition.</a:t>
            </a:r>
          </a:p>
        </p:txBody>
      </p:sp>
      <p:sp>
        <p:nvSpPr>
          <p:cNvPr id="4" name="Content Placeholder 3">
            <a:extLst>
              <a:ext uri="{FF2B5EF4-FFF2-40B4-BE49-F238E27FC236}">
                <a16:creationId xmlns:a16="http://schemas.microsoft.com/office/drawing/2014/main" id="{9C25569F-1A58-E1AF-C9DF-97B9935F700B}"/>
              </a:ext>
            </a:extLst>
          </p:cNvPr>
          <p:cNvSpPr>
            <a:spLocks noGrp="1"/>
          </p:cNvSpPr>
          <p:nvPr>
            <p:ph sz="half" idx="2"/>
          </p:nvPr>
        </p:nvSpPr>
        <p:spPr>
          <a:xfrm>
            <a:off x="6366890" y="2190369"/>
            <a:ext cx="5129785" cy="3858006"/>
          </a:xfrm>
        </p:spPr>
        <p:txBody>
          <a:bodyPr>
            <a:normAutofit/>
          </a:bodyPr>
          <a:lstStyle/>
          <a:p>
            <a:pPr marL="0" indent="0">
              <a:buNone/>
            </a:pPr>
            <a:r>
              <a:rPr lang="en-US" sz="2000" u="sng" dirty="0">
                <a:solidFill>
                  <a:schemeClr val="tx1"/>
                </a:solidFill>
                <a:hlinkClick r:id="rId2">
                  <a:extLst>
                    <a:ext uri="{A12FA001-AC4F-418D-AE19-62706E023703}">
                      <ahyp:hlinkClr xmlns:ahyp="http://schemas.microsoft.com/office/drawing/2018/hyperlinkcolor" val="tx"/>
                    </a:ext>
                  </a:extLst>
                </a:hlinkClick>
              </a:rPr>
              <a:t>Selection criteria</a:t>
            </a:r>
            <a:endParaRPr lang="en-US" sz="2000" dirty="0">
              <a:solidFill>
                <a:schemeClr val="tx1"/>
              </a:solidFill>
            </a:endParaRPr>
          </a:p>
          <a:p>
            <a:pPr>
              <a:buFont typeface="Wingdings" panose="05000000000000000000" pitchFamily="2" charset="2"/>
              <a:buChar char="Ø"/>
            </a:pPr>
            <a:r>
              <a:rPr lang="en-US" dirty="0"/>
              <a:t>Research ability and potential (50% weight)</a:t>
            </a:r>
          </a:p>
          <a:p>
            <a:pPr>
              <a:buFont typeface="Wingdings" panose="05000000000000000000" pitchFamily="2" charset="2"/>
              <a:buChar char="Ø"/>
            </a:pPr>
            <a:r>
              <a:rPr lang="en-US" dirty="0"/>
              <a:t>Relevant experience and achievements obtained within and beyond academia (50% weight)</a:t>
            </a:r>
          </a:p>
          <a:p>
            <a:pPr marL="0" indent="0">
              <a:buNone/>
            </a:pPr>
            <a:endParaRPr lang="en-US" dirty="0"/>
          </a:p>
          <a:p>
            <a:pPr marL="0" indent="0">
              <a:buNone/>
            </a:pPr>
            <a:r>
              <a:rPr lang="en-US" dirty="0"/>
              <a:t>Applicants are encouraged to review the indicators which help articulate the selection criteria</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29003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CD58-7D8C-25C2-C763-B8B594061FF9}"/>
              </a:ext>
            </a:extLst>
          </p:cNvPr>
          <p:cNvSpPr>
            <a:spLocks noGrp="1"/>
          </p:cNvSpPr>
          <p:nvPr>
            <p:ph type="title"/>
          </p:nvPr>
        </p:nvSpPr>
        <p:spPr>
          <a:xfrm>
            <a:off x="329600" y="753408"/>
            <a:ext cx="5175850" cy="789642"/>
          </a:xfrm>
          <a:solidFill>
            <a:srgbClr val="FFFFFF">
              <a:alpha val="80000"/>
            </a:srgbClr>
          </a:solidFill>
        </p:spPr>
        <p:txBody>
          <a:bodyPr vert="horz" lIns="182880" tIns="182880" rIns="182880" bIns="182880" rtlCol="0" anchor="ctr">
            <a:normAutofit/>
          </a:bodyPr>
          <a:lstStyle/>
          <a:p>
            <a:r>
              <a:rPr lang="en-US" dirty="0"/>
              <a:t>Vanier Selection guide</a:t>
            </a:r>
          </a:p>
        </p:txBody>
      </p:sp>
      <p:sp>
        <p:nvSpPr>
          <p:cNvPr id="3" name="Content Placeholder 2">
            <a:extLst>
              <a:ext uri="{FF2B5EF4-FFF2-40B4-BE49-F238E27FC236}">
                <a16:creationId xmlns:a16="http://schemas.microsoft.com/office/drawing/2014/main" id="{1AB20952-3718-74C2-FD5C-B2930B29F122}"/>
              </a:ext>
            </a:extLst>
          </p:cNvPr>
          <p:cNvSpPr>
            <a:spLocks/>
          </p:cNvSpPr>
          <p:nvPr/>
        </p:nvSpPr>
        <p:spPr>
          <a:xfrm>
            <a:off x="6432993" y="753407"/>
            <a:ext cx="5326520" cy="4142443"/>
          </a:xfrm>
          <a:prstGeom prst="rect">
            <a:avLst/>
          </a:prstGeom>
        </p:spPr>
        <p:txBody>
          <a:bodyPr>
            <a:noAutofit/>
          </a:bodyPr>
          <a:lstStyle/>
          <a:p>
            <a:pPr defTabSz="242316">
              <a:spcAft>
                <a:spcPts val="600"/>
              </a:spcAft>
            </a:pPr>
            <a:r>
              <a:rPr lang="en-US" kern="1200" dirty="0">
                <a:latin typeface="+mn-lt"/>
                <a:ea typeface="+mn-ea"/>
                <a:cs typeface="+mn-cs"/>
              </a:rPr>
              <a:t>The Vanier </a:t>
            </a:r>
            <a:r>
              <a:rPr lang="en-US" kern="1200" dirty="0">
                <a:latin typeface="+mn-lt"/>
                <a:ea typeface="+mn-ea"/>
                <a:cs typeface="+mn-cs"/>
                <a:hlinkClick r:id="rId2">
                  <a:extLst>
                    <a:ext uri="{A12FA001-AC4F-418D-AE19-62706E023703}">
                      <ahyp:hlinkClr xmlns:ahyp="http://schemas.microsoft.com/office/drawing/2018/hyperlinkcolor" val="tx"/>
                    </a:ext>
                  </a:extLst>
                </a:hlinkClick>
              </a:rPr>
              <a:t>Committee Selection Guide </a:t>
            </a:r>
            <a:r>
              <a:rPr lang="en-US" kern="1200" dirty="0">
                <a:latin typeface="+mn-lt"/>
                <a:ea typeface="+mn-ea"/>
                <a:cs typeface="+mn-cs"/>
              </a:rPr>
              <a:t>is a goldmine of </a:t>
            </a:r>
            <a:r>
              <a:rPr lang="en-US" b="1" kern="1200" dirty="0">
                <a:solidFill>
                  <a:srgbClr val="C00000"/>
                </a:solidFill>
                <a:latin typeface="+mn-lt"/>
                <a:ea typeface="+mn-ea"/>
                <a:cs typeface="+mn-cs"/>
              </a:rPr>
              <a:t>resources</a:t>
            </a:r>
            <a:r>
              <a:rPr lang="en-US" kern="1200" dirty="0">
                <a:latin typeface="+mn-lt"/>
                <a:ea typeface="+mn-ea"/>
                <a:cs typeface="+mn-cs"/>
              </a:rPr>
              <a:t> for all applicants drafting a scholarship application.  </a:t>
            </a:r>
          </a:p>
          <a:p>
            <a:pPr defTabSz="242316">
              <a:spcAft>
                <a:spcPts val="600"/>
              </a:spcAft>
            </a:pPr>
            <a:endParaRPr lang="en-US" kern="1200" dirty="0">
              <a:latin typeface="+mn-lt"/>
              <a:ea typeface="+mn-ea"/>
              <a:cs typeface="+mn-cs"/>
            </a:endParaRPr>
          </a:p>
          <a:p>
            <a:pPr defTabSz="242316">
              <a:spcAft>
                <a:spcPts val="600"/>
              </a:spcAft>
            </a:pPr>
            <a:r>
              <a:rPr lang="en-US" kern="1200" dirty="0">
                <a:latin typeface="+mn-lt"/>
                <a:ea typeface="+mn-ea"/>
                <a:cs typeface="+mn-cs"/>
              </a:rPr>
              <a:t>This document </a:t>
            </a:r>
            <a:r>
              <a:rPr lang="en-US" dirty="0"/>
              <a:t>further defines </a:t>
            </a:r>
            <a:r>
              <a:rPr lang="en-US" kern="1200" dirty="0">
                <a:latin typeface="+mn-lt"/>
                <a:ea typeface="+mn-ea"/>
                <a:cs typeface="+mn-cs"/>
              </a:rPr>
              <a:t>the selection criteria for doctoral applicants and has a variety of valuable links to other significant Tri-Agency guidelines. </a:t>
            </a:r>
          </a:p>
          <a:p>
            <a:pPr defTabSz="242316">
              <a:spcAft>
                <a:spcPts val="600"/>
              </a:spcAft>
            </a:pPr>
            <a:endParaRPr lang="en-US" kern="1200" dirty="0">
              <a:latin typeface="+mn-lt"/>
              <a:ea typeface="+mn-ea"/>
              <a:cs typeface="+mn-cs"/>
            </a:endParaRPr>
          </a:p>
          <a:p>
            <a:pPr defTabSz="242316">
              <a:spcAft>
                <a:spcPts val="600"/>
              </a:spcAft>
            </a:pPr>
            <a:r>
              <a:rPr lang="en-US" dirty="0"/>
              <a:t>This guide is a great tool during the editing stage of drafting your Outline of Proposed Research, as this component of your application is one of the “sources” used to assess the selection criteria. </a:t>
            </a:r>
          </a:p>
          <a:p>
            <a:pPr defTabSz="242316">
              <a:spcAft>
                <a:spcPts val="600"/>
              </a:spcAft>
            </a:pPr>
            <a:endParaRPr lang="en-US" dirty="0"/>
          </a:p>
        </p:txBody>
      </p:sp>
      <p:graphicFrame>
        <p:nvGraphicFramePr>
          <p:cNvPr id="5" name="Content Placeholder 2">
            <a:extLst>
              <a:ext uri="{FF2B5EF4-FFF2-40B4-BE49-F238E27FC236}">
                <a16:creationId xmlns:a16="http://schemas.microsoft.com/office/drawing/2014/main" id="{C69B03C9-C6EA-69D4-9FA4-18C87E0020D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99457845"/>
              </p:ext>
            </p:extLst>
          </p:nvPr>
        </p:nvGraphicFramePr>
        <p:xfrm>
          <a:off x="329600" y="2209800"/>
          <a:ext cx="6347425" cy="405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1720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 uri="{C183D7F6-B498-43B3-948B-1728B52AA6E4}">
                <adec:decorative xmlns:adec="http://schemas.microsoft.com/office/drawing/2017/decorative" val="0"/>
              </a:ext>
            </a:extLst>
          </p:cNvPr>
          <p:cNvSpPr>
            <a:spLocks noGrp="1"/>
          </p:cNvSpPr>
          <p:nvPr>
            <p:ph type="title"/>
          </p:nvPr>
        </p:nvSpPr>
        <p:spPr>
          <a:xfrm>
            <a:off x="6197019" y="303638"/>
            <a:ext cx="5925310" cy="1174991"/>
          </a:xfrm>
        </p:spPr>
        <p:txBody>
          <a:bodyPr vert="horz" lIns="182880" tIns="182880" rIns="182880" bIns="182880" rtlCol="0" anchor="ctr">
            <a:normAutofit/>
          </a:bodyPr>
          <a:lstStyle/>
          <a:p>
            <a:r>
              <a:rPr lang="en-US" sz="2400" dirty="0"/>
              <a:t>CGS Doctoral Application Components</a:t>
            </a:r>
          </a:p>
        </p:txBody>
      </p:sp>
      <p:sp>
        <p:nvSpPr>
          <p:cNvPr id="2" name="TextBox 1">
            <a:extLst>
              <a:ext uri="{FF2B5EF4-FFF2-40B4-BE49-F238E27FC236}">
                <a16:creationId xmlns:a16="http://schemas.microsoft.com/office/drawing/2014/main" id="{1780438A-929E-D895-B44B-0D2A78C9BA58}"/>
              </a:ext>
            </a:extLst>
          </p:cNvPr>
          <p:cNvSpPr txBox="1"/>
          <p:nvPr/>
        </p:nvSpPr>
        <p:spPr>
          <a:xfrm>
            <a:off x="6096000" y="1707161"/>
            <a:ext cx="6026329" cy="4801314"/>
          </a:xfrm>
          <a:prstGeom prst="rect">
            <a:avLst/>
          </a:prstGeom>
          <a:noFill/>
        </p:spPr>
        <p:txBody>
          <a:bodyPr wrap="square" rtlCol="0">
            <a:spAutoFit/>
          </a:bodyPr>
          <a:lstStyle/>
          <a:p>
            <a:r>
              <a:rPr lang="en-US" dirty="0"/>
              <a:t>1. Research proposal (maximum two pages)</a:t>
            </a:r>
          </a:p>
          <a:p>
            <a:endParaRPr lang="en-US" dirty="0"/>
          </a:p>
          <a:p>
            <a:r>
              <a:rPr lang="en-US" dirty="0"/>
              <a:t>2. Bibliography and citations (maximum five pages)</a:t>
            </a:r>
          </a:p>
          <a:p>
            <a:endParaRPr lang="en-US" dirty="0"/>
          </a:p>
          <a:p>
            <a:r>
              <a:rPr lang="en-US" dirty="0"/>
              <a:t>3. Transcripts – include up-to-date official transcripts of all your undergraduate and graduate studies.</a:t>
            </a:r>
          </a:p>
          <a:p>
            <a:endParaRPr lang="en-US" dirty="0"/>
          </a:p>
          <a:p>
            <a:r>
              <a:rPr lang="en-US" dirty="0"/>
              <a:t>4.  Allowable inclusions (if applicable Special Circumstances)</a:t>
            </a:r>
          </a:p>
          <a:p>
            <a:endParaRPr lang="en-US" dirty="0"/>
          </a:p>
          <a:p>
            <a:r>
              <a:rPr lang="en-US" dirty="0"/>
              <a:t>5. Research contributions, relevant experience and activities (maximum two pages)</a:t>
            </a:r>
          </a:p>
          <a:p>
            <a:endParaRPr lang="en-US" dirty="0"/>
          </a:p>
          <a:p>
            <a:r>
              <a:rPr lang="en-US" dirty="0"/>
              <a:t>6. Referees (two required)</a:t>
            </a:r>
          </a:p>
          <a:p>
            <a:endParaRPr lang="en-US" dirty="0"/>
          </a:p>
          <a:p>
            <a:r>
              <a:rPr lang="en-US" dirty="0"/>
              <a:t>*Applicants are encouraged to review the detailed instructions as they complete their application. </a:t>
            </a:r>
          </a:p>
          <a:p>
            <a:endParaRPr lang="en-US" dirty="0"/>
          </a:p>
        </p:txBody>
      </p:sp>
      <p:pic>
        <p:nvPicPr>
          <p:cNvPr id="6146" name="Picture 2">
            <a:extLst>
              <a:ext uri="{FF2B5EF4-FFF2-40B4-BE49-F238E27FC236}">
                <a16:creationId xmlns:a16="http://schemas.microsoft.com/office/drawing/2014/main" id="{66ABB404-7C31-495F-665F-17C28C67716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68" y="1866978"/>
            <a:ext cx="4690757" cy="31240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55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284A-1964-B5C5-278E-B56C7FDD5DA1}"/>
              </a:ext>
            </a:extLst>
          </p:cNvPr>
          <p:cNvSpPr>
            <a:spLocks noGrp="1"/>
          </p:cNvSpPr>
          <p:nvPr>
            <p:ph type="title"/>
          </p:nvPr>
        </p:nvSpPr>
        <p:spPr>
          <a:xfrm>
            <a:off x="523875" y="758757"/>
            <a:ext cx="5105400" cy="1527243"/>
          </a:xfrm>
        </p:spPr>
        <p:txBody>
          <a:bodyPr>
            <a:normAutofit fontScale="90000"/>
          </a:bodyPr>
          <a:lstStyle/>
          <a:p>
            <a:r>
              <a:rPr lang="en-US" dirty="0">
                <a:solidFill>
                  <a:schemeClr val="tx1"/>
                </a:solidFill>
                <a:hlinkClick r:id="rId2">
                  <a:extLst>
                    <a:ext uri="{A12FA001-AC4F-418D-AE19-62706E023703}">
                      <ahyp:hlinkClr xmlns:ahyp="http://schemas.microsoft.com/office/drawing/2018/hyperlinkcolor" val="tx"/>
                    </a:ext>
                  </a:extLst>
                </a:hlinkClick>
              </a:rPr>
              <a:t>Instructions</a:t>
            </a:r>
            <a:r>
              <a:rPr lang="en-US" dirty="0">
                <a:solidFill>
                  <a:schemeClr val="tx1"/>
                </a:solidFill>
              </a:rPr>
              <a:t> </a:t>
            </a:r>
            <a:br>
              <a:rPr lang="en-US" dirty="0">
                <a:solidFill>
                  <a:schemeClr val="tx1"/>
                </a:solidFill>
              </a:rPr>
            </a:br>
            <a:r>
              <a:rPr lang="en-US" dirty="0">
                <a:solidFill>
                  <a:schemeClr val="tx1"/>
                </a:solidFill>
              </a:rPr>
              <a:t>Step by Step Guide to completing a </a:t>
            </a:r>
            <a:br>
              <a:rPr lang="en-US" dirty="0">
                <a:solidFill>
                  <a:schemeClr val="tx1"/>
                </a:solidFill>
              </a:rPr>
            </a:br>
            <a:r>
              <a:rPr lang="en-US" dirty="0"/>
              <a:t>SSHRC Application</a:t>
            </a:r>
          </a:p>
        </p:txBody>
      </p:sp>
      <p:sp>
        <p:nvSpPr>
          <p:cNvPr id="3" name="Content Placeholder 2">
            <a:extLst>
              <a:ext uri="{FF2B5EF4-FFF2-40B4-BE49-F238E27FC236}">
                <a16:creationId xmlns:a16="http://schemas.microsoft.com/office/drawing/2014/main" id="{D9969310-8C32-696F-E92C-1AE65E53D8CB}"/>
              </a:ext>
            </a:extLst>
          </p:cNvPr>
          <p:cNvSpPr>
            <a:spLocks noGrp="1"/>
          </p:cNvSpPr>
          <p:nvPr>
            <p:ph idx="1"/>
          </p:nvPr>
        </p:nvSpPr>
        <p:spPr>
          <a:xfrm>
            <a:off x="6235430" y="758757"/>
            <a:ext cx="5817140" cy="5751771"/>
          </a:xfrm>
        </p:spPr>
        <p:txBody>
          <a:bodyPr>
            <a:normAutofit/>
          </a:bodyPr>
          <a:lstStyle/>
          <a:p>
            <a:pPr marL="457200" indent="-457200">
              <a:buFont typeface="+mj-lt"/>
              <a:buAutoNum type="arabicPeriod"/>
            </a:pPr>
            <a:r>
              <a:rPr lang="en-US" dirty="0"/>
              <a:t>Application process &amp; deadlines</a:t>
            </a:r>
          </a:p>
          <a:p>
            <a:pPr marL="457200" indent="-457200">
              <a:buFont typeface="+mj-lt"/>
              <a:buAutoNum type="arabicPeriod"/>
            </a:pPr>
            <a:r>
              <a:rPr lang="en-US" dirty="0"/>
              <a:t>Application profile</a:t>
            </a:r>
          </a:p>
          <a:p>
            <a:pPr marL="457200" indent="-457200">
              <a:buFont typeface="+mj-lt"/>
              <a:buAutoNum type="arabicPeriod"/>
            </a:pPr>
            <a:r>
              <a:rPr lang="en-US" dirty="0"/>
              <a:t>Program information</a:t>
            </a:r>
          </a:p>
          <a:p>
            <a:pPr marL="457200" indent="-457200">
              <a:buFont typeface="+mj-lt"/>
              <a:buAutoNum type="arabicPeriod"/>
            </a:pPr>
            <a:r>
              <a:rPr lang="en-US" dirty="0"/>
              <a:t>Areas of study</a:t>
            </a:r>
          </a:p>
          <a:p>
            <a:pPr marL="457200" indent="-457200">
              <a:buFont typeface="+mj-lt"/>
              <a:buAutoNum type="arabicPeriod"/>
            </a:pPr>
            <a:r>
              <a:rPr lang="en-US" dirty="0"/>
              <a:t>Research proposal</a:t>
            </a:r>
          </a:p>
          <a:p>
            <a:pPr marL="457200" indent="-457200">
              <a:buFont typeface="+mj-lt"/>
              <a:buAutoNum type="arabicPeriod"/>
            </a:pPr>
            <a:r>
              <a:rPr lang="en-US" dirty="0"/>
              <a:t>Bibliography and citations</a:t>
            </a:r>
          </a:p>
          <a:p>
            <a:pPr marL="457200" indent="-457200">
              <a:buFont typeface="+mj-lt"/>
              <a:buAutoNum type="arabicPeriod"/>
            </a:pPr>
            <a:r>
              <a:rPr lang="en-US" dirty="0"/>
              <a:t>Diversity considerations in research design module</a:t>
            </a:r>
          </a:p>
          <a:p>
            <a:pPr marL="457200" indent="-457200">
              <a:buFont typeface="+mj-lt"/>
              <a:buAutoNum type="arabicPeriod"/>
            </a:pPr>
            <a:r>
              <a:rPr lang="en-US" dirty="0"/>
              <a:t>Transcripts</a:t>
            </a:r>
          </a:p>
          <a:p>
            <a:pPr marL="457200" indent="-457200">
              <a:buFont typeface="+mj-lt"/>
              <a:buAutoNum type="arabicPeriod"/>
            </a:pPr>
            <a:r>
              <a:rPr lang="en-US" dirty="0"/>
              <a:t>Allowable inclusions (if applicable)</a:t>
            </a:r>
          </a:p>
          <a:p>
            <a:pPr marL="457200" indent="-457200">
              <a:buFont typeface="+mj-lt"/>
              <a:buAutoNum type="arabicPeriod"/>
            </a:pPr>
            <a:r>
              <a:rPr lang="en-US" dirty="0"/>
              <a:t>Research contributions, relevant experience and activities</a:t>
            </a:r>
          </a:p>
          <a:p>
            <a:pPr marL="457200" indent="-457200">
              <a:buFont typeface="+mj-lt"/>
              <a:buAutoNum type="arabicPeriod"/>
            </a:pPr>
            <a:r>
              <a:rPr lang="en-US" dirty="0"/>
              <a:t>Supplement justification (if applicable)</a:t>
            </a:r>
          </a:p>
          <a:p>
            <a:pPr marL="457200" indent="-457200">
              <a:buFont typeface="+mj-lt"/>
              <a:buAutoNum type="arabicPeriod"/>
            </a:pPr>
            <a:r>
              <a:rPr lang="en-US" dirty="0"/>
              <a:t>Joint or special initiatives justification (if applicable)</a:t>
            </a:r>
          </a:p>
          <a:p>
            <a:pPr marL="457200" indent="-457200">
              <a:buFont typeface="+mj-lt"/>
              <a:buAutoNum type="arabicPeriod"/>
            </a:pPr>
            <a:r>
              <a:rPr lang="en-US" dirty="0"/>
              <a:t>Referees</a:t>
            </a:r>
          </a:p>
          <a:p>
            <a:endParaRPr lang="en-US" dirty="0"/>
          </a:p>
        </p:txBody>
      </p:sp>
      <p:pic>
        <p:nvPicPr>
          <p:cNvPr id="1026" name="Picture 2">
            <a:extLst>
              <a:ext uri="{FF2B5EF4-FFF2-40B4-BE49-F238E27FC236}">
                <a16:creationId xmlns:a16="http://schemas.microsoft.com/office/drawing/2014/main" id="{5588448D-E854-C973-3F9C-5912B5E9D48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943" y="2546046"/>
            <a:ext cx="2592188" cy="388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389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280-C744-D1E9-5B47-D43FFD232F7A}"/>
              </a:ext>
            </a:extLst>
          </p:cNvPr>
          <p:cNvSpPr>
            <a:spLocks noGrp="1"/>
          </p:cNvSpPr>
          <p:nvPr>
            <p:ph type="title"/>
          </p:nvPr>
        </p:nvSpPr>
        <p:spPr>
          <a:xfrm>
            <a:off x="1295810" y="378758"/>
            <a:ext cx="9600379" cy="1188720"/>
          </a:xfrm>
        </p:spPr>
        <p:txBody>
          <a:bodyPr/>
          <a:lstStyle/>
          <a:p>
            <a:r>
              <a:rPr lang="en-US" dirty="0"/>
              <a:t>Outline of Proposed Research </a:t>
            </a:r>
            <a:br>
              <a:rPr lang="en-US" dirty="0"/>
            </a:br>
            <a:r>
              <a:rPr lang="en-US" dirty="0"/>
              <a:t>Various Proposal Frameworks</a:t>
            </a:r>
          </a:p>
        </p:txBody>
      </p:sp>
      <p:sp>
        <p:nvSpPr>
          <p:cNvPr id="5" name="Text Placeholder 4">
            <a:extLst>
              <a:ext uri="{FF2B5EF4-FFF2-40B4-BE49-F238E27FC236}">
                <a16:creationId xmlns:a16="http://schemas.microsoft.com/office/drawing/2014/main" id="{F0824037-FAB6-A76D-8B81-D311DB472EEE}"/>
              </a:ext>
            </a:extLst>
          </p:cNvPr>
          <p:cNvSpPr>
            <a:spLocks noGrp="1"/>
          </p:cNvSpPr>
          <p:nvPr>
            <p:ph type="body" idx="1"/>
          </p:nvPr>
        </p:nvSpPr>
        <p:spPr>
          <a:xfrm>
            <a:off x="1583436" y="1828802"/>
            <a:ext cx="4270248" cy="484632"/>
          </a:xfrm>
        </p:spPr>
        <p:txBody>
          <a:bodyPr/>
          <a:lstStyle/>
          <a:p>
            <a:pPr algn="l"/>
            <a:r>
              <a:rPr lang="en-US" b="1" dirty="0"/>
              <a:t>Hour-Glass Style </a:t>
            </a:r>
          </a:p>
        </p:txBody>
      </p:sp>
      <p:sp>
        <p:nvSpPr>
          <p:cNvPr id="6" name="Content Placeholder 5">
            <a:extLst>
              <a:ext uri="{FF2B5EF4-FFF2-40B4-BE49-F238E27FC236}">
                <a16:creationId xmlns:a16="http://schemas.microsoft.com/office/drawing/2014/main" id="{A2287B0D-690F-4794-91E4-59E40144BD56}"/>
              </a:ext>
            </a:extLst>
          </p:cNvPr>
          <p:cNvSpPr>
            <a:spLocks noGrp="1"/>
          </p:cNvSpPr>
          <p:nvPr>
            <p:ph sz="half" idx="2"/>
          </p:nvPr>
        </p:nvSpPr>
        <p:spPr>
          <a:xfrm>
            <a:off x="1135464" y="2429902"/>
            <a:ext cx="4718220" cy="3729738"/>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49789B04-15CB-446F-52A6-A8DB3B077EA1}"/>
              </a:ext>
            </a:extLst>
          </p:cNvPr>
          <p:cNvSpPr>
            <a:spLocks noGrp="1"/>
          </p:cNvSpPr>
          <p:nvPr>
            <p:ph type="body" sz="quarter" idx="13"/>
          </p:nvPr>
        </p:nvSpPr>
        <p:spPr>
          <a:xfrm>
            <a:off x="6338316" y="1828801"/>
            <a:ext cx="4270248" cy="484632"/>
          </a:xfrm>
        </p:spPr>
        <p:txBody>
          <a:bodyPr>
            <a:normAutofit/>
          </a:bodyPr>
          <a:lstStyle/>
          <a:p>
            <a:r>
              <a:rPr lang="en-US" b="1" dirty="0"/>
              <a:t>Inverted Triangle </a:t>
            </a:r>
          </a:p>
        </p:txBody>
      </p:sp>
      <p:sp>
        <p:nvSpPr>
          <p:cNvPr id="7" name="Content Placeholder 6">
            <a:extLst>
              <a:ext uri="{FF2B5EF4-FFF2-40B4-BE49-F238E27FC236}">
                <a16:creationId xmlns:a16="http://schemas.microsoft.com/office/drawing/2014/main" id="{CB33D612-E4E2-ABEC-2674-7B81BC31983B}"/>
              </a:ext>
            </a:extLst>
          </p:cNvPr>
          <p:cNvSpPr>
            <a:spLocks noGrp="1"/>
          </p:cNvSpPr>
          <p:nvPr>
            <p:ph sz="quarter" idx="4"/>
          </p:nvPr>
        </p:nvSpPr>
        <p:spPr>
          <a:xfrm>
            <a:off x="6338316" y="2429899"/>
            <a:ext cx="4875644" cy="3729737"/>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404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583CF-3921-A94A-E536-2D623A891A7D}"/>
              </a:ext>
            </a:extLst>
          </p:cNvPr>
          <p:cNvSpPr>
            <a:spLocks noGrp="1"/>
          </p:cNvSpPr>
          <p:nvPr>
            <p:ph type="title"/>
          </p:nvPr>
        </p:nvSpPr>
        <p:spPr>
          <a:xfrm>
            <a:off x="870091" y="806357"/>
            <a:ext cx="4475892" cy="908143"/>
          </a:xfrm>
          <a:solidFill>
            <a:srgbClr val="FFFFFF"/>
          </a:solidFill>
          <a:ln>
            <a:solidFill>
              <a:srgbClr val="404040"/>
            </a:solidFill>
          </a:ln>
        </p:spPr>
        <p:txBody>
          <a:bodyPr vert="horz" lIns="182880" tIns="182880" rIns="182880" bIns="182880" rtlCol="0" anchor="ctr">
            <a:normAutofit/>
          </a:bodyPr>
          <a:lstStyle/>
          <a:p>
            <a:r>
              <a:rPr lang="en-US" sz="2800" dirty="0"/>
              <a:t>Financial Matters </a:t>
            </a:r>
          </a:p>
        </p:txBody>
      </p:sp>
      <p:sp>
        <p:nvSpPr>
          <p:cNvPr id="3" name="Content Placeholder 2">
            <a:extLst>
              <a:ext uri="{FF2B5EF4-FFF2-40B4-BE49-F238E27FC236}">
                <a16:creationId xmlns:a16="http://schemas.microsoft.com/office/drawing/2014/main" id="{6CF078E5-CF4E-0322-8424-16BC4740505A}"/>
              </a:ext>
            </a:extLst>
          </p:cNvPr>
          <p:cNvSpPr>
            <a:spLocks noGrp="1"/>
          </p:cNvSpPr>
          <p:nvPr>
            <p:ph type="body" sz="half" idx="2"/>
          </p:nvPr>
        </p:nvSpPr>
        <p:spPr>
          <a:xfrm>
            <a:off x="552450" y="2124075"/>
            <a:ext cx="4953000" cy="3777175"/>
          </a:xfrm>
        </p:spPr>
        <p:txBody>
          <a:bodyPr vert="horz" lIns="91440" tIns="45720" rIns="91440" bIns="45720" rtlCol="0">
            <a:normAutofit/>
          </a:bodyPr>
          <a:lstStyle/>
          <a:p>
            <a:pPr algn="l">
              <a:lnSpc>
                <a:spcPct val="90000"/>
              </a:lnSpc>
            </a:pPr>
            <a:r>
              <a:rPr lang="en-US" sz="1600" dirty="0">
                <a:solidFill>
                  <a:schemeClr val="tx1"/>
                </a:solidFill>
              </a:rPr>
              <a:t>Resources are available and applicants are encouraged to review the School of Graduate Studies under </a:t>
            </a:r>
            <a:r>
              <a:rPr lang="en-US" sz="1600" dirty="0">
                <a:solidFill>
                  <a:schemeClr val="tx1"/>
                </a:solidFill>
                <a:hlinkClick r:id="rId2">
                  <a:extLst>
                    <a:ext uri="{A12FA001-AC4F-418D-AE19-62706E023703}">
                      <ahyp:hlinkClr xmlns:ahyp="http://schemas.microsoft.com/office/drawing/2018/hyperlinkcolor" val="tx"/>
                    </a:ext>
                  </a:extLst>
                </a:hlinkClick>
              </a:rPr>
              <a:t>Financial Matters </a:t>
            </a:r>
            <a:r>
              <a:rPr lang="en-US" sz="1600" dirty="0">
                <a:solidFill>
                  <a:schemeClr val="tx1"/>
                </a:solidFill>
              </a:rPr>
              <a:t> </a:t>
            </a:r>
          </a:p>
          <a:p>
            <a:pPr algn="l">
              <a:lnSpc>
                <a:spcPct val="90000"/>
              </a:lnSpc>
            </a:pPr>
            <a:endParaRPr lang="en-US" sz="1600" dirty="0">
              <a:solidFill>
                <a:schemeClr val="tx1"/>
              </a:solidFill>
            </a:endParaRPr>
          </a:p>
          <a:p>
            <a:pPr algn="l">
              <a:lnSpc>
                <a:spcPct val="90000"/>
              </a:lnSpc>
            </a:pPr>
            <a:r>
              <a:rPr lang="en-US" sz="1600" dirty="0">
                <a:solidFill>
                  <a:schemeClr val="tx1"/>
                </a:solidFill>
              </a:rPr>
              <a:t>Headings:</a:t>
            </a:r>
          </a:p>
          <a:p>
            <a:pPr algn="l">
              <a:lnSpc>
                <a:spcPct val="90000"/>
              </a:lnSpc>
            </a:pPr>
            <a:r>
              <a:rPr lang="en-US" sz="1600" dirty="0">
                <a:solidFill>
                  <a:schemeClr val="tx1"/>
                </a:solidFill>
              </a:rPr>
              <a:t> </a:t>
            </a:r>
            <a:r>
              <a:rPr lang="en-US" sz="1600" dirty="0">
                <a:solidFill>
                  <a:schemeClr val="tx1"/>
                </a:solidFill>
                <a:hlinkClick r:id="rId3">
                  <a:extLst>
                    <a:ext uri="{A12FA001-AC4F-418D-AE19-62706E023703}">
                      <ahyp:hlinkClr xmlns:ahyp="http://schemas.microsoft.com/office/drawing/2018/hyperlinkcolor" val="tx"/>
                    </a:ext>
                  </a:extLst>
                </a:hlinkClick>
              </a:rPr>
              <a:t>“How to Win Scholarships”  </a:t>
            </a:r>
            <a:endParaRPr lang="en-US" sz="1600" dirty="0">
              <a:solidFill>
                <a:schemeClr val="tx1"/>
              </a:solidFill>
            </a:endParaRPr>
          </a:p>
          <a:p>
            <a:pPr algn="l">
              <a:lnSpc>
                <a:spcPct val="90000"/>
              </a:lnSpc>
            </a:pPr>
            <a:r>
              <a:rPr lang="en-US" sz="1600" dirty="0">
                <a:solidFill>
                  <a:schemeClr val="tx1"/>
                </a:solidFill>
                <a:hlinkClick r:id="rId3">
                  <a:extLst>
                    <a:ext uri="{A12FA001-AC4F-418D-AE19-62706E023703}">
                      <ahyp:hlinkClr xmlns:ahyp="http://schemas.microsoft.com/office/drawing/2018/hyperlinkcolor" val="tx"/>
                    </a:ext>
                  </a:extLst>
                </a:hlinkClick>
              </a:rPr>
              <a:t>Tri-Council Resources  </a:t>
            </a:r>
            <a:endParaRPr lang="en-US" sz="1600" dirty="0">
              <a:solidFill>
                <a:schemeClr val="tx1"/>
              </a:solidFill>
            </a:endParaRPr>
          </a:p>
          <a:p>
            <a:pPr algn="l">
              <a:lnSpc>
                <a:spcPct val="90000"/>
              </a:lnSpc>
            </a:pPr>
            <a:r>
              <a:rPr lang="en-US" sz="1600" dirty="0">
                <a:solidFill>
                  <a:schemeClr val="tx1"/>
                </a:solidFill>
                <a:hlinkClick r:id="rId3">
                  <a:extLst>
                    <a:ext uri="{A12FA001-AC4F-418D-AE19-62706E023703}">
                      <ahyp:hlinkClr xmlns:ahyp="http://schemas.microsoft.com/office/drawing/2018/hyperlinkcolor" val="tx"/>
                    </a:ext>
                  </a:extLst>
                </a:hlinkClick>
              </a:rPr>
              <a:t>Graduate Studies Scholarship Application Resources</a:t>
            </a:r>
            <a:endParaRPr lang="en-US" sz="1600" dirty="0">
              <a:solidFill>
                <a:schemeClr val="tx1"/>
              </a:solidFill>
            </a:endParaRPr>
          </a:p>
          <a:p>
            <a:pPr marL="114300" algn="l">
              <a:lnSpc>
                <a:spcPct val="90000"/>
              </a:lnSpc>
            </a:pPr>
            <a:endParaRPr lang="en-US" sz="1600" dirty="0">
              <a:solidFill>
                <a:schemeClr val="tx1"/>
              </a:solidFill>
            </a:endParaRPr>
          </a:p>
          <a:p>
            <a:pPr algn="l">
              <a:lnSpc>
                <a:spcPct val="90000"/>
              </a:lnSpc>
            </a:pPr>
            <a:r>
              <a:rPr lang="en-US" sz="1600" dirty="0">
                <a:solidFill>
                  <a:schemeClr val="tx1"/>
                </a:solidFill>
              </a:rPr>
              <a:t>Many of these resources will also assist you with your academic research.</a:t>
            </a:r>
          </a:p>
          <a:p>
            <a:pPr algn="l">
              <a:lnSpc>
                <a:spcPct val="90000"/>
              </a:lnSpc>
            </a:pPr>
            <a:endParaRPr lang="en-US" sz="1600" dirty="0">
              <a:solidFill>
                <a:schemeClr val="tx1"/>
              </a:solidFill>
            </a:endParaRPr>
          </a:p>
          <a:p>
            <a:pPr algn="l">
              <a:lnSpc>
                <a:spcPct val="90000"/>
              </a:lnSpc>
            </a:pPr>
            <a:endParaRPr lang="en-US" sz="1600" dirty="0">
              <a:solidFill>
                <a:schemeClr val="tx1"/>
              </a:solidFill>
            </a:endParaRPr>
          </a:p>
          <a:p>
            <a:pPr indent="-228600" algn="l">
              <a:lnSpc>
                <a:spcPct val="90000"/>
              </a:lnSpc>
              <a:buFont typeface="Arial" panose="020B0604020202020204" pitchFamily="34" charset="0"/>
              <a:buChar char="•"/>
            </a:pPr>
            <a:endParaRPr lang="en-US" sz="1400" dirty="0"/>
          </a:p>
          <a:p>
            <a:pPr indent="-228600" algn="l">
              <a:lnSpc>
                <a:spcPct val="90000"/>
              </a:lnSpc>
              <a:buFont typeface="Arial" panose="020B0604020202020204" pitchFamily="34" charset="0"/>
              <a:buChar char="•"/>
            </a:pPr>
            <a:endParaRPr lang="en-US" sz="1400" dirty="0"/>
          </a:p>
          <a:p>
            <a:pPr indent="-228600" algn="l">
              <a:lnSpc>
                <a:spcPct val="90000"/>
              </a:lnSpc>
              <a:buFont typeface="Arial" panose="020B0604020202020204" pitchFamily="34" charset="0"/>
              <a:buChar char="•"/>
            </a:pPr>
            <a:endParaRPr lang="en-US" sz="1400" dirty="0"/>
          </a:p>
          <a:p>
            <a:pPr indent="-228600" algn="l">
              <a:lnSpc>
                <a:spcPct val="90000"/>
              </a:lnSpc>
              <a:buFont typeface="Arial" panose="020B0604020202020204" pitchFamily="34" charset="0"/>
              <a:buChar char="•"/>
            </a:pPr>
            <a:endParaRPr lang="en-US" sz="1400" dirty="0"/>
          </a:p>
          <a:p>
            <a:pPr indent="-228600" algn="l">
              <a:lnSpc>
                <a:spcPct val="90000"/>
              </a:lnSpc>
              <a:buFont typeface="Arial" panose="020B0604020202020204" pitchFamily="34" charset="0"/>
              <a:buChar char="•"/>
            </a:pPr>
            <a:endParaRPr lang="en-US" sz="1400" dirty="0"/>
          </a:p>
        </p:txBody>
      </p:sp>
      <p:sp>
        <p:nvSpPr>
          <p:cNvPr id="26" name="Rectangle 25">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dragonfly on a person's hand">
            <a:extLst>
              <a:ext uri="{FF2B5EF4-FFF2-40B4-BE49-F238E27FC236}">
                <a16:creationId xmlns:a16="http://schemas.microsoft.com/office/drawing/2014/main" id="{2FF56B20-6416-E2BC-9A5B-3484E8D174A3}"/>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b="-1"/>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3515126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EE07B6-6512-865E-3496-296644737EB1}"/>
              </a:ext>
              <a:ext uri="{C183D7F6-B498-43B3-948B-1728B52AA6E4}">
                <adec:decorative xmlns:adec="http://schemas.microsoft.com/office/drawing/2017/decorative" val="0"/>
              </a:ext>
            </a:extLst>
          </p:cNvPr>
          <p:cNvSpPr>
            <a:spLocks noGrp="1"/>
          </p:cNvSpPr>
          <p:nvPr>
            <p:ph type="title"/>
          </p:nvPr>
        </p:nvSpPr>
        <p:spPr>
          <a:xfrm>
            <a:off x="804672" y="978776"/>
            <a:ext cx="5925310" cy="1174991"/>
          </a:xfrm>
          <a:prstGeom prst="ellipse">
            <a:avLst/>
          </a:prstGeom>
        </p:spPr>
        <p:txBody>
          <a:bodyPr vert="horz" lIns="182880" tIns="182880" rIns="182880" bIns="182880" rtlCol="0" anchor="ctr">
            <a:normAutofit/>
          </a:bodyPr>
          <a:lstStyle/>
          <a:p>
            <a:r>
              <a:rPr lang="en-US" sz="1500" dirty="0"/>
              <a:t>Humanities framework Suggestion</a:t>
            </a:r>
          </a:p>
        </p:txBody>
      </p:sp>
      <p:sp>
        <p:nvSpPr>
          <p:cNvPr id="3" name="Content Placeholder 2">
            <a:extLst>
              <a:ext uri="{FF2B5EF4-FFF2-40B4-BE49-F238E27FC236}">
                <a16:creationId xmlns:a16="http://schemas.microsoft.com/office/drawing/2014/main" id="{B59AD613-203D-B829-EC54-D6B60C5DEA5F}"/>
              </a:ext>
              <a:ext uri="{C183D7F6-B498-43B3-948B-1728B52AA6E4}">
                <adec:decorative xmlns:adec="http://schemas.microsoft.com/office/drawing/2017/decorative" val="0"/>
              </a:ext>
            </a:extLst>
          </p:cNvPr>
          <p:cNvSpPr>
            <a:spLocks noGrp="1"/>
          </p:cNvSpPr>
          <p:nvPr>
            <p:ph sz="half" idx="4294967295"/>
          </p:nvPr>
        </p:nvSpPr>
        <p:spPr>
          <a:xfrm>
            <a:off x="526733" y="2612571"/>
            <a:ext cx="6481187" cy="3514485"/>
          </a:xfrm>
        </p:spPr>
        <p:txBody>
          <a:bodyPr vert="horz" lIns="91440" tIns="45720" rIns="91440" bIns="45720" rtlCol="0">
            <a:normAutofit lnSpcReduction="10000"/>
          </a:bodyPr>
          <a:lstStyle/>
          <a:p>
            <a:pPr marL="0" marR="0" lvl="0" indent="0">
              <a:lnSpc>
                <a:spcPct val="90000"/>
              </a:lnSpc>
              <a:spcAft>
                <a:spcPts val="600"/>
              </a:spcAft>
              <a:buNone/>
            </a:pPr>
            <a:r>
              <a:rPr lang="en-US" sz="1600" dirty="0">
                <a:effectLst/>
              </a:rPr>
              <a:t>Main challenge or issues (i</a:t>
            </a:r>
            <a:r>
              <a:rPr lang="en-US" sz="1600" dirty="0"/>
              <a:t>nclude the current understanding and the knowledge gaps </a:t>
            </a:r>
            <a:r>
              <a:rPr lang="en-US" sz="1600" dirty="0">
                <a:effectLst/>
              </a:rPr>
              <a:t>that the proposed research aims to fill)</a:t>
            </a:r>
          </a:p>
          <a:p>
            <a:pPr marL="0" marR="0" lvl="0" indent="0">
              <a:lnSpc>
                <a:spcPct val="90000"/>
              </a:lnSpc>
              <a:spcAft>
                <a:spcPts val="600"/>
              </a:spcAft>
              <a:buNone/>
            </a:pPr>
            <a:r>
              <a:rPr lang="en-US" sz="1600" dirty="0">
                <a:effectLst/>
              </a:rPr>
              <a:t>Research question</a:t>
            </a:r>
          </a:p>
          <a:p>
            <a:pPr marL="0" marR="0" lvl="0" indent="0">
              <a:lnSpc>
                <a:spcPct val="90000"/>
              </a:lnSpc>
              <a:spcAft>
                <a:spcPts val="600"/>
              </a:spcAft>
              <a:buNone/>
            </a:pPr>
            <a:r>
              <a:rPr lang="en-US" sz="1600" dirty="0">
                <a:effectLst/>
              </a:rPr>
              <a:t>Proposed theoretical resources and methodological framework.</a:t>
            </a:r>
          </a:p>
          <a:p>
            <a:pPr marL="0" marR="0" lvl="0" indent="0">
              <a:lnSpc>
                <a:spcPct val="90000"/>
              </a:lnSpc>
              <a:spcAft>
                <a:spcPts val="600"/>
              </a:spcAft>
              <a:buNone/>
            </a:pPr>
            <a:r>
              <a:rPr lang="en-US" sz="1600" dirty="0">
                <a:effectLst/>
              </a:rPr>
              <a:t>Methods </a:t>
            </a:r>
          </a:p>
          <a:p>
            <a:pPr marL="0" marR="0" lvl="0" indent="0">
              <a:lnSpc>
                <a:spcPct val="90000"/>
              </a:lnSpc>
              <a:spcAft>
                <a:spcPts val="600"/>
              </a:spcAft>
              <a:buNone/>
            </a:pPr>
            <a:r>
              <a:rPr lang="en-US" sz="1600" dirty="0">
                <a:effectLst/>
              </a:rPr>
              <a:t>Data analysis</a:t>
            </a:r>
          </a:p>
          <a:p>
            <a:pPr marL="0" marR="0" lvl="0" indent="0">
              <a:lnSpc>
                <a:spcPct val="90000"/>
              </a:lnSpc>
              <a:spcAft>
                <a:spcPts val="600"/>
              </a:spcAft>
              <a:buNone/>
            </a:pPr>
            <a:r>
              <a:rPr lang="en-US" sz="1600" dirty="0">
                <a:effectLst/>
              </a:rPr>
              <a:t>Contribution to knowledge: articulate how the knowledge you will produce contributes </a:t>
            </a:r>
            <a:r>
              <a:rPr lang="en-US" sz="1600" dirty="0"/>
              <a:t>or a</a:t>
            </a:r>
            <a:r>
              <a:rPr lang="en-US" sz="1600" dirty="0">
                <a:effectLst/>
              </a:rPr>
              <a:t>dvances your field and/or may transfer to other areas of research/fields</a:t>
            </a:r>
          </a:p>
          <a:p>
            <a:pPr marL="0" marR="0" lvl="0" indent="0">
              <a:lnSpc>
                <a:spcPct val="90000"/>
              </a:lnSpc>
              <a:spcAft>
                <a:spcPts val="600"/>
              </a:spcAft>
              <a:buNone/>
            </a:pPr>
            <a:r>
              <a:rPr lang="en-US" sz="1600" dirty="0">
                <a:effectLst/>
              </a:rPr>
              <a:t>Contribution to the public good/social impact</a:t>
            </a:r>
          </a:p>
          <a:p>
            <a:pPr>
              <a:lnSpc>
                <a:spcPct val="90000"/>
              </a:lnSpc>
            </a:pPr>
            <a:endParaRPr lang="en-US" sz="1300" dirty="0"/>
          </a:p>
        </p:txBody>
      </p:sp>
      <p:pic>
        <p:nvPicPr>
          <p:cNvPr id="3076" name="Picture 4" descr="Free Back View of a Woman Walking in a Library  Stock Photo">
            <a:extLst>
              <a:ext uri="{FF2B5EF4-FFF2-40B4-BE49-F238E27FC236}">
                <a16:creationId xmlns:a16="http://schemas.microsoft.com/office/drawing/2014/main" id="{AB4D6A07-448F-8267-3E12-69EAF7FD8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464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1812-32A4-734F-630E-84574B590036}"/>
              </a:ext>
            </a:extLst>
          </p:cNvPr>
          <p:cNvSpPr>
            <a:spLocks noGrp="1"/>
          </p:cNvSpPr>
          <p:nvPr>
            <p:ph type="title"/>
          </p:nvPr>
        </p:nvSpPr>
        <p:spPr>
          <a:xfrm>
            <a:off x="6783818" y="648119"/>
            <a:ext cx="4657326" cy="719395"/>
          </a:xfrm>
        </p:spPr>
        <p:txBody>
          <a:bodyPr vert="horz" lIns="182880" tIns="182880" rIns="182880" bIns="182880" rtlCol="0" anchor="ctr">
            <a:normAutofit/>
          </a:bodyPr>
          <a:lstStyle/>
          <a:p>
            <a:r>
              <a:rPr lang="en-US" sz="2400" dirty="0"/>
              <a:t>Transcripts </a:t>
            </a:r>
          </a:p>
        </p:txBody>
      </p:sp>
      <p:pic>
        <p:nvPicPr>
          <p:cNvPr id="2052" name="Picture 4" descr="Free Brown-Framed Eyeglasses on a Calendar Stock Photo">
            <a:extLst>
              <a:ext uri="{FF2B5EF4-FFF2-40B4-BE49-F238E27FC236}">
                <a16:creationId xmlns:a16="http://schemas.microsoft.com/office/drawing/2014/main" id="{F1960C9F-5C7C-062D-B6CB-D3E021A9E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3E8C8A7-15DF-2815-3800-7729CD042516}"/>
              </a:ext>
            </a:extLst>
          </p:cNvPr>
          <p:cNvSpPr>
            <a:spLocks noGrp="1"/>
          </p:cNvSpPr>
          <p:nvPr>
            <p:ph idx="1"/>
          </p:nvPr>
        </p:nvSpPr>
        <p:spPr>
          <a:xfrm>
            <a:off x="6266670" y="1939332"/>
            <a:ext cx="5925310" cy="4270549"/>
          </a:xfrm>
        </p:spPr>
        <p:txBody>
          <a:bodyPr vert="horz" lIns="91440" tIns="45720" rIns="91440" bIns="45720" rtlCol="0">
            <a:normAutofit/>
          </a:bodyPr>
          <a:lstStyle/>
          <a:p>
            <a:pPr marL="0" indent="0">
              <a:lnSpc>
                <a:spcPct val="90000"/>
              </a:lnSpc>
              <a:spcAft>
                <a:spcPts val="1200"/>
              </a:spcAft>
              <a:buNone/>
            </a:pPr>
            <a:r>
              <a:rPr lang="en-US" sz="1600" dirty="0">
                <a:solidFill>
                  <a:schemeClr val="tx1">
                    <a:lumMod val="85000"/>
                    <a:lumOff val="15000"/>
                  </a:schemeClr>
                </a:solidFill>
              </a:rPr>
              <a:t>Include up-to-date official transcripts of ALL your undergraduate and graduate studies in the application. </a:t>
            </a:r>
          </a:p>
          <a:p>
            <a:pPr marL="0" indent="0">
              <a:lnSpc>
                <a:spcPct val="90000"/>
              </a:lnSpc>
              <a:spcAft>
                <a:spcPts val="1200"/>
              </a:spcAft>
              <a:buNone/>
            </a:pPr>
            <a:r>
              <a:rPr lang="en-US" sz="1600" dirty="0">
                <a:solidFill>
                  <a:schemeClr val="tx1">
                    <a:lumMod val="85000"/>
                    <a:lumOff val="15000"/>
                  </a:schemeClr>
                </a:solidFill>
              </a:rPr>
              <a:t>Up-to-date official transcripts are defined as transcripts issued by the Registrar’s Office and dated or issued in the fall session of the year of application or after the last term completed.</a:t>
            </a:r>
          </a:p>
          <a:p>
            <a:pPr marL="0" indent="0">
              <a:lnSpc>
                <a:spcPct val="90000"/>
              </a:lnSpc>
              <a:spcAft>
                <a:spcPts val="1200"/>
              </a:spcAft>
              <a:buNone/>
            </a:pPr>
            <a:r>
              <a:rPr lang="en-US" sz="1600" dirty="0">
                <a:solidFill>
                  <a:schemeClr val="tx1">
                    <a:lumMod val="85000"/>
                    <a:lumOff val="15000"/>
                  </a:schemeClr>
                </a:solidFill>
              </a:rPr>
              <a:t>Applicants are responsible for collecting, uploading, and confirming legibility of previous and current transcripts and upload them directly on to the application portal.</a:t>
            </a:r>
          </a:p>
          <a:p>
            <a:pPr marL="0" indent="0">
              <a:lnSpc>
                <a:spcPct val="90000"/>
              </a:lnSpc>
              <a:spcAft>
                <a:spcPts val="1200"/>
              </a:spcAft>
              <a:buNone/>
            </a:pPr>
            <a:r>
              <a:rPr lang="en-US" sz="1600" dirty="0">
                <a:solidFill>
                  <a:schemeClr val="tx1">
                    <a:lumMod val="85000"/>
                    <a:lumOff val="15000"/>
                  </a:schemeClr>
                </a:solidFill>
              </a:rPr>
              <a:t>If you have started your doctoral graduate program Fall 2024 – you </a:t>
            </a:r>
            <a:r>
              <a:rPr lang="en-US" sz="1600" b="1" dirty="0">
                <a:solidFill>
                  <a:schemeClr val="tx1">
                    <a:lumMod val="85000"/>
                    <a:lumOff val="15000"/>
                  </a:schemeClr>
                </a:solidFill>
              </a:rPr>
              <a:t>must</a:t>
            </a:r>
            <a:r>
              <a:rPr lang="en-US" sz="1600" dirty="0">
                <a:solidFill>
                  <a:schemeClr val="tx1">
                    <a:lumMod val="85000"/>
                    <a:lumOff val="15000"/>
                  </a:schemeClr>
                </a:solidFill>
              </a:rPr>
              <a:t> upload transcript from this program, as it indicates months of study in your graduate program. </a:t>
            </a:r>
          </a:p>
          <a:p>
            <a:pPr marL="0" indent="0">
              <a:lnSpc>
                <a:spcPct val="90000"/>
              </a:lnSpc>
              <a:buNone/>
            </a:pPr>
            <a:r>
              <a:rPr lang="en-US" sz="1600" b="1" dirty="0">
                <a:solidFill>
                  <a:schemeClr val="tx1">
                    <a:lumMod val="85000"/>
                    <a:lumOff val="15000"/>
                  </a:schemeClr>
                </a:solidFill>
              </a:rPr>
              <a:t>Review the application instructions. </a:t>
            </a:r>
          </a:p>
          <a:p>
            <a:pPr marL="0">
              <a:lnSpc>
                <a:spcPct val="90000"/>
              </a:lnSpc>
            </a:pPr>
            <a:endParaRPr lang="en-US" sz="1000" dirty="0">
              <a:solidFill>
                <a:schemeClr val="tx1">
                  <a:lumMod val="85000"/>
                  <a:lumOff val="15000"/>
                </a:schemeClr>
              </a:solidFill>
            </a:endParaRPr>
          </a:p>
          <a:p>
            <a:pPr>
              <a:lnSpc>
                <a:spcPct val="90000"/>
              </a:lnSpc>
            </a:pPr>
            <a:endParaRPr lang="en-US" sz="1000" dirty="0">
              <a:solidFill>
                <a:schemeClr val="tx1">
                  <a:lumMod val="85000"/>
                  <a:lumOff val="15000"/>
                </a:schemeClr>
              </a:solidFill>
            </a:endParaRPr>
          </a:p>
        </p:txBody>
      </p:sp>
    </p:spTree>
    <p:extLst>
      <p:ext uri="{BB962C8B-B14F-4D97-AF65-F5344CB8AC3E}">
        <p14:creationId xmlns:p14="http://schemas.microsoft.com/office/powerpoint/2010/main" val="907566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321548" y="962057"/>
            <a:ext cx="5524048" cy="1019144"/>
          </a:xfrm>
        </p:spPr>
        <p:txBody>
          <a:bodyPr vert="horz" lIns="182880" tIns="182880" rIns="182880" bIns="182880" rtlCol="0" anchor="ctr">
            <a:normAutofit fontScale="90000"/>
          </a:bodyPr>
          <a:lstStyle/>
          <a:p>
            <a:r>
              <a:rPr lang="en-US" sz="2400" dirty="0"/>
              <a:t>Special Circumstances: </a:t>
            </a:r>
            <a:br>
              <a:rPr lang="en-US" sz="2400" dirty="0"/>
            </a:br>
            <a:r>
              <a:rPr lang="en-US" sz="2400" dirty="0"/>
              <a:t>what to consider</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428188" y="2429676"/>
            <a:ext cx="5310767" cy="3255252"/>
          </a:xfrm>
        </p:spPr>
        <p:txBody>
          <a:bodyPr vert="horz" lIns="91440" tIns="45720" rIns="91440" bIns="45720" rtlCol="0" anchor="t" anchorCtr="0">
            <a:normAutofit lnSpcReduction="10000"/>
          </a:bodyPr>
          <a:lstStyle/>
          <a:p>
            <a:pPr lvl="1" indent="-228600">
              <a:buFont typeface="Arial" panose="020B0604020202020204" pitchFamily="34" charset="0"/>
              <a:buChar char="•"/>
            </a:pPr>
            <a:endParaRPr lang="en-US" dirty="0">
              <a:solidFill>
                <a:schemeClr val="tx1">
                  <a:lumMod val="85000"/>
                  <a:lumOff val="15000"/>
                </a:schemeClr>
              </a:solidFill>
            </a:endParaRPr>
          </a:p>
          <a:p>
            <a:pPr algn="l">
              <a:spcAft>
                <a:spcPts val="1200"/>
              </a:spcAft>
            </a:pPr>
            <a:r>
              <a:rPr lang="en-US" sz="1700" dirty="0">
                <a:solidFill>
                  <a:schemeClr val="tx1">
                    <a:lumMod val="85000"/>
                    <a:lumOff val="15000"/>
                  </a:schemeClr>
                </a:solidFill>
              </a:rPr>
              <a:t>Tri Council applications asks their selection committees </a:t>
            </a:r>
            <a:r>
              <a:rPr lang="en-US" sz="1700" b="1" dirty="0">
                <a:solidFill>
                  <a:schemeClr val="tx1">
                    <a:lumMod val="85000"/>
                    <a:lumOff val="15000"/>
                  </a:schemeClr>
                </a:solidFill>
              </a:rPr>
              <a:t>to consider special circumstances </a:t>
            </a:r>
            <a:r>
              <a:rPr lang="en-US" sz="1700" dirty="0">
                <a:solidFill>
                  <a:schemeClr val="tx1">
                    <a:lumMod val="85000"/>
                    <a:lumOff val="15000"/>
                  </a:schemeClr>
                </a:solidFill>
              </a:rPr>
              <a:t>that could have affected applicants’ research, professional career, record of academic or research achievement, or completion of degrees. </a:t>
            </a:r>
          </a:p>
          <a:p>
            <a:pPr algn="l">
              <a:spcAft>
                <a:spcPts val="1200"/>
              </a:spcAft>
            </a:pPr>
            <a:r>
              <a:rPr lang="en-US" sz="1700" dirty="0">
                <a:solidFill>
                  <a:schemeClr val="tx1">
                    <a:lumMod val="85000"/>
                    <a:lumOff val="15000"/>
                  </a:schemeClr>
                </a:solidFill>
              </a:rPr>
              <a:t>Relevant circumstances </a:t>
            </a:r>
            <a:r>
              <a:rPr lang="en-US" sz="1700" b="1" dirty="0">
                <a:solidFill>
                  <a:schemeClr val="tx1">
                    <a:lumMod val="85000"/>
                    <a:lumOff val="15000"/>
                  </a:schemeClr>
                </a:solidFill>
              </a:rPr>
              <a:t>could include </a:t>
            </a:r>
            <a:r>
              <a:rPr lang="en-US" sz="1700" dirty="0">
                <a:solidFill>
                  <a:schemeClr val="tx1">
                    <a:lumMod val="85000"/>
                    <a:lumOff val="15000"/>
                  </a:schemeClr>
                </a:solidFill>
              </a:rPr>
              <a:t>administrative responsibilities, maternity/parental leave, child rearing, illness, disability, cultural or community responsibilities, socio-economic context, family responsibilities, trauma and loss, the COVID-19 pandemic, or other applicable circumstances.</a:t>
            </a:r>
          </a:p>
        </p:txBody>
      </p:sp>
      <p:pic>
        <p:nvPicPr>
          <p:cNvPr id="1028" name="Picture 4" descr="Free Photo Of Father Carrying Newborn Baby Stock Photo">
            <a:extLst>
              <a:ext uri="{FF2B5EF4-FFF2-40B4-BE49-F238E27FC236}">
                <a16:creationId xmlns:a16="http://schemas.microsoft.com/office/drawing/2014/main" id="{5FAFEB87-AEF6-BBB8-2711-04066BCC6B8B}"/>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b="-1"/>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92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156DA6-57D4-542D-DD46-D3F40F061743}"/>
              </a:ext>
            </a:extLst>
          </p:cNvPr>
          <p:cNvSpPr>
            <a:spLocks noGrp="1"/>
          </p:cNvSpPr>
          <p:nvPr>
            <p:ph type="title"/>
          </p:nvPr>
        </p:nvSpPr>
        <p:spPr>
          <a:xfrm>
            <a:off x="6900672" y="978776"/>
            <a:ext cx="4486656" cy="973849"/>
          </a:xfrm>
        </p:spPr>
        <p:txBody>
          <a:bodyPr vert="horz" lIns="182880" tIns="182880" rIns="182880" bIns="182880" rtlCol="0" anchor="ctr">
            <a:normAutofit fontScale="90000"/>
          </a:bodyPr>
          <a:lstStyle/>
          <a:p>
            <a:r>
              <a:rPr lang="en-US" sz="2400" dirty="0"/>
              <a:t>Include within special Circumstances</a:t>
            </a:r>
          </a:p>
        </p:txBody>
      </p:sp>
      <p:pic>
        <p:nvPicPr>
          <p:cNvPr id="2050" name="Picture 2" descr="A close-up of a digital sign">
            <a:extLst>
              <a:ext uri="{FF2B5EF4-FFF2-40B4-BE49-F238E27FC236}">
                <a16:creationId xmlns:a16="http://schemas.microsoft.com/office/drawing/2014/main" id="{3A5D9151-4EFF-3738-55C0-F1B215992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6086621"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4C2B33F-0ACF-C0B1-8BD2-96A5F33CBFBC}"/>
              </a:ext>
            </a:extLst>
          </p:cNvPr>
          <p:cNvSpPr>
            <a:spLocks/>
          </p:cNvSpPr>
          <p:nvPr/>
        </p:nvSpPr>
        <p:spPr>
          <a:xfrm>
            <a:off x="6900672" y="2640692"/>
            <a:ext cx="4486656" cy="325525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Applicants are asked </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to describe any special circumstances that may have delayed, disrupted, or interrupted studies or research, or otherwise affected the performance on which the assessment for funding will be made. </a:t>
            </a:r>
            <a:b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b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Note</a:t>
            </a: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If your current or past supervisor is unable to provide you with a recommendation letter, you should provide an explanation within the Special Circumstance</a:t>
            </a: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5264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F81-3623-C4CB-2665-201BAD29890B}"/>
              </a:ext>
            </a:extLst>
          </p:cNvPr>
          <p:cNvSpPr>
            <a:spLocks noGrp="1"/>
          </p:cNvSpPr>
          <p:nvPr>
            <p:ph type="title"/>
          </p:nvPr>
        </p:nvSpPr>
        <p:spPr>
          <a:xfrm>
            <a:off x="805622" y="370332"/>
            <a:ext cx="3066937" cy="867918"/>
          </a:xfrm>
        </p:spPr>
        <p:txBody>
          <a:bodyPr vert="horz" lIns="182880" tIns="182880" rIns="182880" bIns="182880" rtlCol="0" anchor="ctr">
            <a:normAutofit/>
          </a:bodyPr>
          <a:lstStyle/>
          <a:p>
            <a:r>
              <a:rPr lang="en-US" sz="2800" dirty="0"/>
              <a:t>Writing Tips</a:t>
            </a:r>
          </a:p>
        </p:txBody>
      </p:sp>
      <p:sp>
        <p:nvSpPr>
          <p:cNvPr id="3" name="Content Placeholder 2">
            <a:extLst>
              <a:ext uri="{FF2B5EF4-FFF2-40B4-BE49-F238E27FC236}">
                <a16:creationId xmlns:a16="http://schemas.microsoft.com/office/drawing/2014/main" id="{DEFE70D8-5F0E-7937-FE6C-5B44F1358CD9}"/>
              </a:ext>
            </a:extLst>
          </p:cNvPr>
          <p:cNvSpPr>
            <a:spLocks noGrp="1"/>
          </p:cNvSpPr>
          <p:nvPr>
            <p:ph idx="1"/>
          </p:nvPr>
        </p:nvSpPr>
        <p:spPr>
          <a:xfrm>
            <a:off x="517428" y="2047874"/>
            <a:ext cx="3743325" cy="4043875"/>
          </a:xfrm>
        </p:spPr>
        <p:txBody>
          <a:bodyPr vert="horz" lIns="91440" tIns="45720" rIns="91440" bIns="45720" rtlCol="0">
            <a:normAutofit fontScale="92500" lnSpcReduction="10000"/>
          </a:bodyPr>
          <a:lstStyle/>
          <a:p>
            <a:pPr marL="0" indent="0">
              <a:lnSpc>
                <a:spcPct val="90000"/>
              </a:lnSpc>
              <a:buNone/>
            </a:pPr>
            <a:r>
              <a:rPr lang="en-US" sz="1800" dirty="0">
                <a:solidFill>
                  <a:schemeClr val="tx1">
                    <a:lumMod val="85000"/>
                    <a:lumOff val="15000"/>
                  </a:schemeClr>
                </a:solidFill>
              </a:rPr>
              <a:t>Be brief, yet honest, when completing a special circumstances inclusion. </a:t>
            </a:r>
          </a:p>
          <a:p>
            <a:pPr marL="0" indent="0">
              <a:lnSpc>
                <a:spcPct val="90000"/>
              </a:lnSpc>
              <a:buNone/>
            </a:pPr>
            <a:endParaRPr lang="en-US" sz="1800" dirty="0">
              <a:solidFill>
                <a:schemeClr val="tx1">
                  <a:lumMod val="85000"/>
                  <a:lumOff val="15000"/>
                </a:schemeClr>
              </a:solidFill>
            </a:endParaRPr>
          </a:p>
          <a:p>
            <a:pPr marL="0" indent="0">
              <a:lnSpc>
                <a:spcPct val="90000"/>
              </a:lnSpc>
              <a:buNone/>
            </a:pPr>
            <a:r>
              <a:rPr lang="en-US" sz="1800" dirty="0">
                <a:solidFill>
                  <a:schemeClr val="tx1">
                    <a:lumMod val="85000"/>
                    <a:lumOff val="15000"/>
                  </a:schemeClr>
                </a:solidFill>
              </a:rPr>
              <a:t>Stay factual and concise.  </a:t>
            </a:r>
          </a:p>
          <a:p>
            <a:pPr marL="0" indent="0">
              <a:lnSpc>
                <a:spcPct val="90000"/>
              </a:lnSpc>
              <a:buNone/>
            </a:pPr>
            <a:endParaRPr lang="en-US" sz="1800" dirty="0">
              <a:solidFill>
                <a:schemeClr val="tx1">
                  <a:lumMod val="85000"/>
                  <a:lumOff val="15000"/>
                </a:schemeClr>
              </a:solidFill>
            </a:endParaRPr>
          </a:p>
          <a:p>
            <a:pPr marL="0" indent="0">
              <a:lnSpc>
                <a:spcPct val="90000"/>
              </a:lnSpc>
              <a:buNone/>
            </a:pPr>
            <a:r>
              <a:rPr lang="en-US" sz="1800" dirty="0">
                <a:solidFill>
                  <a:schemeClr val="tx1">
                    <a:lumMod val="85000"/>
                    <a:lumOff val="15000"/>
                  </a:schemeClr>
                </a:solidFill>
              </a:rPr>
              <a:t>Assess your full application to determine if there are gaps requiring clarification for the members of the adjudication committee.</a:t>
            </a:r>
          </a:p>
          <a:p>
            <a:pPr marL="0" indent="0">
              <a:lnSpc>
                <a:spcPct val="90000"/>
              </a:lnSpc>
              <a:buNone/>
            </a:pPr>
            <a:endParaRPr lang="en-US" sz="1800" dirty="0">
              <a:solidFill>
                <a:schemeClr val="tx1">
                  <a:lumMod val="85000"/>
                  <a:lumOff val="15000"/>
                </a:schemeClr>
              </a:solidFill>
            </a:endParaRPr>
          </a:p>
          <a:p>
            <a:pPr marL="0" indent="0">
              <a:lnSpc>
                <a:spcPct val="90000"/>
              </a:lnSpc>
              <a:buNone/>
            </a:pPr>
            <a:r>
              <a:rPr lang="en-US" sz="1800" dirty="0">
                <a:solidFill>
                  <a:schemeClr val="tx1">
                    <a:lumMod val="85000"/>
                    <a:lumOff val="15000"/>
                  </a:schemeClr>
                </a:solidFill>
              </a:rPr>
              <a:t>Demonstrate how the circumstances may have influenced your research, strengthened your focus, or broadened your academic development. </a:t>
            </a:r>
          </a:p>
        </p:txBody>
      </p:sp>
      <p:sp>
        <p:nvSpPr>
          <p:cNvPr id="18" name="Rectangle 17">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3074" name="Picture 2" descr="Free Brown Wooden Desk Stock Photo">
            <a:extLst>
              <a:ext uri="{FF2B5EF4-FFF2-40B4-BE49-F238E27FC236}">
                <a16:creationId xmlns:a16="http://schemas.microsoft.com/office/drawing/2014/main" id="{64FE28DA-9E00-A98A-2560-61883DCB9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659" y="1446580"/>
            <a:ext cx="5446207" cy="396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46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6573028" y="292976"/>
            <a:ext cx="5207167" cy="1174991"/>
          </a:xfrm>
        </p:spPr>
        <p:txBody>
          <a:bodyPr vert="horz" lIns="182880" tIns="182880" rIns="182880" bIns="182880" rtlCol="0" anchor="ctr">
            <a:normAutofit/>
          </a:bodyPr>
          <a:lstStyle/>
          <a:p>
            <a:r>
              <a:rPr lang="en-US" sz="1900" dirty="0"/>
              <a:t>Scholarship Application Recommendation Letters</a:t>
            </a:r>
          </a:p>
        </p:txBody>
      </p:sp>
      <p:pic>
        <p:nvPicPr>
          <p:cNvPr id="2050" name="Picture 2" descr="Free Crop faceless female freelancer in casual outfit sitting at table with cup of drink and surfing on laptop in light workspace Stock Photo">
            <a:extLst>
              <a:ext uri="{FF2B5EF4-FFF2-40B4-BE49-F238E27FC236}">
                <a16:creationId xmlns:a16="http://schemas.microsoft.com/office/drawing/2014/main" id="{4CEF13FE-8005-0D11-829D-6230937C3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
          <a:stretch/>
        </p:blipFill>
        <p:spPr bwMode="auto">
          <a:xfrm>
            <a:off x="20" y="10"/>
            <a:ext cx="6086621"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B1C3EE2-4354-FC53-358F-C100AB34DD6F}"/>
              </a:ext>
            </a:extLst>
          </p:cNvPr>
          <p:cNvSpPr txBox="1"/>
          <p:nvPr/>
        </p:nvSpPr>
        <p:spPr>
          <a:xfrm>
            <a:off x="6464583" y="1792432"/>
            <a:ext cx="5424055" cy="4665518"/>
          </a:xfrm>
          <a:prstGeom prst="rect">
            <a:avLst/>
          </a:prstGeom>
        </p:spPr>
        <p:txBody>
          <a:bodyPr vert="horz" lIns="91440" tIns="45720" rIns="91440" bIns="45720" rtlCol="0">
            <a:noAutofit/>
          </a:bodyPr>
          <a:lstStyle/>
          <a:p>
            <a:pPr marR="0" lvl="0" defTabSz="914400" fontAlgn="auto">
              <a:lnSpc>
                <a:spcPct val="90000"/>
              </a:lnSpc>
              <a:spcBef>
                <a:spcPts val="1000"/>
              </a:spcBef>
              <a:spcAft>
                <a:spcPts val="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Recommendation letters might be called:</a:t>
            </a:r>
          </a:p>
          <a:p>
            <a:pPr marL="57150" marR="0" lvl="0" indent="-228600" defTabSz="914400" fontAlgn="auto">
              <a:lnSpc>
                <a:spcPct val="90000"/>
              </a:lnSpc>
              <a:spcAft>
                <a:spcPts val="0"/>
              </a:spcAft>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Letter of Appraisal</a:t>
            </a:r>
          </a:p>
          <a:p>
            <a:pPr marL="57150" marR="0" lvl="0" indent="-228600" defTabSz="914400" fontAlgn="auto">
              <a:lnSpc>
                <a:spcPct val="90000"/>
              </a:lnSpc>
              <a:spcAft>
                <a:spcPts val="0"/>
              </a:spcAft>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Report on the Applicant</a:t>
            </a:r>
          </a:p>
          <a:p>
            <a:pPr marL="57150" marR="0" lvl="0" indent="-228600" defTabSz="914400" fontAlgn="auto">
              <a:lnSpc>
                <a:spcPct val="90000"/>
              </a:lnSpc>
              <a:spcAft>
                <a:spcPts val="0"/>
              </a:spcAft>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tx1">
                    <a:lumMod val="85000"/>
                    <a:lumOff val="15000"/>
                  </a:schemeClr>
                </a:solidFill>
                <a:effectLst/>
                <a:uLnTx/>
                <a:uFillTx/>
              </a:rPr>
              <a:t>Reference Assessment or Referee Assessment</a:t>
            </a:r>
          </a:p>
          <a:p>
            <a:pPr marR="0" lvl="0" defTabSz="914400" fontAlgn="auto">
              <a:lnSpc>
                <a:spcPct val="90000"/>
              </a:lnSpc>
              <a:spcBef>
                <a:spcPts val="1000"/>
              </a:spcBef>
              <a:spcAft>
                <a:spcPts val="0"/>
              </a:spcAft>
              <a:buClr>
                <a:schemeClr val="accent2"/>
              </a:buClr>
              <a:buSzTx/>
              <a:tabLst/>
              <a:defRPr/>
            </a:pPr>
            <a:endParaRPr kumimoji="0" lang="en-US" sz="1600" b="0" i="0" u="none" strike="noStrike" cap="none" spc="0" normalizeH="0" baseline="0" noProof="0" dirty="0">
              <a:ln>
                <a:noFill/>
              </a:ln>
              <a:solidFill>
                <a:schemeClr val="tx1">
                  <a:lumMod val="85000"/>
                  <a:lumOff val="15000"/>
                </a:schemeClr>
              </a:solidFill>
              <a:effectLst/>
              <a:uLnTx/>
              <a:uFillTx/>
            </a:endParaRPr>
          </a:p>
          <a:p>
            <a:pPr marL="285750" marR="0" lvl="0" indent="-285750" defTabSz="914400" fontAlgn="auto">
              <a:lnSpc>
                <a:spcPct val="90000"/>
              </a:lnSpc>
              <a:spcBef>
                <a:spcPts val="1000"/>
              </a:spcBef>
              <a:spcAft>
                <a:spcPts val="0"/>
              </a:spcAft>
              <a:buClr>
                <a:schemeClr val="accent2"/>
              </a:buClr>
              <a:buSzTx/>
              <a:buFont typeface="Wingdings" panose="05000000000000000000" pitchFamily="2" charset="2"/>
              <a:buChar char="Ø"/>
              <a:tabLst/>
              <a:defRPr/>
            </a:pPr>
            <a:r>
              <a:rPr kumimoji="0" lang="en-US" sz="1600" b="0" i="0" u="none" strike="noStrike" cap="none" spc="0" normalizeH="0" baseline="0" noProof="0" dirty="0">
                <a:ln>
                  <a:noFill/>
                </a:ln>
                <a:solidFill>
                  <a:schemeClr val="tx1">
                    <a:lumMod val="85000"/>
                    <a:lumOff val="15000"/>
                  </a:schemeClr>
                </a:solidFill>
                <a:effectLst/>
                <a:uLnTx/>
                <a:uFillTx/>
              </a:rPr>
              <a:t>Recommendation letters are a significant part of the evaluation of an applicant. </a:t>
            </a:r>
          </a:p>
          <a:p>
            <a:pPr marL="285750" marR="0" lvl="0" indent="-285750" defTabSz="914400" fontAlgn="auto">
              <a:lnSpc>
                <a:spcPct val="90000"/>
              </a:lnSpc>
              <a:spcBef>
                <a:spcPts val="1000"/>
              </a:spcBef>
              <a:spcAft>
                <a:spcPts val="0"/>
              </a:spcAft>
              <a:buClr>
                <a:schemeClr val="accent2"/>
              </a:buClr>
              <a:buSzTx/>
              <a:buFont typeface="Wingdings" panose="05000000000000000000" pitchFamily="2" charset="2"/>
              <a:buChar char="Ø"/>
              <a:tabLst/>
              <a:defRPr/>
            </a:pPr>
            <a:r>
              <a:rPr kumimoji="0" lang="en-US" sz="1600" b="0" i="0" u="none" strike="noStrike" cap="none" spc="0" normalizeH="0" baseline="0" noProof="0" dirty="0">
                <a:ln>
                  <a:noFill/>
                </a:ln>
                <a:solidFill>
                  <a:schemeClr val="tx1">
                    <a:lumMod val="85000"/>
                    <a:lumOff val="15000"/>
                  </a:schemeClr>
                </a:solidFill>
                <a:effectLst/>
                <a:uLnTx/>
                <a:uFillTx/>
              </a:rPr>
              <a:t>It is critical that a “referee” relate their comments to the competition’s selection criteria.  </a:t>
            </a:r>
          </a:p>
          <a:p>
            <a:pPr marL="285750" marR="0" lvl="0" indent="-285750" defTabSz="914400" fontAlgn="auto">
              <a:lnSpc>
                <a:spcPct val="90000"/>
              </a:lnSpc>
              <a:spcBef>
                <a:spcPts val="1000"/>
              </a:spcBef>
              <a:spcAft>
                <a:spcPts val="0"/>
              </a:spcAft>
              <a:buClr>
                <a:schemeClr val="accent2"/>
              </a:buClr>
              <a:buSzTx/>
              <a:buFont typeface="Wingdings" panose="05000000000000000000" pitchFamily="2" charset="2"/>
              <a:buChar char="Ø"/>
              <a:tabLst/>
              <a:defRPr/>
            </a:pPr>
            <a:r>
              <a:rPr kumimoji="0" lang="en-US" sz="1600" b="0" i="0" u="none" strike="noStrike" cap="none" spc="0" normalizeH="0" baseline="0" noProof="0" dirty="0">
                <a:ln>
                  <a:noFill/>
                </a:ln>
                <a:solidFill>
                  <a:schemeClr val="tx1">
                    <a:lumMod val="85000"/>
                    <a:lumOff val="15000"/>
                  </a:schemeClr>
                </a:solidFill>
                <a:effectLst/>
                <a:uLnTx/>
                <a:uFillTx/>
              </a:rPr>
              <a:t>They provide a meaningful commentary on an applicant’s skills, knowledge, experience, research potential.  </a:t>
            </a:r>
          </a:p>
          <a:p>
            <a:pPr marL="285750" indent="-285750" defTabSz="914400">
              <a:lnSpc>
                <a:spcPct val="90000"/>
              </a:lnSpc>
              <a:spcBef>
                <a:spcPts val="1000"/>
              </a:spcBef>
              <a:buClr>
                <a:schemeClr val="accent2"/>
              </a:buClr>
              <a:buFont typeface="Wingdings" panose="05000000000000000000" pitchFamily="2" charset="2"/>
              <a:buChar char="Ø"/>
              <a:defRPr/>
            </a:pPr>
            <a:r>
              <a:rPr kumimoji="0" lang="en-US" sz="1600" b="0" i="0" u="none" strike="noStrike" cap="none" spc="0" normalizeH="0" baseline="0" noProof="0" dirty="0">
                <a:ln>
                  <a:noFill/>
                </a:ln>
                <a:solidFill>
                  <a:schemeClr val="tx1">
                    <a:lumMod val="85000"/>
                    <a:lumOff val="15000"/>
                  </a:schemeClr>
                </a:solidFill>
                <a:effectLst/>
                <a:uLnTx/>
                <a:uFillTx/>
              </a:rPr>
              <a:t>Adjudication committee members rely on these letters to review their own ranking of the application in comparison to the pool of applicants. </a:t>
            </a:r>
          </a:p>
          <a:p>
            <a:pPr defTabSz="914400">
              <a:lnSpc>
                <a:spcPct val="90000"/>
              </a:lnSpc>
              <a:spcBef>
                <a:spcPts val="1000"/>
              </a:spcBef>
              <a:buClr>
                <a:schemeClr val="accent2"/>
              </a:buClr>
              <a:defRPr/>
            </a:pPr>
            <a:endParaRPr lang="en-US" sz="1600" dirty="0">
              <a:solidFill>
                <a:schemeClr val="tx1">
                  <a:lumMod val="85000"/>
                  <a:lumOff val="15000"/>
                </a:schemeClr>
              </a:solidFill>
            </a:endParaRPr>
          </a:p>
          <a:p>
            <a:pPr defTabSz="914400">
              <a:lnSpc>
                <a:spcPct val="90000"/>
              </a:lnSpc>
              <a:spcBef>
                <a:spcPts val="1000"/>
              </a:spcBef>
              <a:buClr>
                <a:schemeClr val="accent2"/>
              </a:buClr>
              <a:defRPr/>
            </a:pPr>
            <a:r>
              <a:rPr lang="en-US" sz="1600" b="1" dirty="0">
                <a:solidFill>
                  <a:schemeClr val="tx1">
                    <a:lumMod val="85000"/>
                    <a:lumOff val="15000"/>
                  </a:schemeClr>
                </a:solidFill>
              </a:rPr>
              <a:t>Always review the instructions provided to referees</a:t>
            </a:r>
          </a:p>
          <a:p>
            <a:pPr marR="0" lvl="0" defTabSz="914400" fontAlgn="auto">
              <a:lnSpc>
                <a:spcPct val="90000"/>
              </a:lnSpc>
              <a:spcBef>
                <a:spcPts val="1000"/>
              </a:spcBef>
              <a:spcAft>
                <a:spcPts val="0"/>
              </a:spcAft>
              <a:buClr>
                <a:schemeClr val="accent2"/>
              </a:buClr>
              <a:buSzTx/>
              <a:tabLst/>
              <a:defRPr/>
            </a:pPr>
            <a:endParaRPr kumimoji="0" lang="en-US" sz="1600" b="0" i="0" u="none" strike="noStrike" cap="none" spc="0" normalizeH="0" baseline="0" noProof="0" dirty="0">
              <a:ln>
                <a:noFill/>
              </a:ln>
              <a:solidFill>
                <a:schemeClr val="tx1">
                  <a:lumMod val="85000"/>
                  <a:lumOff val="15000"/>
                </a:schemeClr>
              </a:solidFill>
              <a:effectLst/>
              <a:uLnTx/>
              <a:uFillTx/>
            </a:endParaRPr>
          </a:p>
        </p:txBody>
      </p:sp>
    </p:spTree>
    <p:extLst>
      <p:ext uri="{BB962C8B-B14F-4D97-AF65-F5344CB8AC3E}">
        <p14:creationId xmlns:p14="http://schemas.microsoft.com/office/powerpoint/2010/main" val="2136740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AFBB67-2575-4F5A-96CF-CD2EB02A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354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295B375A-5A22-E997-E31B-D602D825C282}"/>
              </a:ext>
            </a:extLst>
          </p:cNvPr>
          <p:cNvSpPr>
            <a:spLocks noGrp="1"/>
          </p:cNvSpPr>
          <p:nvPr>
            <p:ph type="title"/>
          </p:nvPr>
        </p:nvSpPr>
        <p:spPr>
          <a:xfrm>
            <a:off x="422845" y="117565"/>
            <a:ext cx="6982121" cy="799657"/>
          </a:xfrm>
        </p:spPr>
        <p:txBody>
          <a:bodyPr vert="horz" lIns="182880" tIns="182880" rIns="182880" bIns="182880" rtlCol="0" anchor="b">
            <a:normAutofit/>
          </a:bodyPr>
          <a:lstStyle/>
          <a:p>
            <a:r>
              <a:rPr lang="en-US" dirty="0">
                <a:solidFill>
                  <a:srgbClr val="4C6F7C"/>
                </a:solidFill>
              </a:rPr>
              <a:t>Who? When? How?</a:t>
            </a:r>
          </a:p>
        </p:txBody>
      </p:sp>
      <p:sp>
        <p:nvSpPr>
          <p:cNvPr id="4" name="Text Placeholder 3">
            <a:extLst>
              <a:ext uri="{FF2B5EF4-FFF2-40B4-BE49-F238E27FC236}">
                <a16:creationId xmlns:a16="http://schemas.microsoft.com/office/drawing/2014/main" id="{14644536-965E-6428-3CA1-D395C3D0E457}"/>
              </a:ext>
            </a:extLst>
          </p:cNvPr>
          <p:cNvSpPr>
            <a:spLocks/>
          </p:cNvSpPr>
          <p:nvPr/>
        </p:nvSpPr>
        <p:spPr>
          <a:xfrm>
            <a:off x="444917" y="1205803"/>
            <a:ext cx="2860375" cy="588642"/>
          </a:xfrm>
          <a:prstGeom prst="rect">
            <a:avLst/>
          </a:prstGeom>
          <a:ln w="19050">
            <a:solidFill>
              <a:srgbClr val="383155"/>
            </a:solidFill>
          </a:ln>
        </p:spPr>
        <p:txBody>
          <a:bodyPr anchor="t">
            <a:normAutofit/>
          </a:bodyPr>
          <a:lstStyle/>
          <a:p>
            <a:pPr marL="0" marR="0" lvl="0" indent="0" algn="l" defTabSz="25146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335A67"/>
                </a:solidFill>
                <a:effectLst/>
                <a:uLnTx/>
                <a:uFillTx/>
                <a:latin typeface="Gill Sans MT" panose="020B0502020104020203"/>
                <a:ea typeface="+mn-ea"/>
                <a:cs typeface="+mn-cs"/>
              </a:rPr>
              <a:t>Consider</a:t>
            </a:r>
            <a:endParaRPr kumimoji="0" lang="en-US" sz="2400" b="0" i="0" u="none" strike="noStrike" kern="1200" cap="none" spc="0" normalizeH="0" baseline="0" noProof="0" dirty="0">
              <a:ln>
                <a:noFill/>
              </a:ln>
              <a:solidFill>
                <a:srgbClr val="4C6F7C"/>
              </a:solidFill>
              <a:effectLst/>
              <a:uLnTx/>
              <a:uFillTx/>
              <a:latin typeface="Gill Sans MT" panose="020B0502020104020203"/>
              <a:ea typeface="+mn-ea"/>
              <a:cs typeface="+mn-cs"/>
            </a:endParaRPr>
          </a:p>
        </p:txBody>
      </p:sp>
      <p:sp>
        <p:nvSpPr>
          <p:cNvPr id="5" name="Content Placeholder 4">
            <a:extLst>
              <a:ext uri="{FF2B5EF4-FFF2-40B4-BE49-F238E27FC236}">
                <a16:creationId xmlns:a16="http://schemas.microsoft.com/office/drawing/2014/main" id="{41E49159-6C5E-7255-E607-72ED6C99984F}"/>
              </a:ext>
            </a:extLst>
          </p:cNvPr>
          <p:cNvSpPr>
            <a:spLocks/>
          </p:cNvSpPr>
          <p:nvPr/>
        </p:nvSpPr>
        <p:spPr>
          <a:xfrm>
            <a:off x="385981" y="2083026"/>
            <a:ext cx="3299489" cy="4218730"/>
          </a:xfrm>
          <a:prstGeom prst="rect">
            <a:avLst/>
          </a:prstGeom>
        </p:spPr>
        <p:txBody>
          <a:bodyPr>
            <a:norm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Who to ask? </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A person who offers authority, depth and who is able to offer specificity. They are familiar with your research and other abilities:</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6F7C"/>
                </a:solidFill>
                <a:effectLst/>
                <a:uLnTx/>
                <a:uFillTx/>
                <a:latin typeface="Gill Sans MT" panose="020B0502020104020203"/>
                <a:ea typeface="Verdana" panose="020B0604030504040204" pitchFamily="34" charset="0"/>
                <a:cs typeface="+mn-cs"/>
              </a:rPr>
              <a:t>Supervisor, faculty member, employment supervisor, thesis advisor</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66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When to ask? </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C6F7C"/>
                </a:solidFill>
                <a:effectLst/>
                <a:uLnTx/>
                <a:uFillTx/>
                <a:latin typeface="Gill Sans MT" panose="020B0502020104020203"/>
                <a:ea typeface="Verdana" panose="020B0604030504040204" pitchFamily="34" charset="0"/>
                <a:cs typeface="+mn-cs"/>
              </a:rPr>
              <a:t>… early, 3 weeks before scholarship due date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66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 Placeholder 6">
            <a:extLst>
              <a:ext uri="{FF2B5EF4-FFF2-40B4-BE49-F238E27FC236}">
                <a16:creationId xmlns:a16="http://schemas.microsoft.com/office/drawing/2014/main" id="{DB3506B0-DAD9-EF77-7B88-D31194648B06}"/>
              </a:ext>
            </a:extLst>
          </p:cNvPr>
          <p:cNvSpPr>
            <a:spLocks/>
          </p:cNvSpPr>
          <p:nvPr/>
        </p:nvSpPr>
        <p:spPr>
          <a:xfrm>
            <a:off x="4192954" y="1205801"/>
            <a:ext cx="3188287" cy="588643"/>
          </a:xfrm>
          <a:prstGeom prst="rect">
            <a:avLst/>
          </a:prstGeom>
          <a:ln w="19050">
            <a:solidFill>
              <a:srgbClr val="383155"/>
            </a:solidFill>
          </a:ln>
        </p:spPr>
        <p:txBody>
          <a:bodyPr anchor="t"/>
          <a:lstStyle/>
          <a:p>
            <a:pPr marL="0" marR="0" lvl="0" indent="0" algn="l" defTabSz="25146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335A67"/>
                </a:solidFill>
                <a:effectLst/>
                <a:uLnTx/>
                <a:uFillTx/>
                <a:latin typeface="Gill Sans MT" panose="020B0502020104020203"/>
                <a:ea typeface="+mn-ea"/>
                <a:cs typeface="+mn-cs"/>
              </a:rPr>
              <a:t>How to ask</a:t>
            </a:r>
            <a:endParaRPr kumimoji="0" lang="en-US" sz="2400" b="0" i="0" u="none" strike="noStrike" kern="1200" cap="none" spc="0" normalizeH="0" baseline="0" noProof="0" dirty="0">
              <a:ln>
                <a:noFill/>
              </a:ln>
              <a:solidFill>
                <a:srgbClr val="4C6F7C"/>
              </a:solidFill>
              <a:effectLst/>
              <a:uLnTx/>
              <a:uFillTx/>
              <a:latin typeface="Gill Sans MT" panose="020B0502020104020203"/>
              <a:ea typeface="+mn-ea"/>
              <a:cs typeface="+mn-cs"/>
            </a:endParaRPr>
          </a:p>
        </p:txBody>
      </p:sp>
      <p:sp>
        <p:nvSpPr>
          <p:cNvPr id="6" name="Content Placeholder 5">
            <a:extLst>
              <a:ext uri="{FF2B5EF4-FFF2-40B4-BE49-F238E27FC236}">
                <a16:creationId xmlns:a16="http://schemas.microsoft.com/office/drawing/2014/main" id="{35037FCE-290E-02BE-C2E5-77E33109458F}"/>
              </a:ext>
            </a:extLst>
          </p:cNvPr>
          <p:cNvSpPr>
            <a:spLocks/>
          </p:cNvSpPr>
          <p:nvPr/>
        </p:nvSpPr>
        <p:spPr>
          <a:xfrm>
            <a:off x="3980280" y="2083023"/>
            <a:ext cx="3944520" cy="4460652"/>
          </a:xfrm>
          <a:prstGeom prst="rect">
            <a:avLst/>
          </a:prstGeom>
        </p:spPr>
        <p:txBody>
          <a:bodyPr>
            <a:no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Email or in-person or phone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What is your comfort level and awareness of your referee?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If in email, first message should:</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Be a brief inquiry reminding the faculty member how you know them</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Provide clarification as to what scholarship application you are applying for</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Clearly ask if they are willing to provide an </a:t>
            </a:r>
            <a:r>
              <a:rPr kumimoji="0" lang="en-US" sz="1500" b="1"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enthusiastic</a:t>
            </a: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 reference for your scholarship application</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Provide the scholarship application submission deadline</a:t>
            </a: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 </a:t>
            </a:r>
          </a:p>
        </p:txBody>
      </p:sp>
      <p:pic>
        <p:nvPicPr>
          <p:cNvPr id="5124" name="Picture 4" descr="Free White Envelopes and Income Tax Return Form on a Wooden Table Stock Photo">
            <a:extLst>
              <a:ext uri="{FF2B5EF4-FFF2-40B4-BE49-F238E27FC236}">
                <a16:creationId xmlns:a16="http://schemas.microsoft.com/office/drawing/2014/main" id="{03C09B5D-EBC8-06EC-7C55-C25A83725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425" y="917222"/>
            <a:ext cx="4056575" cy="496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17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7766" y="1124712"/>
            <a:ext cx="966777" cy="4608576"/>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AFB5"/>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4543" y="1124712"/>
            <a:ext cx="2160910" cy="46085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7" name="Title 6">
            <a:extLst>
              <a:ext uri="{FF2B5EF4-FFF2-40B4-BE49-F238E27FC236}">
                <a16:creationId xmlns:a16="http://schemas.microsoft.com/office/drawing/2014/main" id="{4CDDCDA4-B196-559E-CA37-A14A961287BE}"/>
              </a:ext>
            </a:extLst>
          </p:cNvPr>
          <p:cNvSpPr>
            <a:spLocks noGrp="1"/>
          </p:cNvSpPr>
          <p:nvPr>
            <p:ph type="title"/>
          </p:nvPr>
        </p:nvSpPr>
        <p:spPr>
          <a:xfrm>
            <a:off x="1221750" y="1232090"/>
            <a:ext cx="3705586" cy="1009859"/>
          </a:xfrm>
        </p:spPr>
        <p:txBody>
          <a:bodyPr vert="horz" lIns="0" tIns="0" rIns="0" bIns="0" rtlCol="0" anchor="t">
            <a:noAutofit/>
          </a:bodyPr>
          <a:lstStyle/>
          <a:p>
            <a:br>
              <a:rPr lang="en-US" sz="1600" dirty="0"/>
            </a:br>
            <a:r>
              <a:rPr lang="en-US" sz="1600" dirty="0"/>
              <a:t>What to provide a referee </a:t>
            </a:r>
            <a:br>
              <a:rPr lang="en-US" sz="1600" dirty="0"/>
            </a:br>
            <a:r>
              <a:rPr lang="en-US" sz="1600" dirty="0"/>
              <a:t>and </a:t>
            </a:r>
            <a:br>
              <a:rPr lang="en-US" sz="1600" dirty="0"/>
            </a:br>
            <a:r>
              <a:rPr lang="en-US" sz="1600" dirty="0"/>
              <a:t>what might be helpful</a:t>
            </a:r>
          </a:p>
        </p:txBody>
      </p:sp>
      <p:sp>
        <p:nvSpPr>
          <p:cNvPr id="9" name="Title 1">
            <a:extLst>
              <a:ext uri="{FF2B5EF4-FFF2-40B4-BE49-F238E27FC236}">
                <a16:creationId xmlns:a16="http://schemas.microsoft.com/office/drawing/2014/main" id="{5509B1ED-4D78-65EC-0579-DA9E41D7C42C}"/>
              </a:ext>
            </a:extLst>
          </p:cNvPr>
          <p:cNvSpPr txBox="1">
            <a:spLocks/>
          </p:cNvSpPr>
          <p:nvPr/>
        </p:nvSpPr>
        <p:spPr bwMode="black">
          <a:xfrm>
            <a:off x="5643316" y="962579"/>
            <a:ext cx="5409770" cy="4932841"/>
          </a:xfrm>
          <a:prstGeom prst="rect">
            <a:avLst/>
          </a:prstGeom>
          <a:noFill/>
          <a:ln w="31750" cap="sq">
            <a:noFill/>
            <a:miter lim="800000"/>
          </a:ln>
        </p:spPr>
        <p:txBody>
          <a:bodyPr vert="horz" wrap="square" lIns="274320" tIns="182880" rIns="274320" bIns="182880" rtlCol="0" anchor="t" anchorCtr="1">
            <a:noAutofit/>
          </a:bodyPr>
          <a:lstStyle>
            <a:lvl1pPr algn="ctr" defTabSz="914400" rtl="0" eaLnBrk="1" latinLnBrk="0" hangingPunct="1">
              <a:lnSpc>
                <a:spcPct val="90000"/>
              </a:lnSpc>
              <a:spcBef>
                <a:spcPct val="0"/>
              </a:spcBef>
              <a:buNone/>
              <a:defRPr sz="5400" kern="1200" cap="all" spc="200" baseline="0">
                <a:solidFill>
                  <a:srgbClr val="262626"/>
                </a:solidFill>
                <a:latin typeface="+mj-lt"/>
                <a:ea typeface="+mj-ea"/>
                <a:cs typeface="+mj-cs"/>
              </a:defRPr>
            </a:lvl1pPr>
          </a:lstStyle>
          <a:p>
            <a:pPr marL="37788" marR="0" lvl="0" indent="0" algn="l" defTabSz="604601" rtl="0" eaLnBrk="1" fontAlgn="auto" latinLnBrk="0" hangingPunct="1">
              <a:lnSpc>
                <a:spcPct val="90000"/>
              </a:lnSpc>
              <a:spcBef>
                <a:spcPct val="0"/>
              </a:spcBef>
              <a:spcAft>
                <a:spcPts val="522"/>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rPr>
              <a:t>Advise your referee you will provide:</a:t>
            </a:r>
          </a:p>
          <a:p>
            <a:pPr marL="37788" marR="0" lvl="0" indent="0" algn="l" defTabSz="604601" rtl="0" eaLnBrk="1" fontAlgn="auto" latinLnBrk="0" hangingPunct="1">
              <a:lnSpc>
                <a:spcPct val="90000"/>
              </a:lnSpc>
              <a:spcBef>
                <a:spcPct val="0"/>
              </a:spcBef>
              <a:spcAft>
                <a:spcPts val="522"/>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endParaRPr>
          </a:p>
          <a:p>
            <a:pPr marL="264513" marR="0" lvl="0" indent="-226725" algn="l" defTabSz="604601" rtl="0" eaLnBrk="1" fontAlgn="auto" latinLnBrk="0" hangingPunct="1">
              <a:lnSpc>
                <a:spcPct val="90000"/>
              </a:lnSpc>
              <a:spcBef>
                <a:spcPct val="0"/>
              </a:spcBef>
              <a:spcAft>
                <a:spcPts val="522"/>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rPr>
              <a:t>Scholarship details &amp; selection criteria</a:t>
            </a:r>
          </a:p>
          <a:p>
            <a:pPr marL="264513" marR="0" lvl="0" indent="-226725" algn="l" defTabSz="604601" rtl="0" eaLnBrk="1" fontAlgn="auto" latinLnBrk="0" hangingPunct="1">
              <a:lnSpc>
                <a:spcPct val="90000"/>
              </a:lnSpc>
              <a:spcBef>
                <a:spcPct val="0"/>
              </a:spcBef>
              <a:spcAft>
                <a:spcPts val="522"/>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rPr>
              <a:t>Draft of your outline of proposed research </a:t>
            </a:r>
          </a:p>
          <a:p>
            <a:pPr marL="264513" marR="0" lvl="0" indent="-226725" algn="l" defTabSz="604601" rtl="0" eaLnBrk="1" fontAlgn="auto" latinLnBrk="0" hangingPunct="1">
              <a:lnSpc>
                <a:spcPct val="90000"/>
              </a:lnSpc>
              <a:spcBef>
                <a:spcPct val="0"/>
              </a:spcBef>
              <a:spcAft>
                <a:spcPts val="522"/>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rPr>
              <a:t>Referee instructions </a:t>
            </a:r>
          </a:p>
          <a:p>
            <a:pPr marL="264513" marR="0" lvl="0" indent="-226725" algn="l" defTabSz="604601" rtl="0" eaLnBrk="1" fontAlgn="auto" latinLnBrk="0" hangingPunct="1">
              <a:lnSpc>
                <a:spcPct val="90000"/>
              </a:lnSpc>
              <a:spcBef>
                <a:spcPct val="0"/>
              </a:spcBef>
              <a:spcAft>
                <a:spcPts val="522"/>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rPr>
              <a:t>Due date for recommendation letter submission</a:t>
            </a:r>
          </a:p>
          <a:p>
            <a:pPr marL="37788" marR="0" lvl="0" indent="0" algn="l" defTabSz="604601" rtl="0" eaLnBrk="1" fontAlgn="auto" latinLnBrk="0" hangingPunct="1">
              <a:lnSpc>
                <a:spcPct val="90000"/>
              </a:lnSpc>
              <a:spcBef>
                <a:spcPct val="0"/>
              </a:spcBef>
              <a:spcAft>
                <a:spcPts val="522"/>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endParaRPr>
          </a:p>
          <a:p>
            <a:pPr marL="37788" marR="0" lvl="0" indent="0" algn="l" defTabSz="604601" rtl="0" eaLnBrk="1" fontAlgn="auto" latinLnBrk="0" hangingPunct="1">
              <a:lnSpc>
                <a:spcPct val="90000"/>
              </a:lnSpc>
              <a:spcBef>
                <a:spcPct val="0"/>
              </a:spcBef>
              <a:spcAft>
                <a:spcPts val="522"/>
              </a:spcAft>
              <a:buClrTx/>
              <a:buSzTx/>
              <a:buFontTx/>
              <a:buNone/>
              <a:tabLst/>
              <a:defRPr/>
            </a:pPr>
            <a:endParaRPr lang="en-US" sz="1600" cap="none" spc="0" dirty="0">
              <a:solidFill>
                <a:srgbClr val="000000"/>
              </a:solidFill>
              <a:latin typeface="Gill Sans MT" panose="020B0502020104020203"/>
              <a:ea typeface="Verdana" panose="020B0604030504040204" pitchFamily="34" charset="0"/>
            </a:endParaRPr>
          </a:p>
          <a:p>
            <a:pPr marL="37788" marR="0" lvl="0" indent="0" algn="l" defTabSz="604601" rtl="0" eaLnBrk="1" fontAlgn="auto" latinLnBrk="0" hangingPunct="1">
              <a:lnSpc>
                <a:spcPct val="90000"/>
              </a:lnSpc>
              <a:spcBef>
                <a:spcPct val="0"/>
              </a:spcBef>
              <a:spcAft>
                <a:spcPts val="522"/>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endParaRPr>
          </a:p>
          <a:p>
            <a:pPr marL="37788" marR="0" lvl="0" indent="0" algn="l" defTabSz="604601" rtl="0" eaLnBrk="1" fontAlgn="auto" latinLnBrk="0" hangingPunct="1">
              <a:lnSpc>
                <a:spcPct val="90000"/>
              </a:lnSpc>
              <a:spcBef>
                <a:spcPct val="0"/>
              </a:spcBef>
              <a:spcAft>
                <a:spcPts val="522"/>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j-cs"/>
              </a:rPr>
              <a:t>Ask, would it would be helpful to provide:</a:t>
            </a:r>
          </a:p>
          <a:p>
            <a:pPr marL="226725" marR="0" lvl="0" indent="-188938" algn="l" defTabSz="604601" rtl="0" eaLnBrk="1" fontAlgn="auto" latinLnBrk="0" hangingPunct="1">
              <a:lnSpc>
                <a:spcPct val="110000"/>
              </a:lnSpc>
              <a:spcBef>
                <a:spcPct val="0"/>
              </a:spcBef>
              <a:spcAft>
                <a:spcPts val="522"/>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j-ea"/>
                <a:cs typeface="+mj-cs"/>
              </a:rPr>
              <a:t>unofficial transcripts;</a:t>
            </a:r>
          </a:p>
          <a:p>
            <a:pPr marL="226725" marR="0" lvl="0" indent="-188938" algn="l" defTabSz="604601" rtl="0" eaLnBrk="1" fontAlgn="auto" latinLnBrk="0" hangingPunct="1">
              <a:lnSpc>
                <a:spcPct val="110000"/>
              </a:lnSpc>
              <a:spcBef>
                <a:spcPct val="0"/>
              </a:spcBef>
              <a:spcAft>
                <a:spcPts val="522"/>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j-ea"/>
                <a:cs typeface="+mj-cs"/>
              </a:rPr>
              <a:t>a resume or CCV;</a:t>
            </a:r>
          </a:p>
          <a:p>
            <a:pPr marL="226725" marR="0" lvl="0" indent="-188938" algn="l" defTabSz="604601" rtl="0" eaLnBrk="1" fontAlgn="auto" latinLnBrk="0" hangingPunct="1">
              <a:lnSpc>
                <a:spcPct val="110000"/>
              </a:lnSpc>
              <a:spcBef>
                <a:spcPct val="0"/>
              </a:spcBef>
              <a:spcAft>
                <a:spcPts val="522"/>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j-ea"/>
                <a:cs typeface="+mj-cs"/>
              </a:rPr>
              <a:t>written blurbs for how your experience or academic background fits the selection criteria of the scholarship competition </a:t>
            </a:r>
            <a:endParaRPr kumimoji="0" lang="en-US" sz="2000" b="0" i="0" u="none" strike="noStrike" kern="1200" cap="none" spc="0" normalizeH="0" baseline="0" noProof="0" dirty="0">
              <a:ln>
                <a:noFill/>
              </a:ln>
              <a:solidFill>
                <a:srgbClr val="000000"/>
              </a:solidFill>
              <a:effectLst/>
              <a:uLnTx/>
              <a:uFillTx/>
              <a:latin typeface="Gill Sans MT" panose="020B0502020104020203"/>
              <a:ea typeface="+mj-ea"/>
              <a:cs typeface="+mj-cs"/>
            </a:endParaRPr>
          </a:p>
        </p:txBody>
      </p:sp>
      <p:pic>
        <p:nvPicPr>
          <p:cNvPr id="2" name="Picture 1">
            <a:extLst>
              <a:ext uri="{FF2B5EF4-FFF2-40B4-BE49-F238E27FC236}">
                <a16:creationId xmlns:a16="http://schemas.microsoft.com/office/drawing/2014/main" id="{1B1CFB3F-1F28-1806-E6A3-C604CA8323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80777" y="2425664"/>
            <a:ext cx="2987531" cy="3307624"/>
          </a:xfrm>
          <a:prstGeom prst="rect">
            <a:avLst/>
          </a:prstGeom>
        </p:spPr>
      </p:pic>
    </p:spTree>
    <p:extLst>
      <p:ext uri="{BB962C8B-B14F-4D97-AF65-F5344CB8AC3E}">
        <p14:creationId xmlns:p14="http://schemas.microsoft.com/office/powerpoint/2010/main" val="3547437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descr="Free Thumb Up in Close-up View Stock Photo">
            <a:extLst>
              <a:ext uri="{FF2B5EF4-FFF2-40B4-BE49-F238E27FC236}">
                <a16:creationId xmlns:a16="http://schemas.microsoft.com/office/drawing/2014/main" id="{63626D56-5F09-B1D5-AC3B-1849DEA6C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C3BED6-7E27-3F00-AA31-D1090ACCE4E0}"/>
              </a:ext>
            </a:extLst>
          </p:cNvPr>
          <p:cNvSpPr>
            <a:spLocks noGrp="1"/>
          </p:cNvSpPr>
          <p:nvPr>
            <p:ph type="title"/>
          </p:nvPr>
        </p:nvSpPr>
        <p:spPr>
          <a:xfrm>
            <a:off x="915204" y="2254009"/>
            <a:ext cx="4487298" cy="1174991"/>
          </a:xfrm>
          <a:prstGeom prst="ellipse">
            <a:avLst/>
          </a:prstGeom>
          <a:solidFill>
            <a:schemeClr val="tx1">
              <a:alpha val="60000"/>
            </a:schemeClr>
          </a:solidFill>
          <a:ln>
            <a:solidFill>
              <a:schemeClr val="bg1"/>
            </a:solidFill>
          </a:ln>
        </p:spPr>
        <p:txBody>
          <a:bodyPr vert="horz" lIns="182880" tIns="182880" rIns="182880" bIns="182880" rtlCol="0" anchor="ctr">
            <a:normAutofit/>
          </a:bodyPr>
          <a:lstStyle/>
          <a:p>
            <a:r>
              <a:rPr lang="en-US" sz="1600" dirty="0">
                <a:solidFill>
                  <a:schemeClr val="bg1"/>
                </a:solidFill>
              </a:rPr>
              <a:t>A strong Reference will</a:t>
            </a:r>
            <a:r>
              <a:rPr lang="en-US" sz="1500" dirty="0">
                <a:solidFill>
                  <a:schemeClr val="bg1"/>
                </a:solidFill>
              </a:rPr>
              <a:t>:</a:t>
            </a:r>
          </a:p>
        </p:txBody>
      </p:sp>
      <p:sp>
        <p:nvSpPr>
          <p:cNvPr id="4" name="Text Placeholder 3">
            <a:extLst>
              <a:ext uri="{FF2B5EF4-FFF2-40B4-BE49-F238E27FC236}">
                <a16:creationId xmlns:a16="http://schemas.microsoft.com/office/drawing/2014/main" id="{356A067A-C62F-0479-AE66-6B4DB0705D1A}"/>
              </a:ext>
            </a:extLst>
          </p:cNvPr>
          <p:cNvSpPr>
            <a:spLocks noGrp="1"/>
          </p:cNvSpPr>
          <p:nvPr>
            <p:ph type="body" sz="half" idx="2"/>
          </p:nvPr>
        </p:nvSpPr>
        <p:spPr>
          <a:xfrm>
            <a:off x="6522427" y="590550"/>
            <a:ext cx="5486400" cy="5638800"/>
          </a:xfrm>
        </p:spPr>
        <p:txBody>
          <a:bodyPr vert="horz" lIns="91440" tIns="45720" rIns="91440" bIns="45720" rtlCol="0" anchor="ctr">
            <a:normAutofit/>
          </a:bodyPr>
          <a:lstStyle/>
          <a:p>
            <a:pPr algn="l">
              <a:spcAft>
                <a:spcPts val="1800"/>
              </a:spcAft>
            </a:pPr>
            <a:r>
              <a:rPr lang="en-US" sz="1700" dirty="0">
                <a:solidFill>
                  <a:schemeClr val="tx1">
                    <a:lumMod val="85000"/>
                    <a:lumOff val="15000"/>
                  </a:schemeClr>
                </a:solidFill>
              </a:rPr>
              <a:t>Confirm the value of your research project</a:t>
            </a:r>
          </a:p>
          <a:p>
            <a:pPr algn="l">
              <a:spcAft>
                <a:spcPts val="1800"/>
              </a:spcAft>
            </a:pPr>
            <a:r>
              <a:rPr lang="en-US" sz="1700" dirty="0">
                <a:solidFill>
                  <a:schemeClr val="tx1">
                    <a:lumMod val="85000"/>
                    <a:lumOff val="15000"/>
                  </a:schemeClr>
                </a:solidFill>
              </a:rPr>
              <a:t>Demonstrate how your research will function within the broader community</a:t>
            </a:r>
          </a:p>
          <a:p>
            <a:pPr algn="l">
              <a:spcAft>
                <a:spcPts val="1800"/>
              </a:spcAft>
            </a:pPr>
            <a:r>
              <a:rPr lang="en-US" sz="1700" dirty="0">
                <a:solidFill>
                  <a:schemeClr val="tx1">
                    <a:lumMod val="85000"/>
                    <a:lumOff val="15000"/>
                  </a:schemeClr>
                </a:solidFill>
              </a:rPr>
              <a:t>Indicate a familiarity with your academic achievements to date</a:t>
            </a:r>
          </a:p>
          <a:p>
            <a:pPr algn="l">
              <a:spcAft>
                <a:spcPts val="1800"/>
              </a:spcAft>
            </a:pPr>
            <a:r>
              <a:rPr lang="en-US" sz="1700" dirty="0">
                <a:solidFill>
                  <a:schemeClr val="tx1">
                    <a:lumMod val="85000"/>
                    <a:lumOff val="15000"/>
                  </a:schemeClr>
                </a:solidFill>
              </a:rPr>
              <a:t>Endorse your project and your ability to achieve the outcomes of your project</a:t>
            </a:r>
          </a:p>
          <a:p>
            <a:pPr algn="l">
              <a:spcAft>
                <a:spcPts val="1800"/>
              </a:spcAft>
            </a:pPr>
            <a:r>
              <a:rPr lang="en-US" sz="1700" dirty="0">
                <a:solidFill>
                  <a:schemeClr val="tx1">
                    <a:lumMod val="85000"/>
                    <a:lumOff val="15000"/>
                  </a:schemeClr>
                </a:solidFill>
              </a:rPr>
              <a:t>Provide a robust picture of your skills and interest in and outside the lab / classroom</a:t>
            </a:r>
          </a:p>
          <a:p>
            <a:pPr algn="l">
              <a:spcAft>
                <a:spcPts val="1800"/>
              </a:spcAft>
            </a:pPr>
            <a:r>
              <a:rPr lang="en-US" sz="1700" dirty="0">
                <a:solidFill>
                  <a:schemeClr val="tx1">
                    <a:lumMod val="85000"/>
                    <a:lumOff val="15000"/>
                  </a:schemeClr>
                </a:solidFill>
              </a:rPr>
              <a:t>Highlight how you may have overcome challenges or any special circumstances that you have experienced during your academic career</a:t>
            </a:r>
          </a:p>
        </p:txBody>
      </p:sp>
    </p:spTree>
    <p:extLst>
      <p:ext uri="{BB962C8B-B14F-4D97-AF65-F5344CB8AC3E}">
        <p14:creationId xmlns:p14="http://schemas.microsoft.com/office/powerpoint/2010/main" val="579152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6" name="Picture 2" descr="Free Golden Watch on Sand Stock Photo">
            <a:extLst>
              <a:ext uri="{FF2B5EF4-FFF2-40B4-BE49-F238E27FC236}">
                <a16:creationId xmlns:a16="http://schemas.microsoft.com/office/drawing/2014/main" id="{28BE3FA4-39EB-7080-F591-03CDC9A95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7537684"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4DDAC83-91AE-B2B1-863A-64F07F6605AE}"/>
              </a:ext>
            </a:extLst>
          </p:cNvPr>
          <p:cNvSpPr>
            <a:spLocks noGrp="1"/>
          </p:cNvSpPr>
          <p:nvPr>
            <p:ph type="title"/>
          </p:nvPr>
        </p:nvSpPr>
        <p:spPr>
          <a:xfrm>
            <a:off x="2004546" y="1564150"/>
            <a:ext cx="3676650" cy="908482"/>
          </a:xfrm>
          <a:solidFill>
            <a:schemeClr val="bg1">
              <a:alpha val="80000"/>
            </a:schemeClr>
          </a:solidFill>
          <a:ln>
            <a:solidFill>
              <a:schemeClr val="tx1">
                <a:lumMod val="75000"/>
                <a:lumOff val="25000"/>
              </a:schemeClr>
            </a:solidFill>
          </a:ln>
        </p:spPr>
        <p:txBody>
          <a:bodyPr vert="horz" lIns="182880" tIns="182880" rIns="182880" bIns="182880" rtlCol="0" anchor="ctr">
            <a:normAutofit/>
          </a:bodyPr>
          <a:lstStyle/>
          <a:p>
            <a:r>
              <a:rPr lang="en-US" sz="2800" dirty="0">
                <a:solidFill>
                  <a:schemeClr val="tx1">
                    <a:lumMod val="85000"/>
                    <a:lumOff val="15000"/>
                  </a:schemeClr>
                </a:solidFill>
              </a:rPr>
              <a:t>Next Steps</a:t>
            </a:r>
          </a:p>
        </p:txBody>
      </p:sp>
      <p:sp>
        <p:nvSpPr>
          <p:cNvPr id="1031" name="Rectangle 1030">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B61A2D1D-0937-D2AC-EE47-05940DD770E0}"/>
              </a:ext>
            </a:extLst>
          </p:cNvPr>
          <p:cNvSpPr>
            <a:spLocks/>
          </p:cNvSpPr>
          <p:nvPr/>
        </p:nvSpPr>
        <p:spPr>
          <a:xfrm>
            <a:off x="7621714" y="1564150"/>
            <a:ext cx="4486275" cy="4924280"/>
          </a:xfrm>
          <a:prstGeom prst="rect">
            <a:avLst/>
          </a:prstGeom>
        </p:spPr>
        <p:txBody>
          <a:bodyPr vert="horz" lIns="91440" tIns="45720" rIns="91440" bIns="45720" rtlCol="0" anchor="ctr">
            <a:normAutofit/>
          </a:bodyPr>
          <a:lstStyle/>
          <a:p>
            <a:pPr defTabSz="914400">
              <a:lnSpc>
                <a:spcPct val="90000"/>
              </a:lnSpc>
              <a:spcBef>
                <a:spcPts val="1000"/>
              </a:spcBef>
              <a:spcAft>
                <a:spcPts val="1800"/>
              </a:spcAft>
              <a:buClr>
                <a:schemeClr val="accent2"/>
              </a:buClr>
            </a:pPr>
            <a:r>
              <a:rPr lang="en-US" sz="1500" dirty="0"/>
              <a:t>Create an account – don’t fear the application portal!</a:t>
            </a:r>
          </a:p>
          <a:p>
            <a:pPr defTabSz="914400">
              <a:lnSpc>
                <a:spcPct val="90000"/>
              </a:lnSpc>
              <a:spcBef>
                <a:spcPts val="1000"/>
              </a:spcBef>
              <a:spcAft>
                <a:spcPts val="1800"/>
              </a:spcAft>
              <a:buClr>
                <a:schemeClr val="accent2"/>
              </a:buClr>
            </a:pPr>
            <a:r>
              <a:rPr lang="en-US" sz="1500" dirty="0"/>
              <a:t>Submit early – during the last days possible portal overload.</a:t>
            </a:r>
          </a:p>
          <a:p>
            <a:pPr defTabSz="914400">
              <a:lnSpc>
                <a:spcPct val="90000"/>
              </a:lnSpc>
              <a:spcBef>
                <a:spcPts val="1000"/>
              </a:spcBef>
              <a:spcAft>
                <a:spcPts val="1800"/>
              </a:spcAft>
              <a:buClr>
                <a:schemeClr val="accent2"/>
              </a:buClr>
            </a:pPr>
            <a:r>
              <a:rPr lang="en-US" sz="1500" dirty="0"/>
              <a:t>Your Outline of Proposed Research takes time to draft and skill to incorporate the required concepts within the allowable space</a:t>
            </a:r>
          </a:p>
          <a:p>
            <a:pPr defTabSz="914400">
              <a:lnSpc>
                <a:spcPct val="90000"/>
              </a:lnSpc>
              <a:spcBef>
                <a:spcPts val="1000"/>
              </a:spcBef>
              <a:spcAft>
                <a:spcPts val="1800"/>
              </a:spcAft>
              <a:buClr>
                <a:schemeClr val="accent2"/>
              </a:buClr>
            </a:pPr>
            <a:r>
              <a:rPr lang="en-US" sz="1500" dirty="0"/>
              <a:t>Ask your Supervisor or a valued faculty member to review your full draft application</a:t>
            </a:r>
          </a:p>
          <a:p>
            <a:pPr defTabSz="914400">
              <a:lnSpc>
                <a:spcPct val="90000"/>
              </a:lnSpc>
              <a:spcBef>
                <a:spcPts val="1000"/>
              </a:spcBef>
              <a:spcAft>
                <a:spcPts val="1800"/>
              </a:spcAft>
              <a:buClr>
                <a:schemeClr val="accent2"/>
              </a:buClr>
            </a:pPr>
            <a:r>
              <a:rPr lang="en-US" sz="1500" dirty="0"/>
              <a:t>Follow the steps to ask for Letter of Recommendations (ideally 3-4 weeks prior to the submission deadline)</a:t>
            </a:r>
          </a:p>
          <a:p>
            <a:pPr defTabSz="914400">
              <a:lnSpc>
                <a:spcPct val="90000"/>
              </a:lnSpc>
              <a:spcBef>
                <a:spcPts val="1000"/>
              </a:spcBef>
              <a:spcAft>
                <a:spcPts val="1800"/>
              </a:spcAft>
              <a:buClr>
                <a:schemeClr val="accent2"/>
              </a:buClr>
            </a:pPr>
            <a:r>
              <a:rPr lang="en-US" sz="1500" dirty="0"/>
              <a:t>Review </a:t>
            </a:r>
            <a:r>
              <a:rPr lang="en-US" sz="1500" dirty="0">
                <a:hlinkClick r:id="rId4">
                  <a:extLst>
                    <a:ext uri="{A12FA001-AC4F-418D-AE19-62706E023703}">
                      <ahyp:hlinkClr xmlns:ahyp="http://schemas.microsoft.com/office/drawing/2018/hyperlinkcolor" val="tx"/>
                    </a:ext>
                  </a:extLst>
                </a:hlinkClick>
              </a:rPr>
              <a:t>presentation standards </a:t>
            </a:r>
            <a:r>
              <a:rPr lang="en-US" sz="1500" dirty="0"/>
              <a:t>and confirm your allowable page maximums</a:t>
            </a: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500" dirty="0">
              <a:solidFill>
                <a:srgbClr val="FFFFFF"/>
              </a:solidFill>
            </a:endParaRPr>
          </a:p>
        </p:txBody>
      </p:sp>
    </p:spTree>
    <p:extLst>
      <p:ext uri="{BB962C8B-B14F-4D97-AF65-F5344CB8AC3E}">
        <p14:creationId xmlns:p14="http://schemas.microsoft.com/office/powerpoint/2010/main" val="4130254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2910-B4A3-14AE-7A6D-FCBFF945868A}"/>
              </a:ext>
            </a:extLst>
          </p:cNvPr>
          <p:cNvSpPr>
            <a:spLocks noGrp="1"/>
          </p:cNvSpPr>
          <p:nvPr>
            <p:ph type="title"/>
          </p:nvPr>
        </p:nvSpPr>
        <p:spPr>
          <a:xfrm>
            <a:off x="5770748" y="550152"/>
            <a:ext cx="5925310" cy="869074"/>
          </a:xfrm>
        </p:spPr>
        <p:txBody>
          <a:bodyPr vert="horz" lIns="182880" tIns="182880" rIns="182880" bIns="182880" rtlCol="0" anchor="ctr">
            <a:normAutofit/>
          </a:bodyPr>
          <a:lstStyle/>
          <a:p>
            <a:r>
              <a:rPr lang="en-US" sz="2400" dirty="0">
                <a:latin typeface="Aptos" panose="020B0004020202020204" pitchFamily="34" charset="0"/>
              </a:rPr>
              <a:t>Various Types of Scholarships</a:t>
            </a:r>
          </a:p>
        </p:txBody>
      </p:sp>
      <p:pic>
        <p:nvPicPr>
          <p:cNvPr id="5" name="Picture Placeholder 4" descr="A building with a body of water">
            <a:extLst>
              <a:ext uri="{FF2B5EF4-FFF2-40B4-BE49-F238E27FC236}">
                <a16:creationId xmlns:a16="http://schemas.microsoft.com/office/drawing/2014/main" id="{8A509AD5-9BA6-CA94-EA66-7DA3AB1343DC}"/>
              </a:ext>
              <a:ext uri="{C183D7F6-B498-43B3-948B-1728B52AA6E4}">
                <adec:decorative xmlns:adec="http://schemas.microsoft.com/office/drawing/2017/decorative" val="0"/>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val="0"/>
              </a:ext>
            </a:extLst>
          </a:blip>
          <a:srcRect/>
          <a:stretch/>
        </p:blipFill>
        <p:spPr>
          <a:xfrm>
            <a:off x="20" y="10"/>
            <a:ext cx="4657325" cy="6857990"/>
          </a:xfrm>
          <a:prstGeom prst="rect">
            <a:avLst/>
          </a:prstGeom>
        </p:spPr>
      </p:pic>
      <p:sp>
        <p:nvSpPr>
          <p:cNvPr id="4" name="Text Placeholder 3">
            <a:extLst>
              <a:ext uri="{FF2B5EF4-FFF2-40B4-BE49-F238E27FC236}">
                <a16:creationId xmlns:a16="http://schemas.microsoft.com/office/drawing/2014/main" id="{9185BCCB-9EC5-BCAE-56B3-01F87ADEC6E8}"/>
              </a:ext>
            </a:extLst>
          </p:cNvPr>
          <p:cNvSpPr>
            <a:spLocks noGrp="1"/>
          </p:cNvSpPr>
          <p:nvPr>
            <p:ph type="body" sz="half" idx="2"/>
          </p:nvPr>
        </p:nvSpPr>
        <p:spPr>
          <a:xfrm>
            <a:off x="6096000" y="1876425"/>
            <a:ext cx="5274806" cy="4857749"/>
          </a:xfrm>
        </p:spPr>
        <p:txBody>
          <a:bodyPr vert="horz" lIns="91440" tIns="45720" rIns="91440" bIns="45720" rtlCol="0">
            <a:normAutofit/>
          </a:bodyPr>
          <a:lstStyle/>
          <a:p>
            <a:pPr algn="l"/>
            <a:r>
              <a:rPr lang="en-US" sz="1700" dirty="0">
                <a:solidFill>
                  <a:schemeClr val="tx1"/>
                </a:solidFill>
                <a:latin typeface="Aptos" panose="020B0004020202020204" pitchFamily="34" charset="0"/>
              </a:rPr>
              <a:t>As you begin your scholarship application activities it is important to understand the various types of scholarships:</a:t>
            </a:r>
          </a:p>
          <a:p>
            <a:pPr algn="l"/>
            <a:endParaRPr lang="en-US" sz="1700" dirty="0">
              <a:solidFill>
                <a:schemeClr val="tx1"/>
              </a:solidFill>
              <a:latin typeface="Aptos" panose="020B0004020202020204" pitchFamily="34" charset="0"/>
            </a:endParaRPr>
          </a:p>
          <a:p>
            <a:pPr marL="342900" indent="-342900" algn="l">
              <a:spcBef>
                <a:spcPts val="600"/>
              </a:spcBef>
              <a:spcAft>
                <a:spcPts val="1200"/>
              </a:spcAft>
              <a:buFont typeface="+mj-lt"/>
              <a:buAutoNum type="arabicPeriod"/>
            </a:pPr>
            <a:r>
              <a:rPr lang="en-US" sz="1700" dirty="0">
                <a:solidFill>
                  <a:schemeClr val="tx1"/>
                </a:solidFill>
                <a:latin typeface="Aptos" panose="020B0004020202020204" pitchFamily="34" charset="0"/>
              </a:rPr>
              <a:t>Program Scholarships: entrance scholarships, awards and funding applications. </a:t>
            </a:r>
          </a:p>
          <a:p>
            <a:pPr marL="342900" indent="-342900" algn="l">
              <a:spcBef>
                <a:spcPts val="600"/>
              </a:spcBef>
              <a:spcAft>
                <a:spcPts val="1200"/>
              </a:spcAft>
              <a:buFont typeface="+mj-lt"/>
              <a:buAutoNum type="arabicPeriod"/>
            </a:pPr>
            <a:r>
              <a:rPr lang="en-US" sz="1700" dirty="0">
                <a:solidFill>
                  <a:schemeClr val="tx1"/>
                </a:solidFill>
                <a:latin typeface="Aptos" panose="020B0004020202020204" pitchFamily="34" charset="0"/>
              </a:rPr>
              <a:t>Donor Scholarships for Graduate Students </a:t>
            </a:r>
          </a:p>
          <a:p>
            <a:pPr marL="342900" indent="-342900" algn="l">
              <a:spcBef>
                <a:spcPts val="600"/>
              </a:spcBef>
              <a:spcAft>
                <a:spcPts val="1200"/>
              </a:spcAft>
              <a:buFont typeface="+mj-lt"/>
              <a:buAutoNum type="arabicPeriod"/>
            </a:pPr>
            <a:r>
              <a:rPr lang="en-US" sz="1700" dirty="0">
                <a:solidFill>
                  <a:schemeClr val="tx1"/>
                </a:solidFill>
                <a:latin typeface="Aptos" panose="020B0004020202020204" pitchFamily="34" charset="0"/>
              </a:rPr>
              <a:t>Government Scholarships which include Tri-Council scholarships, supplements, and the Ontario Graduate Scholarship</a:t>
            </a:r>
          </a:p>
          <a:p>
            <a:pPr marL="342900" indent="-342900" algn="l">
              <a:spcBef>
                <a:spcPts val="600"/>
              </a:spcBef>
              <a:spcAft>
                <a:spcPts val="1200"/>
              </a:spcAft>
              <a:buFont typeface="+mj-lt"/>
              <a:buAutoNum type="arabicPeriod"/>
            </a:pPr>
            <a:r>
              <a:rPr lang="en-US" sz="1700" dirty="0">
                <a:solidFill>
                  <a:schemeClr val="tx1"/>
                </a:solidFill>
                <a:latin typeface="Aptos" panose="020B0004020202020204" pitchFamily="34" charset="0"/>
              </a:rPr>
              <a:t>External Direct Application Scholarships</a:t>
            </a:r>
          </a:p>
          <a:p>
            <a:pPr marL="342900" indent="-342900" algn="l">
              <a:spcBef>
                <a:spcPts val="600"/>
              </a:spcBef>
              <a:spcAft>
                <a:spcPts val="1200"/>
              </a:spcAft>
              <a:buFont typeface="+mj-lt"/>
              <a:buAutoNum type="arabicPeriod"/>
            </a:pPr>
            <a:r>
              <a:rPr lang="en-US" sz="1700" dirty="0">
                <a:solidFill>
                  <a:schemeClr val="tx1"/>
                </a:solidFill>
                <a:latin typeface="Aptos" panose="020B0004020202020204" pitchFamily="34" charset="0"/>
              </a:rPr>
              <a:t>Paid Internships / Fellowships – such as </a:t>
            </a:r>
            <a:r>
              <a:rPr lang="en-US" sz="1700" dirty="0">
                <a:solidFill>
                  <a:schemeClr val="tx1"/>
                </a:solidFill>
                <a:latin typeface="Aptos" panose="020B0004020202020204" pitchFamily="34" charset="0"/>
                <a:hlinkClick r:id="rId3">
                  <a:extLst>
                    <a:ext uri="{A12FA001-AC4F-418D-AE19-62706E023703}">
                      <ahyp:hlinkClr xmlns:ahyp="http://schemas.microsoft.com/office/drawing/2018/hyperlinkcolor" val="tx"/>
                    </a:ext>
                  </a:extLst>
                </a:hlinkClick>
              </a:rPr>
              <a:t>MITACS</a:t>
            </a:r>
            <a:r>
              <a:rPr lang="en-US" sz="1700" dirty="0">
                <a:solidFill>
                  <a:schemeClr val="tx1"/>
                </a:solidFill>
                <a:latin typeface="Aptos" panose="020B0004020202020204" pitchFamily="34" charset="0"/>
              </a:rPr>
              <a:t> Accelerate</a:t>
            </a:r>
          </a:p>
          <a:p>
            <a:pPr algn="l"/>
            <a:endParaRPr lang="en-US" dirty="0">
              <a:solidFill>
                <a:schemeClr val="tx1"/>
              </a:solidFill>
            </a:endParaRPr>
          </a:p>
        </p:txBody>
      </p:sp>
    </p:spTree>
    <p:extLst>
      <p:ext uri="{BB962C8B-B14F-4D97-AF65-F5344CB8AC3E}">
        <p14:creationId xmlns:p14="http://schemas.microsoft.com/office/powerpoint/2010/main" val="4103794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9B3768-3BB1-84E2-9D68-74BE42F5EE6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b="-1"/>
          <a:stretch/>
        </p:blipFill>
        <p:spPr>
          <a:xfrm>
            <a:off x="4654296" y="10"/>
            <a:ext cx="7537704" cy="6857990"/>
          </a:xfrm>
          <a:prstGeom prst="rect">
            <a:avLst/>
          </a:prstGeom>
        </p:spPr>
      </p:pic>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138404" y="2514600"/>
            <a:ext cx="4394594" cy="1828800"/>
          </a:xfrm>
        </p:spPr>
        <p:txBody>
          <a:bodyPr/>
          <a:lstStyle/>
          <a:p>
            <a:r>
              <a:rPr lang="en-US" dirty="0"/>
              <a:t>Research Funding concepts</a:t>
            </a:r>
          </a:p>
        </p:txBody>
      </p:sp>
    </p:spTree>
    <p:extLst>
      <p:ext uri="{BB962C8B-B14F-4D97-AF65-F5344CB8AC3E}">
        <p14:creationId xmlns:p14="http://schemas.microsoft.com/office/powerpoint/2010/main" val="3226487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B1070E-6F0B-E6E4-8871-6ABF79B25EE9}"/>
              </a:ext>
              <a:ext uri="{C183D7F6-B498-43B3-948B-1728B52AA6E4}">
                <adec:decorative xmlns:adec="http://schemas.microsoft.com/office/drawing/2017/decorative" val="0"/>
              </a:ext>
            </a:extLst>
          </p:cNvPr>
          <p:cNvSpPr>
            <a:spLocks noGrp="1"/>
          </p:cNvSpPr>
          <p:nvPr>
            <p:ph type="title"/>
          </p:nvPr>
        </p:nvSpPr>
        <p:spPr>
          <a:xfrm>
            <a:off x="5445496" y="476358"/>
            <a:ext cx="5925310" cy="923817"/>
          </a:xfrm>
        </p:spPr>
        <p:txBody>
          <a:bodyPr vert="horz" lIns="182880" tIns="182880" rIns="182880" bIns="182880" rtlCol="0" anchor="ctr">
            <a:normAutofit/>
          </a:bodyPr>
          <a:lstStyle/>
          <a:p>
            <a:r>
              <a:rPr lang="en-US" sz="2400" dirty="0"/>
              <a:t>Equity, Diversity &amp; Inclusion</a:t>
            </a:r>
          </a:p>
        </p:txBody>
      </p:sp>
      <p:pic>
        <p:nvPicPr>
          <p:cNvPr id="5" name="Picture 2" descr="A group of people descending the outdoor stairway at Trent's Durham GTA campus.">
            <a:extLst>
              <a:ext uri="{FF2B5EF4-FFF2-40B4-BE49-F238E27FC236}">
                <a16:creationId xmlns:a16="http://schemas.microsoft.com/office/drawing/2014/main" id="{3EF2F75D-855A-49EE-62EF-4F1392F54F14}"/>
              </a:ext>
              <a:ext uri="{C183D7F6-B498-43B3-948B-1728B52AA6E4}">
                <adec:decorative xmlns:adec="http://schemas.microsoft.com/office/drawing/2017/decorative" val="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950" r="12531"/>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5445496" y="2009671"/>
            <a:ext cx="5925310" cy="4139920"/>
          </a:xfrm>
          <a:prstGeom prst="rect">
            <a:avLst/>
          </a:prstGeom>
        </p:spPr>
        <p:txBody>
          <a:bodyPr vert="horz" lIns="91440" tIns="45720" rIns="91440" bIns="45720" rtlCol="0">
            <a:normAutofit/>
          </a:bodyPr>
          <a:lstStyle/>
          <a:p>
            <a:pPr defTabSz="914400">
              <a:lnSpc>
                <a:spcPct val="90000"/>
              </a:lnSpc>
              <a:spcBef>
                <a:spcPts val="1000"/>
              </a:spcBef>
              <a:spcAft>
                <a:spcPts val="600"/>
              </a:spcAft>
              <a:buClr>
                <a:schemeClr val="accent2"/>
              </a:buClr>
            </a:pPr>
            <a:r>
              <a:rPr lang="en-US" sz="1600" dirty="0">
                <a:solidFill>
                  <a:schemeClr val="tx1">
                    <a:lumMod val="85000"/>
                    <a:lumOff val="15000"/>
                  </a:schemeClr>
                </a:solidFill>
              </a:rPr>
              <a:t>The academic research funding ecosystem must create a culture where embedding equity, diversity and inclusion (EDI) considerations into all aspects of research is second nature. </a:t>
            </a:r>
          </a:p>
          <a:p>
            <a:pPr marR="0" lvl="0" defTabSz="914400" fontAlgn="auto">
              <a:lnSpc>
                <a:spcPct val="90000"/>
              </a:lnSpc>
              <a:spcBef>
                <a:spcPts val="1000"/>
              </a:spcBef>
              <a:spcAft>
                <a:spcPts val="60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Incorporating EDI considerations in your proposal and throughout your application, where relevant, can strengthen your application. This will be taken into consideration by the selection committee members during the adjudication process. </a:t>
            </a:r>
          </a:p>
          <a:p>
            <a:pPr marR="0" lvl="0" defTabSz="914400" fontAlgn="auto">
              <a:lnSpc>
                <a:spcPct val="90000"/>
              </a:lnSpc>
              <a:spcBef>
                <a:spcPts val="1000"/>
              </a:spcBef>
              <a:spcAft>
                <a:spcPts val="600"/>
              </a:spcAft>
              <a:buClr>
                <a:schemeClr val="accent2"/>
              </a:buClr>
              <a:buSzTx/>
              <a:tabLst/>
              <a:defRPr/>
            </a:pPr>
            <a:endParaRPr lang="en-US" sz="1600" b="1" dirty="0">
              <a:solidFill>
                <a:schemeClr val="tx1">
                  <a:lumMod val="85000"/>
                  <a:lumOff val="15000"/>
                </a:schemeClr>
              </a:solidFill>
            </a:endParaRPr>
          </a:p>
          <a:p>
            <a:pPr marR="0" lvl="0" defTabSz="914400" fontAlgn="auto">
              <a:lnSpc>
                <a:spcPct val="90000"/>
              </a:lnSpc>
              <a:spcBef>
                <a:spcPts val="1000"/>
              </a:spcBef>
              <a:spcAft>
                <a:spcPts val="600"/>
              </a:spcAft>
              <a:buClr>
                <a:schemeClr val="accent2"/>
              </a:buClr>
              <a:buSzTx/>
              <a:tabLst/>
              <a:defRPr/>
            </a:pPr>
            <a:r>
              <a:rPr lang="en-US" sz="1600" b="1" dirty="0">
                <a:solidFill>
                  <a:schemeClr val="tx1">
                    <a:lumMod val="85000"/>
                    <a:lumOff val="15000"/>
                  </a:schemeClr>
                </a:solidFill>
              </a:rPr>
              <a:t>Tri-Agency Resources:</a:t>
            </a:r>
          </a:p>
          <a:p>
            <a:pPr marR="0" lvl="0" defTabSz="914400" fontAlgn="auto">
              <a:lnSpc>
                <a:spcPct val="90000"/>
              </a:lnSpc>
              <a:spcBef>
                <a:spcPts val="1000"/>
              </a:spcBef>
              <a:spcAft>
                <a:spcPts val="60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hlinkClick r:id="rId3">
                  <a:extLst>
                    <a:ext uri="{A12FA001-AC4F-418D-AE19-62706E023703}">
                      <ahyp:hlinkClr xmlns:ahyp="http://schemas.microsoft.com/office/drawing/2018/hyperlinkcolor" val="tx"/>
                    </a:ext>
                  </a:extLst>
                </a:hlinkClick>
              </a:rPr>
              <a:t>Guide for Applicants: Considering Equity, Diversity and Inclusion in your Application</a:t>
            </a:r>
            <a:endParaRPr kumimoji="0" lang="en-US" sz="1600" b="0"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600"/>
              </a:spcAft>
              <a:buClr>
                <a:schemeClr val="accent2"/>
              </a:buClr>
              <a:buSzTx/>
              <a:tabLst/>
              <a:defRPr/>
            </a:pPr>
            <a:r>
              <a:rPr lang="en-US" sz="1600" dirty="0">
                <a:solidFill>
                  <a:schemeClr val="tx1">
                    <a:lumMod val="85000"/>
                    <a:lumOff val="15000"/>
                  </a:schemeClr>
                </a:solidFill>
                <a:hlinkClick r:id="rId4">
                  <a:extLst>
                    <a:ext uri="{A12FA001-AC4F-418D-AE19-62706E023703}">
                      <ahyp:hlinkClr xmlns:ahyp="http://schemas.microsoft.com/office/drawing/2018/hyperlinkcolor" val="tx"/>
                    </a:ext>
                  </a:extLst>
                </a:hlinkClick>
              </a:rPr>
              <a:t>Equity, Diversity and Inclusion </a:t>
            </a:r>
            <a:r>
              <a:rPr lang="en-US" sz="1600" dirty="0">
                <a:solidFill>
                  <a:schemeClr val="tx1">
                    <a:lumMod val="85000"/>
                    <a:lumOff val="15000"/>
                  </a:schemeClr>
                </a:solidFill>
              </a:rPr>
              <a:t>(multiple)</a:t>
            </a:r>
            <a:endParaRPr kumimoji="0" lang="en-US" sz="1600" b="0" i="0" u="none" strike="noStrike" cap="none" spc="0" normalizeH="0" baseline="0" noProof="0" dirty="0">
              <a:ln>
                <a:noFill/>
              </a:ln>
              <a:solidFill>
                <a:schemeClr val="tx1">
                  <a:lumMod val="85000"/>
                  <a:lumOff val="15000"/>
                </a:schemeClr>
              </a:solidFill>
              <a:effectLst/>
              <a:uLnTx/>
              <a:uFillTx/>
            </a:endParaRPr>
          </a:p>
          <a:p>
            <a:pPr marL="0" marR="0" lvl="0" indent="-228600" defTabSz="914400" fontAlgn="auto">
              <a:lnSpc>
                <a:spcPct val="90000"/>
              </a:lnSpc>
              <a:spcBef>
                <a:spcPts val="1000"/>
              </a:spcBef>
              <a:spcAft>
                <a:spcPts val="600"/>
              </a:spcAft>
              <a:buClr>
                <a:schemeClr val="accent2"/>
              </a:buClr>
              <a:buSzTx/>
              <a:buFont typeface="Arial" panose="020B0604020202020204" pitchFamily="34" charset="0"/>
              <a:buChar char="•"/>
              <a:tabLst/>
              <a:defRPr/>
            </a:pPr>
            <a:endParaRPr kumimoji="0" lang="en-US" sz="1500" b="0" i="0" u="none" strike="noStrike" cap="none" spc="0" normalizeH="0" baseline="0" noProof="0" dirty="0">
              <a:ln>
                <a:noFill/>
              </a:ln>
              <a:solidFill>
                <a:schemeClr val="tx1">
                  <a:lumMod val="85000"/>
                  <a:lumOff val="15000"/>
                </a:schemeClr>
              </a:solidFill>
              <a:effectLst/>
              <a:uLnTx/>
              <a:uFillTx/>
            </a:endParaRPr>
          </a:p>
          <a:p>
            <a:pPr marL="0" marR="0" lvl="0" indent="-228600" defTabSz="914400" fontAlgn="auto">
              <a:lnSpc>
                <a:spcPct val="90000"/>
              </a:lnSpc>
              <a:spcBef>
                <a:spcPts val="1000"/>
              </a:spcBef>
              <a:spcAft>
                <a:spcPts val="600"/>
              </a:spcAft>
              <a:buClr>
                <a:schemeClr val="accent2"/>
              </a:buClr>
              <a:buSzTx/>
              <a:buFont typeface="Arial" panose="020B0604020202020204" pitchFamily="34" charset="0"/>
              <a:buChar char="•"/>
              <a:tabLst/>
              <a:defRPr/>
            </a:pPr>
            <a:endParaRPr lang="en-US" sz="1500" dirty="0">
              <a:solidFill>
                <a:schemeClr val="tx1">
                  <a:lumMod val="85000"/>
                  <a:lumOff val="15000"/>
                </a:schemeClr>
              </a:solidFill>
            </a:endParaRPr>
          </a:p>
          <a:p>
            <a:pPr marL="0" marR="0" lvl="0" indent="-228600" defTabSz="914400" fontAlgn="auto">
              <a:lnSpc>
                <a:spcPct val="90000"/>
              </a:lnSpc>
              <a:spcBef>
                <a:spcPts val="1000"/>
              </a:spcBef>
              <a:spcAft>
                <a:spcPts val="600"/>
              </a:spcAft>
              <a:buClr>
                <a:schemeClr val="accent2"/>
              </a:buClr>
              <a:buSzTx/>
              <a:buFont typeface="Arial" panose="020B0604020202020204" pitchFamily="34" charset="0"/>
              <a:buChar char="•"/>
              <a:tabLst/>
              <a:defRPr/>
            </a:pPr>
            <a:endParaRPr kumimoji="0" lang="en-US" sz="1500" b="0" i="0" u="none" strike="noStrike" cap="none" spc="0" normalizeH="0" baseline="0" noProof="0" dirty="0">
              <a:ln>
                <a:noFill/>
              </a:ln>
              <a:solidFill>
                <a:schemeClr val="tx1">
                  <a:lumMod val="85000"/>
                  <a:lumOff val="15000"/>
                </a:schemeClr>
              </a:solidFill>
              <a:effectLst/>
              <a:uLnTx/>
              <a:uFillTx/>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500" dirty="0">
              <a:solidFill>
                <a:schemeClr val="tx1">
                  <a:lumMod val="85000"/>
                  <a:lumOff val="15000"/>
                </a:schemeClr>
              </a:solidFill>
            </a:endParaRPr>
          </a:p>
        </p:txBody>
      </p:sp>
    </p:spTree>
    <p:extLst>
      <p:ext uri="{BB962C8B-B14F-4D97-AF65-F5344CB8AC3E}">
        <p14:creationId xmlns:p14="http://schemas.microsoft.com/office/powerpoint/2010/main" val="3574231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6334613" y="962056"/>
            <a:ext cx="5369705" cy="1174991"/>
          </a:xfrm>
        </p:spPr>
        <p:txBody>
          <a:bodyPr vert="horz" lIns="182880" tIns="182880" rIns="182880" bIns="182880" rtlCol="0" anchor="ctr">
            <a:normAutofit/>
          </a:bodyPr>
          <a:lstStyle/>
          <a:p>
            <a:r>
              <a:rPr lang="en-US" sz="2400" dirty="0"/>
              <a:t>Sex and Gender Based Analysis + (SGBA+)</a:t>
            </a:r>
          </a:p>
        </p:txBody>
      </p:sp>
      <p:pic>
        <p:nvPicPr>
          <p:cNvPr id="8" name="Picture 7">
            <a:extLst>
              <a:ext uri="{FF2B5EF4-FFF2-40B4-BE49-F238E27FC236}">
                <a16:creationId xmlns:a16="http://schemas.microsoft.com/office/drawing/2014/main" id="{E69E85FA-1A7B-F39A-7CCD-6233BA1E3C5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6334614" y="2396852"/>
            <a:ext cx="5369706" cy="3255252"/>
          </a:xfrm>
          <a:prstGeom prst="rect">
            <a:avLst/>
          </a:prstGeom>
        </p:spPr>
        <p:txBody>
          <a:bodyPr vert="horz" lIns="91440" tIns="45720" rIns="91440" bIns="45720" rtlCol="0">
            <a:normAutofit/>
          </a:bodyPr>
          <a:lstStyle/>
          <a:p>
            <a:pPr defTabSz="914400">
              <a:lnSpc>
                <a:spcPct val="90000"/>
              </a:lnSpc>
              <a:spcBef>
                <a:spcPts val="1000"/>
              </a:spcBef>
              <a:spcAft>
                <a:spcPts val="600"/>
              </a:spcAft>
              <a:buClr>
                <a:schemeClr val="accent2"/>
              </a:buClr>
            </a:pPr>
            <a:r>
              <a:rPr lang="en-US" dirty="0">
                <a:solidFill>
                  <a:schemeClr val="tx1">
                    <a:lumMod val="85000"/>
                    <a:lumOff val="15000"/>
                  </a:schemeClr>
                </a:solidFill>
                <a:effectLst/>
              </a:rPr>
              <a:t>When applicable, indicate how diversity (gender, sex, age, race, culture, religion, etc.) is considered in your proposed research (from its design to the analysis of the research findings).</a:t>
            </a:r>
          </a:p>
          <a:p>
            <a:pPr defTabSz="914400">
              <a:lnSpc>
                <a:spcPct val="90000"/>
              </a:lnSpc>
              <a:spcBef>
                <a:spcPts val="1000"/>
              </a:spcBef>
              <a:spcAft>
                <a:spcPts val="600"/>
              </a:spcAft>
              <a:buClr>
                <a:schemeClr val="accent2"/>
              </a:buClr>
            </a:pPr>
            <a:r>
              <a:rPr lang="en-US" dirty="0">
                <a:solidFill>
                  <a:schemeClr val="tx1">
                    <a:lumMod val="85000"/>
                    <a:lumOff val="15000"/>
                  </a:schemeClr>
                </a:solidFill>
                <a:effectLst/>
              </a:rPr>
              <a:t>Incorporating the principles of SGBA+ in research has the potential to increase the thoroughness and usefulness of the research.</a:t>
            </a:r>
          </a:p>
          <a:p>
            <a:pPr defTabSz="914400">
              <a:lnSpc>
                <a:spcPct val="90000"/>
              </a:lnSpc>
              <a:spcBef>
                <a:spcPts val="1000"/>
              </a:spcBef>
              <a:spcAft>
                <a:spcPts val="600"/>
              </a:spcAft>
              <a:buClr>
                <a:schemeClr val="accent2"/>
              </a:buClr>
            </a:pPr>
            <a:endParaRPr lang="en-US" dirty="0">
              <a:solidFill>
                <a:schemeClr val="tx1">
                  <a:lumMod val="85000"/>
                  <a:lumOff val="15000"/>
                </a:schemeClr>
              </a:solidFill>
              <a:effectLst/>
            </a:endParaRPr>
          </a:p>
          <a:p>
            <a:pPr defTabSz="914400">
              <a:lnSpc>
                <a:spcPct val="90000"/>
              </a:lnSpc>
              <a:spcBef>
                <a:spcPts val="1000"/>
              </a:spcBef>
              <a:spcAft>
                <a:spcPts val="600"/>
              </a:spcAft>
              <a:buClr>
                <a:schemeClr val="accent2"/>
              </a:buClr>
            </a:pPr>
            <a:r>
              <a:rPr lang="en-US" u="sng" dirty="0">
                <a:solidFill>
                  <a:schemeClr val="tx1">
                    <a:lumMod val="85000"/>
                    <a:lumOff val="15000"/>
                  </a:schemeClr>
                </a:solidFill>
                <a:effectLst/>
                <a:hlinkClick r:id="rId3" tooltip="https://cihr-irsc.gc.ca/e/50836.html">
                  <a:extLst>
                    <a:ext uri="{A12FA001-AC4F-418D-AE19-62706E023703}">
                      <ahyp:hlinkClr xmlns:ahyp="http://schemas.microsoft.com/office/drawing/2018/hyperlinkcolor" val="tx"/>
                    </a:ext>
                  </a:extLst>
                </a:hlinkClick>
              </a:rPr>
              <a:t>How to Integrate Sex and Gender into Research</a:t>
            </a:r>
            <a:endParaRPr lang="en-US" dirty="0">
              <a:solidFill>
                <a:schemeClr val="tx1">
                  <a:lumMod val="85000"/>
                  <a:lumOff val="15000"/>
                </a:schemeClr>
              </a:solidFill>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dirty="0">
              <a:solidFill>
                <a:schemeClr val="tx1">
                  <a:lumMod val="85000"/>
                  <a:lumOff val="15000"/>
                </a:schemeClr>
              </a:solidFill>
              <a:effectLst/>
            </a:endParaRPr>
          </a:p>
        </p:txBody>
      </p:sp>
    </p:spTree>
    <p:extLst>
      <p:ext uri="{BB962C8B-B14F-4D97-AF65-F5344CB8AC3E}">
        <p14:creationId xmlns:p14="http://schemas.microsoft.com/office/powerpoint/2010/main" val="1335209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1" name="Rectangle 10">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BDE7BB-90F9-C742-8713-947B23558624}"/>
              </a:ext>
            </a:extLst>
          </p:cNvPr>
          <p:cNvSpPr>
            <a:spLocks noGrp="1"/>
          </p:cNvSpPr>
          <p:nvPr>
            <p:ph type="title"/>
          </p:nvPr>
        </p:nvSpPr>
        <p:spPr>
          <a:xfrm>
            <a:off x="1949518" y="519871"/>
            <a:ext cx="3632052" cy="1834087"/>
          </a:xfrm>
          <a:prstGeom prst="rect">
            <a:avLst/>
          </a:prstGeom>
          <a:noFill/>
          <a:ln>
            <a:noFill/>
          </a:ln>
        </p:spPr>
        <p:txBody>
          <a:bodyPr vert="horz" lIns="182880" tIns="182880" rIns="182880" bIns="182880" rtlCol="0" anchor="ctr">
            <a:normAutofit/>
          </a:bodyPr>
          <a:lstStyle/>
          <a:p>
            <a:r>
              <a:rPr lang="en-US" sz="3300" kern="1200" cap="all" spc="200" baseline="0" dirty="0">
                <a:solidFill>
                  <a:schemeClr val="bg1"/>
                </a:solidFill>
                <a:latin typeface="+mj-lt"/>
                <a:ea typeface="+mj-ea"/>
                <a:cs typeface="+mj-cs"/>
              </a:rPr>
              <a:t>Knowledge Mobilization</a:t>
            </a:r>
          </a:p>
        </p:txBody>
      </p:sp>
      <p:sp>
        <p:nvSpPr>
          <p:cNvPr id="3" name="Content Placeholder 2">
            <a:extLst>
              <a:ext uri="{FF2B5EF4-FFF2-40B4-BE49-F238E27FC236}">
                <a16:creationId xmlns:a16="http://schemas.microsoft.com/office/drawing/2014/main" id="{6C757E6F-CE54-3A37-E2EA-5BA99B5804AA}"/>
              </a:ext>
            </a:extLst>
          </p:cNvPr>
          <p:cNvSpPr>
            <a:spLocks/>
          </p:cNvSpPr>
          <p:nvPr/>
        </p:nvSpPr>
        <p:spPr>
          <a:xfrm>
            <a:off x="6254265" y="271306"/>
            <a:ext cx="5452065" cy="2331218"/>
          </a:xfrm>
          <a:prstGeom prst="rect">
            <a:avLst/>
          </a:prstGeom>
        </p:spPr>
        <p:txBody>
          <a:bodyPr vert="horz" lIns="91440" tIns="45720" rIns="91440" bIns="45720" rtlCol="0" anchor="ctr">
            <a:normAutofit/>
          </a:bodyPr>
          <a:lstStyle/>
          <a:p>
            <a:pPr defTabSz="914400">
              <a:spcBef>
                <a:spcPts val="1000"/>
              </a:spcBef>
              <a:spcAft>
                <a:spcPts val="600"/>
              </a:spcAft>
              <a:buClr>
                <a:schemeClr val="accent2"/>
              </a:buClr>
            </a:pPr>
            <a:r>
              <a:rPr lang="en-US" dirty="0">
                <a:solidFill>
                  <a:schemeClr val="tx1">
                    <a:lumMod val="85000"/>
                    <a:lumOff val="15000"/>
                  </a:schemeClr>
                </a:solidFill>
              </a:rPr>
              <a:t>Knowledge mobilization is an umbrella term encompassing a wide range of activities relating to the production and use of research results, including knowledge synesis, dissemination, transfer, exchange, and co-creation or co-production by researchers and knowledge users. </a:t>
            </a:r>
          </a:p>
        </p:txBody>
      </p:sp>
      <p:sp>
        <p:nvSpPr>
          <p:cNvPr id="4" name="Content Placeholder 3">
            <a:extLst>
              <a:ext uri="{FF2B5EF4-FFF2-40B4-BE49-F238E27FC236}">
                <a16:creationId xmlns:a16="http://schemas.microsoft.com/office/drawing/2014/main" id="{7834CD2F-7AC0-16E0-F16E-5935811F557E}"/>
              </a:ext>
            </a:extLst>
          </p:cNvPr>
          <p:cNvSpPr>
            <a:spLocks/>
          </p:cNvSpPr>
          <p:nvPr/>
        </p:nvSpPr>
        <p:spPr>
          <a:xfrm>
            <a:off x="6254265" y="3061574"/>
            <a:ext cx="5615518" cy="3386957"/>
          </a:xfrm>
          <a:prstGeom prst="rect">
            <a:avLst/>
          </a:prstGeom>
        </p:spPr>
        <p:txBody>
          <a:bodyPr/>
          <a:lstStyle/>
          <a:p>
            <a:pPr defTabSz="310896">
              <a:spcAft>
                <a:spcPts val="600"/>
              </a:spcAft>
            </a:pPr>
            <a:r>
              <a:rPr lang="en-US" b="1" kern="1200" dirty="0">
                <a:ea typeface="+mn-ea"/>
                <a:cs typeface="+mn-cs"/>
              </a:rPr>
              <a:t>Resources from Tri-Council</a:t>
            </a:r>
          </a:p>
          <a:p>
            <a:pPr defTabSz="310896">
              <a:spcAft>
                <a:spcPts val="600"/>
              </a:spcAft>
            </a:pPr>
            <a:endParaRPr lang="en-US" kern="1200" dirty="0">
              <a:ea typeface="+mn-ea"/>
              <a:cs typeface="+mn-cs"/>
            </a:endParaRPr>
          </a:p>
          <a:p>
            <a:pPr defTabSz="310896">
              <a:spcAft>
                <a:spcPts val="600"/>
              </a:spcAft>
              <a:buFont typeface="Arial" panose="020B0604020202020204" pitchFamily="34" charset="0"/>
              <a:buChar char="•"/>
            </a:pPr>
            <a:r>
              <a:rPr lang="en-US" kern="1200" dirty="0">
                <a:ea typeface="+mn-ea"/>
                <a:cs typeface="+mn-cs"/>
                <a:hlinkClick r:id="rId2">
                  <a:extLst>
                    <a:ext uri="{A12FA001-AC4F-418D-AE19-62706E023703}">
                      <ahyp:hlinkClr xmlns:ahyp="http://schemas.microsoft.com/office/drawing/2018/hyperlinkcolor" val="tx"/>
                    </a:ext>
                  </a:extLst>
                </a:hlinkClick>
              </a:rPr>
              <a:t>What is knowledge mobilization?</a:t>
            </a:r>
            <a:endParaRPr lang="en-US" kern="1200" dirty="0">
              <a:ea typeface="+mn-ea"/>
              <a:cs typeface="+mn-cs"/>
            </a:endParaRPr>
          </a:p>
          <a:p>
            <a:pPr defTabSz="310896">
              <a:spcAft>
                <a:spcPts val="600"/>
              </a:spcAft>
              <a:buFont typeface="Arial" panose="020B0604020202020204" pitchFamily="34" charset="0"/>
              <a:buChar char="•"/>
            </a:pPr>
            <a:r>
              <a:rPr lang="en-US" u="sng" kern="1200" dirty="0">
                <a:ea typeface="+mn-ea"/>
                <a:cs typeface="+mn-cs"/>
                <a:hlinkClick r:id="rId3">
                  <a:extLst>
                    <a:ext uri="{A12FA001-AC4F-418D-AE19-62706E023703}">
                      <ahyp:hlinkClr xmlns:ahyp="http://schemas.microsoft.com/office/drawing/2018/hyperlinkcolor" val="tx"/>
                    </a:ext>
                  </a:extLst>
                </a:hlinkClick>
              </a:rPr>
              <a:t>Knowledge mobilization and merit review at SSHRC</a:t>
            </a:r>
            <a:endParaRPr lang="en-US" kern="1200" dirty="0">
              <a:ea typeface="+mn-ea"/>
              <a:cs typeface="+mn-cs"/>
            </a:endParaRPr>
          </a:p>
          <a:p>
            <a:pPr defTabSz="310896">
              <a:spcAft>
                <a:spcPts val="600"/>
              </a:spcAft>
              <a:buFont typeface="Arial" panose="020B0604020202020204" pitchFamily="34" charset="0"/>
              <a:buChar char="•"/>
            </a:pPr>
            <a:r>
              <a:rPr lang="en-US" kern="1200" dirty="0">
                <a:ea typeface="+mn-ea"/>
                <a:cs typeface="+mn-cs"/>
                <a:hlinkClick r:id="rId4">
                  <a:extLst>
                    <a:ext uri="{A12FA001-AC4F-418D-AE19-62706E023703}">
                      <ahyp:hlinkClr xmlns:ahyp="http://schemas.microsoft.com/office/drawing/2018/hyperlinkcolor" val="tx"/>
                    </a:ext>
                  </a:extLst>
                </a:hlinkClick>
              </a:rPr>
              <a:t>Outcomes and impacts</a:t>
            </a:r>
            <a:endParaRPr lang="en-US" kern="1200" dirty="0">
              <a:ea typeface="+mn-ea"/>
              <a:cs typeface="+mn-cs"/>
            </a:endParaRPr>
          </a:p>
          <a:p>
            <a:pPr defTabSz="310896">
              <a:spcAft>
                <a:spcPts val="600"/>
              </a:spcAft>
              <a:buFont typeface="Arial" panose="020B0604020202020204" pitchFamily="34" charset="0"/>
              <a:buChar char="•"/>
            </a:pPr>
            <a:r>
              <a:rPr lang="en-US" kern="1200" dirty="0">
                <a:ea typeface="+mn-ea"/>
                <a:cs typeface="+mn-cs"/>
                <a:hlinkClick r:id="rId5">
                  <a:extLst>
                    <a:ext uri="{A12FA001-AC4F-418D-AE19-62706E023703}">
                      <ahyp:hlinkClr xmlns:ahyp="http://schemas.microsoft.com/office/drawing/2018/hyperlinkcolor" val="tx"/>
                    </a:ext>
                  </a:extLst>
                </a:hlinkClick>
              </a:rPr>
              <a:t>Turning research into outcomes and impacts</a:t>
            </a:r>
            <a:endParaRPr lang="en-US" kern="1200" dirty="0">
              <a:ea typeface="+mn-ea"/>
              <a:cs typeface="+mn-cs"/>
            </a:endParaRPr>
          </a:p>
          <a:p>
            <a:pPr defTabSz="310896">
              <a:spcAft>
                <a:spcPts val="600"/>
              </a:spcAft>
              <a:buFont typeface="Arial" panose="020B0604020202020204" pitchFamily="34" charset="0"/>
              <a:buChar char="•"/>
            </a:pPr>
            <a:r>
              <a:rPr lang="en-US" kern="1200" dirty="0">
                <a:ea typeface="+mn-ea"/>
                <a:cs typeface="+mn-cs"/>
                <a:hlinkClick r:id="rId6">
                  <a:extLst>
                    <a:ext uri="{A12FA001-AC4F-418D-AE19-62706E023703}">
                      <ahyp:hlinkClr xmlns:ahyp="http://schemas.microsoft.com/office/drawing/2018/hyperlinkcolor" val="tx"/>
                    </a:ext>
                  </a:extLst>
                </a:hlinkClick>
              </a:rPr>
              <a:t>Related policies and web links</a:t>
            </a:r>
            <a:endParaRPr lang="en-US" kern="1200" dirty="0">
              <a:ea typeface="+mn-ea"/>
              <a:cs typeface="+mn-cs"/>
            </a:endParaRPr>
          </a:p>
          <a:p>
            <a:pPr defTabSz="310896">
              <a:spcAft>
                <a:spcPts val="600"/>
              </a:spcAft>
              <a:buFont typeface="Arial" panose="020B0604020202020204" pitchFamily="34" charset="0"/>
              <a:buChar char="•"/>
            </a:pPr>
            <a:r>
              <a:rPr lang="en-US" kern="1200" dirty="0">
                <a:ea typeface="+mn-ea"/>
                <a:cs typeface="+mn-cs"/>
                <a:hlinkClick r:id="rId7">
                  <a:extLst>
                    <a:ext uri="{A12FA001-AC4F-418D-AE19-62706E023703}">
                      <ahyp:hlinkClr xmlns:ahyp="http://schemas.microsoft.com/office/drawing/2018/hyperlinkcolor" val="tx"/>
                    </a:ext>
                  </a:extLst>
                </a:hlinkClick>
              </a:rPr>
              <a:t>Examples</a:t>
            </a:r>
            <a:endParaRPr lang="en-US" kern="1200" dirty="0">
              <a:ea typeface="+mn-ea"/>
              <a:cs typeface="+mn-cs"/>
            </a:endParaRPr>
          </a:p>
          <a:p>
            <a:pPr>
              <a:spcAft>
                <a:spcPts val="600"/>
              </a:spcAft>
            </a:pPr>
            <a:endParaRPr lang="en-US" dirty="0"/>
          </a:p>
        </p:txBody>
      </p:sp>
      <p:pic>
        <p:nvPicPr>
          <p:cNvPr id="4102" name="Picture 6">
            <a:extLst>
              <a:ext uri="{FF2B5EF4-FFF2-40B4-BE49-F238E27FC236}">
                <a16:creationId xmlns:a16="http://schemas.microsoft.com/office/drawing/2014/main" id="{413E0A34-1CCB-A8CD-8B26-987D2AA3C4F8}"/>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8656" y="3421464"/>
            <a:ext cx="4653776" cy="306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523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46E4-FC8F-53E6-87E8-3CEC197AA934}"/>
              </a:ext>
            </a:extLst>
          </p:cNvPr>
          <p:cNvSpPr>
            <a:spLocks noGrp="1"/>
          </p:cNvSpPr>
          <p:nvPr>
            <p:ph type="title"/>
          </p:nvPr>
        </p:nvSpPr>
        <p:spPr>
          <a:xfrm>
            <a:off x="5445496" y="978776"/>
            <a:ext cx="5925310" cy="1174991"/>
          </a:xfrm>
          <a:prstGeom prst="ellipse">
            <a:avLst/>
          </a:prstGeom>
        </p:spPr>
        <p:txBody>
          <a:bodyPr vert="horz" lIns="182880" tIns="182880" rIns="182880" bIns="182880" rtlCol="0" anchor="ctr">
            <a:normAutofit/>
          </a:bodyPr>
          <a:lstStyle/>
          <a:p>
            <a:r>
              <a:rPr lang="en-US" sz="1500" dirty="0"/>
              <a:t>Guides for Assessment of Contributions</a:t>
            </a:r>
          </a:p>
        </p:txBody>
      </p:sp>
      <p:pic>
        <p:nvPicPr>
          <p:cNvPr id="5122" name="Picture 2" descr="A close-up of several signs">
            <a:extLst>
              <a:ext uri="{FF2B5EF4-FFF2-40B4-BE49-F238E27FC236}">
                <a16:creationId xmlns:a16="http://schemas.microsoft.com/office/drawing/2014/main" id="{FE6781A2-4AAE-226F-574F-E17ACB729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EC1D1F2-3EBD-5D10-5927-5FDE42F75039}"/>
              </a:ext>
            </a:extLst>
          </p:cNvPr>
          <p:cNvSpPr>
            <a:spLocks noGrp="1"/>
          </p:cNvSpPr>
          <p:nvPr>
            <p:ph sz="quarter" idx="26"/>
          </p:nvPr>
        </p:nvSpPr>
        <p:spPr>
          <a:xfrm>
            <a:off x="5445496" y="2640692"/>
            <a:ext cx="5925310" cy="3255252"/>
          </a:xfrm>
        </p:spPr>
        <p:txBody>
          <a:bodyPr vert="horz" lIns="91440" tIns="45720" rIns="91440" bIns="45720" rtlCol="0">
            <a:normAutofit/>
          </a:bodyPr>
          <a:lstStyle/>
          <a:p>
            <a:pPr>
              <a:lnSpc>
                <a:spcPct val="90000"/>
              </a:lnSpc>
            </a:pPr>
            <a:r>
              <a:rPr lang="en-US" sz="1700" b="1" dirty="0"/>
              <a:t>Other guides that help clarify your qualifications include:</a:t>
            </a:r>
          </a:p>
          <a:p>
            <a:pPr indent="-228600">
              <a:lnSpc>
                <a:spcPct val="90000"/>
              </a:lnSpc>
              <a:buFont typeface="Arial" panose="020B0604020202020204" pitchFamily="34" charset="0"/>
              <a:buChar char="•"/>
            </a:pPr>
            <a:endParaRPr lang="en-US" sz="1700" dirty="0">
              <a:hlinkClick r:id="rId3">
                <a:extLst>
                  <a:ext uri="{A12FA001-AC4F-418D-AE19-62706E023703}">
                    <ahyp:hlinkClr xmlns:ahyp="http://schemas.microsoft.com/office/drawing/2018/hyperlinkcolor" val="tx"/>
                  </a:ext>
                </a:extLst>
              </a:hlinkClick>
            </a:endParaRPr>
          </a:p>
          <a:p>
            <a:pPr indent="-228600">
              <a:lnSpc>
                <a:spcPct val="90000"/>
              </a:lnSpc>
              <a:buFont typeface="Arial" panose="020B0604020202020204" pitchFamily="34" charset="0"/>
              <a:buChar char="•"/>
            </a:pPr>
            <a:r>
              <a:rPr lang="en-US" sz="1700" dirty="0">
                <a:hlinkClick r:id="rId3">
                  <a:extLst>
                    <a:ext uri="{A12FA001-AC4F-418D-AE19-62706E023703}">
                      <ahyp:hlinkClr xmlns:ahyp="http://schemas.microsoft.com/office/drawing/2018/hyperlinkcolor" val="tx"/>
                    </a:ext>
                  </a:extLst>
                </a:hlinkClick>
              </a:rPr>
              <a:t>Guidelines on the Assessment of Contributions to Research, Training and Mentoring </a:t>
            </a:r>
            <a:endParaRPr lang="en-US" sz="1700" dirty="0"/>
          </a:p>
          <a:p>
            <a:pPr indent="-228600">
              <a:lnSpc>
                <a:spcPct val="90000"/>
              </a:lnSpc>
              <a:buFont typeface="Arial" panose="020B0604020202020204" pitchFamily="34" charset="0"/>
              <a:buChar char="•"/>
            </a:pPr>
            <a:endParaRPr lang="en-US" sz="1700" dirty="0"/>
          </a:p>
          <a:p>
            <a:pPr indent="-228600">
              <a:lnSpc>
                <a:spcPct val="90000"/>
              </a:lnSpc>
              <a:buFont typeface="Arial" panose="020B0604020202020204" pitchFamily="34" charset="0"/>
              <a:buChar char="•"/>
            </a:pPr>
            <a:r>
              <a:rPr lang="en-US" sz="1700" dirty="0">
                <a:hlinkClick r:id="rId4">
                  <a:extLst>
                    <a:ext uri="{A12FA001-AC4F-418D-AE19-62706E023703}">
                      <ahyp:hlinkClr xmlns:ahyp="http://schemas.microsoft.com/office/drawing/2018/hyperlinkcolor" val="tx"/>
                    </a:ext>
                  </a:extLst>
                </a:hlinkClick>
              </a:rPr>
              <a:t>San Francisco Declaration on Research Assessment</a:t>
            </a:r>
            <a:r>
              <a:rPr lang="en-US" sz="1700" dirty="0"/>
              <a:t> (DORA) </a:t>
            </a:r>
          </a:p>
          <a:p>
            <a:pPr indent="-228600">
              <a:lnSpc>
                <a:spcPct val="90000"/>
              </a:lnSpc>
              <a:buFont typeface="Arial" panose="020B0604020202020204" pitchFamily="34" charset="0"/>
              <a:buChar char="•"/>
            </a:pPr>
            <a:endParaRPr lang="en-US" sz="1700" dirty="0"/>
          </a:p>
          <a:p>
            <a:pPr>
              <a:lnSpc>
                <a:spcPct val="90000"/>
              </a:lnSpc>
            </a:pPr>
            <a:r>
              <a:rPr lang="en-US" sz="1700" dirty="0"/>
              <a:t>* These links are filled with valuable information necessary to  produce a winning application</a:t>
            </a:r>
          </a:p>
          <a:p>
            <a:pPr indent="-228600">
              <a:lnSpc>
                <a:spcPct val="90000"/>
              </a:lnSpc>
              <a:buFont typeface="Arial" panose="020B0604020202020204" pitchFamily="34" charset="0"/>
              <a:buChar char="•"/>
            </a:pPr>
            <a:endParaRPr lang="en-US" sz="1700" dirty="0"/>
          </a:p>
        </p:txBody>
      </p:sp>
    </p:spTree>
    <p:extLst>
      <p:ext uri="{BB962C8B-B14F-4D97-AF65-F5344CB8AC3E}">
        <p14:creationId xmlns:p14="http://schemas.microsoft.com/office/powerpoint/2010/main" val="4120511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37496-DFD4-2D8F-4648-1367B7D43A9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42" y="10"/>
            <a:ext cx="6096000" cy="6857990"/>
          </a:xfrm>
          <a:prstGeom prst="rect">
            <a:avLst/>
          </a:prstGeom>
        </p:spPr>
      </p:pic>
      <p:sp>
        <p:nvSpPr>
          <p:cNvPr id="2" name="Title 1">
            <a:extLst>
              <a:ext uri="{FF2B5EF4-FFF2-40B4-BE49-F238E27FC236}">
                <a16:creationId xmlns:a16="http://schemas.microsoft.com/office/drawing/2014/main" id="{D5E6B9AE-B300-212C-0E56-023D28AFD650}"/>
              </a:ext>
            </a:extLst>
          </p:cNvPr>
          <p:cNvSpPr>
            <a:spLocks noGrp="1"/>
          </p:cNvSpPr>
          <p:nvPr>
            <p:ph type="title"/>
          </p:nvPr>
        </p:nvSpPr>
        <p:spPr>
          <a:xfrm>
            <a:off x="804993" y="1585566"/>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000" dirty="0">
                <a:solidFill>
                  <a:schemeClr val="bg1"/>
                </a:solidFill>
              </a:rPr>
              <a:t>Indigenous Resources and Indigenous Research</a:t>
            </a:r>
          </a:p>
        </p:txBody>
      </p:sp>
      <p:sp>
        <p:nvSpPr>
          <p:cNvPr id="3" name="Content Placeholder 2">
            <a:extLst>
              <a:ext uri="{FF2B5EF4-FFF2-40B4-BE49-F238E27FC236}">
                <a16:creationId xmlns:a16="http://schemas.microsoft.com/office/drawing/2014/main" id="{2E9331F5-17B0-18B3-65AB-BFBA7730E9E7}"/>
              </a:ext>
            </a:extLst>
          </p:cNvPr>
          <p:cNvSpPr>
            <a:spLocks noGrp="1"/>
          </p:cNvSpPr>
          <p:nvPr>
            <p:ph sz="quarter" idx="26"/>
          </p:nvPr>
        </p:nvSpPr>
        <p:spPr>
          <a:xfrm>
            <a:off x="6743941" y="976129"/>
            <a:ext cx="4804931" cy="4919815"/>
          </a:xfrm>
        </p:spPr>
        <p:txBody>
          <a:bodyPr vert="horz" lIns="91440" tIns="45720" rIns="91440" bIns="45720" rtlCol="0" anchor="ctr">
            <a:normAutofit/>
          </a:bodyPr>
          <a:lstStyle/>
          <a:p>
            <a:r>
              <a:rPr lang="en-US" dirty="0"/>
              <a:t>If you identify as an Indigenous student there are multiple resources available to assist you develop your scholarship application.  </a:t>
            </a:r>
          </a:p>
          <a:p>
            <a:endParaRPr lang="en-US" dirty="0"/>
          </a:p>
          <a:p>
            <a:r>
              <a:rPr lang="en-US" dirty="0"/>
              <a:t>Contact the School of Graduate Studies, Finance Officer Jane Rennie </a:t>
            </a:r>
            <a:r>
              <a:rPr lang="en-US" dirty="0">
                <a:hlinkClick r:id="rId3">
                  <a:extLst>
                    <a:ext uri="{A12FA001-AC4F-418D-AE19-62706E023703}">
                      <ahyp:hlinkClr xmlns:ahyp="http://schemas.microsoft.com/office/drawing/2018/hyperlinkcolor" val="tx"/>
                    </a:ext>
                  </a:extLst>
                </a:hlinkClick>
              </a:rPr>
              <a:t>janerennie@trentu.ca</a:t>
            </a:r>
            <a:r>
              <a:rPr lang="en-US" dirty="0"/>
              <a:t> for one-to-one support.</a:t>
            </a:r>
          </a:p>
          <a:p>
            <a:pPr indent="-228600">
              <a:buFont typeface="Arial" panose="020B0604020202020204" pitchFamily="34" charset="0"/>
              <a:buChar char="•"/>
            </a:pPr>
            <a:endParaRPr lang="en-US" dirty="0"/>
          </a:p>
          <a:p>
            <a:r>
              <a:rPr lang="en-US" dirty="0"/>
              <a:t>If you are engaged in Indigenous Research Tri-Agency has several policies, guidelines, and resources available. </a:t>
            </a:r>
          </a:p>
        </p:txBody>
      </p:sp>
    </p:spTree>
    <p:extLst>
      <p:ext uri="{BB962C8B-B14F-4D97-AF65-F5344CB8AC3E}">
        <p14:creationId xmlns:p14="http://schemas.microsoft.com/office/powerpoint/2010/main" val="2716847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67FE-20C5-5F3A-B31E-A8C711AE1E90}"/>
              </a:ext>
            </a:extLst>
          </p:cNvPr>
          <p:cNvSpPr>
            <a:spLocks noGrp="1"/>
          </p:cNvSpPr>
          <p:nvPr>
            <p:ph type="title"/>
          </p:nvPr>
        </p:nvSpPr>
        <p:spPr>
          <a:xfrm>
            <a:off x="804672" y="978776"/>
            <a:ext cx="5925310" cy="1174991"/>
          </a:xfrm>
        </p:spPr>
        <p:txBody>
          <a:bodyPr vert="horz" lIns="182880" tIns="182880" rIns="182880" bIns="182880" rtlCol="0" anchor="ctr">
            <a:normAutofit/>
          </a:bodyPr>
          <a:lstStyle/>
          <a:p>
            <a:r>
              <a:rPr lang="en-US" sz="2400" dirty="0"/>
              <a:t>Research Involving and Engaging </a:t>
            </a:r>
            <a:r>
              <a:rPr lang="en-US" sz="2400" dirty="0">
                <a:hlinkClick r:id="rId2">
                  <a:extLst>
                    <a:ext uri="{A12FA001-AC4F-418D-AE19-62706E023703}">
                      <ahyp:hlinkClr xmlns:ahyp="http://schemas.microsoft.com/office/drawing/2018/hyperlinkcolor" val="tx"/>
                    </a:ext>
                  </a:extLst>
                </a:hlinkClick>
              </a:rPr>
              <a:t>Indigenous</a:t>
            </a:r>
            <a:r>
              <a:rPr lang="en-US" sz="2400" dirty="0"/>
              <a:t> Peoples </a:t>
            </a:r>
          </a:p>
        </p:txBody>
      </p:sp>
      <p:sp>
        <p:nvSpPr>
          <p:cNvPr id="6" name="TextBox 5">
            <a:extLst>
              <a:ext uri="{FF2B5EF4-FFF2-40B4-BE49-F238E27FC236}">
                <a16:creationId xmlns:a16="http://schemas.microsoft.com/office/drawing/2014/main" id="{4560653B-C8DB-9E43-7474-1E3B8A34581F}"/>
              </a:ext>
            </a:extLst>
          </p:cNvPr>
          <p:cNvSpPr txBox="1"/>
          <p:nvPr/>
        </p:nvSpPr>
        <p:spPr>
          <a:xfrm>
            <a:off x="804672" y="2640692"/>
            <a:ext cx="5925310" cy="3855358"/>
          </a:xfrm>
          <a:prstGeom prst="rect">
            <a:avLst/>
          </a:prstGeom>
        </p:spPr>
        <p:txBody>
          <a:bodyPr vert="horz" lIns="91440" tIns="45720" rIns="91440" bIns="45720" rtlCol="0">
            <a:normAutofit/>
          </a:bodyPr>
          <a:lstStyle/>
          <a:p>
            <a:pPr defTabSz="914400">
              <a:lnSpc>
                <a:spcPct val="90000"/>
              </a:lnSpc>
              <a:spcBef>
                <a:spcPts val="1000"/>
              </a:spcBef>
              <a:buClr>
                <a:schemeClr val="accent2"/>
              </a:buClr>
            </a:pPr>
            <a:r>
              <a:rPr lang="en-US" sz="1600" b="0" i="0" dirty="0">
                <a:solidFill>
                  <a:schemeClr val="tx1">
                    <a:lumMod val="85000"/>
                    <a:lumOff val="15000"/>
                  </a:schemeClr>
                </a:solidFill>
                <a:effectLst/>
              </a:rPr>
              <a:t>Below are SSHRC resources to support applicants working in Indigenous research; merit reviewers assessing applications related to Indigenous research; and communities and other research partners engaged in Indigenous research:</a:t>
            </a:r>
            <a:endParaRPr lang="en-US" sz="13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Arial" panose="020B0604020202020204" pitchFamily="34" charset="0"/>
              <a:buChar char="•"/>
            </a:pPr>
            <a:r>
              <a:rPr lang="en-US" sz="1600" b="0" i="0" u="sng" dirty="0">
                <a:solidFill>
                  <a:schemeClr val="tx1">
                    <a:lumMod val="85000"/>
                    <a:lumOff val="15000"/>
                  </a:schemeClr>
                </a:solidFill>
                <a:effectLst/>
                <a:hlinkClick r:id="rId3">
                  <a:extLst>
                    <a:ext uri="{A12FA001-AC4F-418D-AE19-62706E023703}">
                      <ahyp:hlinkClr xmlns:ahyp="http://schemas.microsoft.com/office/drawing/2018/hyperlinkcolor" val="tx"/>
                    </a:ext>
                  </a:extLst>
                </a:hlinkClick>
              </a:rPr>
              <a:t>Definition of Indigenous research</a:t>
            </a:r>
            <a:endParaRPr lang="en-US" sz="16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Arial" panose="020B0604020202020204" pitchFamily="34" charset="0"/>
              <a:buChar char="•"/>
            </a:pPr>
            <a:r>
              <a:rPr lang="en-US" sz="1600" b="0" i="0" u="sng" dirty="0">
                <a:solidFill>
                  <a:schemeClr val="tx1">
                    <a:lumMod val="85000"/>
                    <a:lumOff val="15000"/>
                  </a:schemeClr>
                </a:solidFill>
                <a:effectLst/>
                <a:hlinkClick r:id="rId4">
                  <a:extLst>
                    <a:ext uri="{A12FA001-AC4F-418D-AE19-62706E023703}">
                      <ahyp:hlinkClr xmlns:ahyp="http://schemas.microsoft.com/office/drawing/2018/hyperlinkcolor" val="tx"/>
                    </a:ext>
                  </a:extLst>
                </a:hlinkClick>
              </a:rPr>
              <a:t>Guidelines for the Merit Review of Indigenous Research</a:t>
            </a:r>
            <a:endParaRPr lang="en-US" sz="16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Arial" panose="020B0604020202020204" pitchFamily="34" charset="0"/>
              <a:buChar char="•"/>
            </a:pPr>
            <a:r>
              <a:rPr lang="en-US" sz="1600" b="0" i="0" u="sng" dirty="0">
                <a:solidFill>
                  <a:schemeClr val="tx1">
                    <a:lumMod val="85000"/>
                    <a:lumOff val="15000"/>
                  </a:schemeClr>
                </a:solidFill>
                <a:effectLst/>
                <a:hlinkClick r:id="rId5">
                  <a:extLst>
                    <a:ext uri="{A12FA001-AC4F-418D-AE19-62706E023703}">
                      <ahyp:hlinkClr xmlns:ahyp="http://schemas.microsoft.com/office/drawing/2018/hyperlinkcolor" val="tx"/>
                    </a:ext>
                  </a:extLst>
                </a:hlinkClick>
              </a:rPr>
              <a:t>Indigenous Advisory Circle</a:t>
            </a:r>
            <a:endParaRPr lang="en-US" sz="16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Arial" panose="020B0604020202020204" pitchFamily="34" charset="0"/>
              <a:buChar char="•"/>
            </a:pPr>
            <a:r>
              <a:rPr lang="en-US" sz="1600" b="0" i="0" u="sng" dirty="0">
                <a:solidFill>
                  <a:schemeClr val="tx1">
                    <a:lumMod val="85000"/>
                    <a:lumOff val="15000"/>
                  </a:schemeClr>
                </a:solidFill>
                <a:effectLst/>
                <a:hlinkClick r:id="rId6">
                  <a:extLst>
                    <a:ext uri="{A12FA001-AC4F-418D-AE19-62706E023703}">
                      <ahyp:hlinkClr xmlns:ahyp="http://schemas.microsoft.com/office/drawing/2018/hyperlinkcolor" val="tx"/>
                    </a:ext>
                  </a:extLst>
                </a:hlinkClick>
              </a:rPr>
              <a:t>Indigenous Leadership Circle in Research </a:t>
            </a:r>
            <a:endParaRPr lang="en-US" sz="16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Arial" panose="020B0604020202020204" pitchFamily="34" charset="0"/>
              <a:buChar char="•"/>
            </a:pPr>
            <a:r>
              <a:rPr lang="en-US" sz="1600" b="0" i="0" u="sng" dirty="0">
                <a:solidFill>
                  <a:schemeClr val="tx1">
                    <a:lumMod val="85000"/>
                    <a:lumOff val="15000"/>
                  </a:schemeClr>
                </a:solidFill>
                <a:effectLst/>
                <a:hlinkClick r:id="rId7">
                  <a:extLst>
                    <a:ext uri="{A12FA001-AC4F-418D-AE19-62706E023703}">
                      <ahyp:hlinkClr xmlns:ahyp="http://schemas.microsoft.com/office/drawing/2018/hyperlinkcolor" val="tx"/>
                    </a:ext>
                  </a:extLst>
                </a:hlinkClick>
              </a:rPr>
              <a:t>Indigenous Research Statement of Principles</a:t>
            </a:r>
            <a:r>
              <a:rPr lang="en-US" sz="1600" b="0" i="0" dirty="0">
                <a:solidFill>
                  <a:schemeClr val="tx1">
                    <a:lumMod val="85000"/>
                    <a:lumOff val="15000"/>
                  </a:schemeClr>
                </a:solidFill>
                <a:effectLst/>
              </a:rPr>
              <a:t> </a:t>
            </a:r>
          </a:p>
          <a:p>
            <a:pPr marL="285750" indent="-285750" defTabSz="914400">
              <a:lnSpc>
                <a:spcPct val="90000"/>
              </a:lnSpc>
              <a:spcBef>
                <a:spcPts val="1000"/>
              </a:spcBef>
              <a:buClr>
                <a:schemeClr val="accent2"/>
              </a:buClr>
              <a:buFont typeface="Arial" panose="020B0604020202020204" pitchFamily="34" charset="0"/>
              <a:buChar char="•"/>
            </a:pPr>
            <a:r>
              <a:rPr lang="en-US" sz="1600" b="0" i="0" u="sng" dirty="0">
                <a:solidFill>
                  <a:schemeClr val="tx1">
                    <a:lumMod val="85000"/>
                    <a:lumOff val="15000"/>
                  </a:schemeClr>
                </a:solidFill>
                <a:effectLst/>
                <a:hlinkClick r:id="rId8">
                  <a:extLst>
                    <a:ext uri="{A12FA001-AC4F-418D-AE19-62706E023703}">
                      <ahyp:hlinkClr xmlns:ahyp="http://schemas.microsoft.com/office/drawing/2018/hyperlinkcolor" val="tx"/>
                    </a:ext>
                  </a:extLst>
                </a:hlinkClick>
              </a:rPr>
              <a:t>Tri-Council Policy Statement: Ethical Conduct for Research Involving Humans Chapter 9: Research Involving the First Nations, Inuit and Métis Peoples of Canada</a:t>
            </a:r>
            <a:endParaRPr lang="en-US" sz="1600" b="0" i="0" u="sng" dirty="0">
              <a:solidFill>
                <a:schemeClr val="tx1">
                  <a:lumMod val="85000"/>
                  <a:lumOff val="15000"/>
                </a:schemeClr>
              </a:solidFill>
              <a:effectLst/>
            </a:endParaRPr>
          </a:p>
          <a:p>
            <a:pPr indent="-228600" defTabSz="914400">
              <a:lnSpc>
                <a:spcPct val="90000"/>
              </a:lnSpc>
              <a:spcBef>
                <a:spcPts val="1000"/>
              </a:spcBef>
              <a:buClr>
                <a:schemeClr val="accent2"/>
              </a:buClr>
              <a:buFont typeface="Arial" panose="020B0604020202020204" pitchFamily="34" charset="0"/>
              <a:buChar char="•"/>
            </a:pPr>
            <a:endParaRPr lang="en-US" sz="1300" b="0" i="0" dirty="0">
              <a:solidFill>
                <a:schemeClr val="tx1">
                  <a:lumMod val="85000"/>
                  <a:lumOff val="15000"/>
                </a:schemeClr>
              </a:solidFill>
              <a:effectLst/>
            </a:endParaRPr>
          </a:p>
        </p:txBody>
      </p:sp>
      <p:pic>
        <p:nvPicPr>
          <p:cNvPr id="1026" name="Picture 2" descr="The Trent student centre as seen through tree trunks">
            <a:extLst>
              <a:ext uri="{FF2B5EF4-FFF2-40B4-BE49-F238E27FC236}">
                <a16:creationId xmlns:a16="http://schemas.microsoft.com/office/drawing/2014/main" id="{68829D99-953B-7F12-CD4F-078AB3302A02}"/>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48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653CF142-DC0E-CB1A-DA67-2C639DEC005D}"/>
              </a:ext>
            </a:extLst>
          </p:cNvPr>
          <p:cNvSpPr txBox="1">
            <a:spLocks noGrp="1"/>
          </p:cNvSpPr>
          <p:nvPr>
            <p:ph type="title" idx="4294967295"/>
          </p:nvPr>
        </p:nvSpPr>
        <p:spPr bwMode="blackWhite">
          <a:xfrm>
            <a:off x="5707464" y="978776"/>
            <a:ext cx="6484536" cy="1174991"/>
          </a:xfrm>
          <a:prstGeom prst="rect">
            <a:avLst/>
          </a:prstGeom>
        </p:spPr>
        <p:txBody>
          <a:bodyPr rot="0" spcFirstLastPara="0" vertOverflow="overflow" horzOverflow="overflow" vert="horz" lIns="182880" tIns="182880" rIns="182880" bIns="182880" numCol="1" spcCol="0" rtlCol="0" fromWordArt="0" anchor="ctr" anchorCtr="1" forceAA="0" compatLnSpc="1">
            <a:prstTxWarp prst="textNoShape">
              <a:avLst/>
            </a:prstTxWarp>
            <a:norm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marL="0" marR="0" lvl="0" indent="0" fontAlgn="auto">
              <a:spcAft>
                <a:spcPts val="600"/>
              </a:spcAft>
              <a:buClrTx/>
              <a:buSzTx/>
              <a:tabLst/>
              <a:defRPr/>
            </a:pPr>
            <a:r>
              <a:rPr kumimoji="0" lang="en-US" sz="2400" b="0" i="0" u="none" strike="noStrike" normalizeH="0" noProof="0" dirty="0">
                <a:ln>
                  <a:noFill/>
                </a:ln>
                <a:effectLst/>
                <a:uLnTx/>
                <a:uFillTx/>
              </a:rPr>
              <a:t>Benefits of Developing Scholarship applications</a:t>
            </a:r>
          </a:p>
        </p:txBody>
      </p:sp>
      <p:pic>
        <p:nvPicPr>
          <p:cNvPr id="4100" name="Picture 4" descr="Free Photo of Woman Sitting by the Table While Writing Stock Photo">
            <a:extLst>
              <a:ext uri="{FF2B5EF4-FFF2-40B4-BE49-F238E27FC236}">
                <a16:creationId xmlns:a16="http://schemas.microsoft.com/office/drawing/2014/main" id="{6A3EAA06-4685-DB5F-CE0E-F5764C14F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2870D6-5A0A-8E7D-90D3-FF7638B8412F}"/>
              </a:ext>
            </a:extLst>
          </p:cNvPr>
          <p:cNvSpPr txBox="1"/>
          <p:nvPr/>
        </p:nvSpPr>
        <p:spPr>
          <a:xfrm>
            <a:off x="6096000" y="2284396"/>
            <a:ext cx="5925310" cy="4290646"/>
          </a:xfrm>
          <a:prstGeom prst="rect">
            <a:avLst/>
          </a:prstGeom>
        </p:spPr>
        <p:txBody>
          <a:bodyPr vert="horz" lIns="91440" tIns="45720" rIns="91440" bIns="45720" rtlCol="0">
            <a:noAutofit/>
          </a:bodyPr>
          <a:lstStyle/>
          <a:p>
            <a:pPr defTabSz="914400">
              <a:lnSpc>
                <a:spcPct val="90000"/>
              </a:lnSpc>
              <a:spcBef>
                <a:spcPts val="1000"/>
              </a:spcBef>
              <a:buClr>
                <a:schemeClr val="accent2"/>
              </a:buClr>
            </a:pPr>
            <a:endParaRPr lang="en-US" sz="1400" dirty="0">
              <a:solidFill>
                <a:schemeClr val="tx1">
                  <a:lumMod val="85000"/>
                  <a:lumOff val="15000"/>
                </a:schemeClr>
              </a:solidFill>
            </a:endParaRPr>
          </a:p>
          <a:p>
            <a:pPr defTabSz="914400">
              <a:lnSpc>
                <a:spcPct val="90000"/>
              </a:lnSpc>
              <a:spcBef>
                <a:spcPts val="1000"/>
              </a:spcBef>
              <a:buClr>
                <a:schemeClr val="accent2"/>
              </a:buClr>
            </a:pPr>
            <a:r>
              <a:rPr lang="en-US" sz="1400" dirty="0">
                <a:solidFill>
                  <a:schemeClr val="tx1">
                    <a:lumMod val="85000"/>
                    <a:lumOff val="15000"/>
                  </a:schemeClr>
                </a:solidFill>
              </a:rPr>
              <a:t>Enhances your ability to communicate your research clearly to non-academic audiences, avoiding jargon.  </a:t>
            </a:r>
          </a:p>
          <a:p>
            <a:pPr defTabSz="914400">
              <a:lnSpc>
                <a:spcPct val="90000"/>
              </a:lnSpc>
              <a:spcBef>
                <a:spcPts val="1000"/>
              </a:spcBef>
              <a:buClr>
                <a:schemeClr val="accent2"/>
              </a:buClr>
            </a:pPr>
            <a:endParaRPr lang="en-US" sz="1400" dirty="0">
              <a:solidFill>
                <a:schemeClr val="tx1">
                  <a:lumMod val="85000"/>
                  <a:lumOff val="15000"/>
                </a:schemeClr>
              </a:solidFill>
            </a:endParaRPr>
          </a:p>
          <a:p>
            <a:pPr defTabSz="914400">
              <a:lnSpc>
                <a:spcPct val="90000"/>
              </a:lnSpc>
              <a:spcBef>
                <a:spcPts val="1000"/>
              </a:spcBef>
              <a:buClr>
                <a:schemeClr val="accent2"/>
              </a:buClr>
            </a:pPr>
            <a:r>
              <a:rPr lang="en-US" sz="1400" dirty="0">
                <a:solidFill>
                  <a:schemeClr val="tx1">
                    <a:lumMod val="85000"/>
                    <a:lumOff val="15000"/>
                  </a:schemeClr>
                </a:solidFill>
              </a:rPr>
              <a:t>Provides exposure to the complexities and technical challenges of government portals and instructions. </a:t>
            </a:r>
          </a:p>
          <a:p>
            <a:pPr defTabSz="914400">
              <a:lnSpc>
                <a:spcPct val="90000"/>
              </a:lnSpc>
              <a:spcBef>
                <a:spcPts val="1000"/>
              </a:spcBef>
              <a:buClr>
                <a:schemeClr val="accent2"/>
              </a:buClr>
            </a:pPr>
            <a:endParaRPr lang="en-US" sz="1400" dirty="0">
              <a:solidFill>
                <a:schemeClr val="tx1">
                  <a:lumMod val="85000"/>
                  <a:lumOff val="15000"/>
                </a:schemeClr>
              </a:solidFill>
            </a:endParaRPr>
          </a:p>
          <a:p>
            <a:pPr defTabSz="914400">
              <a:lnSpc>
                <a:spcPct val="90000"/>
              </a:lnSpc>
              <a:spcBef>
                <a:spcPts val="1000"/>
              </a:spcBef>
              <a:buClr>
                <a:schemeClr val="accent2"/>
              </a:buClr>
            </a:pPr>
            <a:r>
              <a:rPr lang="en-US" sz="1400" dirty="0">
                <a:solidFill>
                  <a:schemeClr val="tx1">
                    <a:lumMod val="85000"/>
                    <a:lumOff val="15000"/>
                  </a:schemeClr>
                </a:solidFill>
              </a:rPr>
              <a:t>Improves your academic and discipline specific writing skills, as consistent practice leads to greater proficiency.</a:t>
            </a:r>
          </a:p>
          <a:p>
            <a:pPr defTabSz="914400">
              <a:lnSpc>
                <a:spcPct val="90000"/>
              </a:lnSpc>
              <a:spcBef>
                <a:spcPts val="1000"/>
              </a:spcBef>
              <a:buClr>
                <a:schemeClr val="accent2"/>
              </a:buClr>
            </a:pPr>
            <a:endParaRPr lang="en-US" sz="1400" dirty="0">
              <a:solidFill>
                <a:schemeClr val="tx1">
                  <a:lumMod val="85000"/>
                  <a:lumOff val="15000"/>
                </a:schemeClr>
              </a:solidFill>
            </a:endParaRPr>
          </a:p>
          <a:p>
            <a:pPr defTabSz="914400">
              <a:lnSpc>
                <a:spcPct val="90000"/>
              </a:lnSpc>
              <a:spcBef>
                <a:spcPts val="1000"/>
              </a:spcBef>
              <a:buClr>
                <a:schemeClr val="accent2"/>
              </a:buClr>
            </a:pPr>
            <a:r>
              <a:rPr lang="en-US" sz="1400" dirty="0">
                <a:solidFill>
                  <a:schemeClr val="tx1">
                    <a:lumMod val="85000"/>
                    <a:lumOff val="15000"/>
                  </a:schemeClr>
                </a:solidFill>
              </a:rPr>
              <a:t>By working task-to-task, you gain a better grasp of the time and planning required to complete projects on deadline. </a:t>
            </a:r>
          </a:p>
          <a:p>
            <a:pPr defTabSz="914400">
              <a:lnSpc>
                <a:spcPct val="90000"/>
              </a:lnSpc>
              <a:spcBef>
                <a:spcPts val="1000"/>
              </a:spcBef>
              <a:buClr>
                <a:schemeClr val="accent2"/>
              </a:buClr>
            </a:pPr>
            <a:endParaRPr lang="en-US" sz="1400" dirty="0">
              <a:solidFill>
                <a:schemeClr val="tx1">
                  <a:lumMod val="85000"/>
                  <a:lumOff val="15000"/>
                </a:schemeClr>
              </a:solidFill>
            </a:endParaRPr>
          </a:p>
          <a:p>
            <a:pPr defTabSz="914400">
              <a:lnSpc>
                <a:spcPct val="90000"/>
              </a:lnSpc>
              <a:spcBef>
                <a:spcPts val="1000"/>
              </a:spcBef>
              <a:buClr>
                <a:schemeClr val="accent2"/>
              </a:buClr>
            </a:pPr>
            <a:r>
              <a:rPr lang="en-US" sz="1400" dirty="0">
                <a:solidFill>
                  <a:schemeClr val="tx1">
                    <a:lumMod val="85000"/>
                    <a:lumOff val="15000"/>
                  </a:schemeClr>
                </a:solidFill>
              </a:rPr>
              <a:t>Provides essential experience, enabling you to confidently mentor young researchers through the scholarship application process. </a:t>
            </a:r>
          </a:p>
        </p:txBody>
      </p:sp>
    </p:spTree>
    <p:extLst>
      <p:ext uri="{BB962C8B-B14F-4D97-AF65-F5344CB8AC3E}">
        <p14:creationId xmlns:p14="http://schemas.microsoft.com/office/powerpoint/2010/main" val="4269896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otted plants">
            <a:extLst>
              <a:ext uri="{FF2B5EF4-FFF2-40B4-BE49-F238E27FC236}">
                <a16:creationId xmlns:a16="http://schemas.microsoft.com/office/drawing/2014/main" id="{C5E399AE-C2DC-0BE4-A179-9A726D23FFC5}"/>
              </a:ext>
            </a:extLst>
          </p:cNvPr>
          <p:cNvPicPr>
            <a:picLocks noGrp="1" noChangeAspect="1"/>
          </p:cNvPicPr>
          <p:nvPr>
            <p:ph type="pic" sz="quarter" idx="10"/>
          </p:nvPr>
        </p:nvPicPr>
        <p:blipFill>
          <a:blip r:embed="rId3"/>
          <a:srcRect l="15" r="15"/>
          <a:stretch/>
        </p:blipFill>
        <p:spPr>
          <a:xfrm>
            <a:off x="458787" y="457200"/>
            <a:ext cx="11274425" cy="5943600"/>
          </a:xfrm>
        </p:spPr>
      </p:pic>
      <p:sp>
        <p:nvSpPr>
          <p:cNvPr id="3" name="Title 2">
            <a:extLst>
              <a:ext uri="{FF2B5EF4-FFF2-40B4-BE49-F238E27FC236}">
                <a16:creationId xmlns:a16="http://schemas.microsoft.com/office/drawing/2014/main" id="{526ABF06-5491-8319-408F-AC9C03E64E1E}"/>
              </a:ext>
            </a:extLst>
          </p:cNvPr>
          <p:cNvSpPr>
            <a:spLocks noGrp="1"/>
          </p:cNvSpPr>
          <p:nvPr>
            <p:ph type="title"/>
          </p:nvPr>
        </p:nvSpPr>
        <p:spPr>
          <a:xfrm>
            <a:off x="5807413" y="612475"/>
            <a:ext cx="5476446" cy="3079029"/>
          </a:xfrm>
        </p:spPr>
        <p:txBody>
          <a:bodyPr>
            <a:normAutofit/>
          </a:bodyPr>
          <a:lstStyle/>
          <a:p>
            <a:pPr algn="l"/>
            <a:r>
              <a:rPr lang="en-US" dirty="0">
                <a:solidFill>
                  <a:schemeClr val="tx1"/>
                </a:solidFill>
              </a:rPr>
              <a:t>“</a:t>
            </a:r>
            <a:r>
              <a:rPr lang="en-US" dirty="0">
                <a:solidFill>
                  <a:schemeClr val="accent5">
                    <a:lumMod val="50000"/>
                  </a:schemeClr>
                </a:solidFill>
                <a:hlinkClick r:id="rId4">
                  <a:extLst>
                    <a:ext uri="{A12FA001-AC4F-418D-AE19-62706E023703}">
                      <ahyp:hlinkClr xmlns:ahyp="http://schemas.microsoft.com/office/drawing/2018/hyperlinkcolor" val="tx"/>
                    </a:ext>
                  </a:extLst>
                </a:hlinkClick>
              </a:rPr>
              <a:t>Financial Matters</a:t>
            </a:r>
            <a:r>
              <a:rPr lang="en-US" dirty="0">
                <a:solidFill>
                  <a:schemeClr val="tx1"/>
                </a:solidFill>
              </a:rPr>
              <a:t>”</a:t>
            </a:r>
            <a:br>
              <a:rPr lang="en-US" dirty="0">
                <a:solidFill>
                  <a:schemeClr val="tx1"/>
                </a:solidFill>
              </a:rPr>
            </a:br>
            <a:br>
              <a:rPr lang="en-US" sz="1800" dirty="0">
                <a:solidFill>
                  <a:schemeClr val="tx1"/>
                </a:solidFill>
              </a:rPr>
            </a:br>
            <a:br>
              <a:rPr lang="en-US" sz="1800" dirty="0">
                <a:solidFill>
                  <a:schemeClr val="tx1"/>
                </a:solidFill>
              </a:rPr>
            </a:br>
            <a:r>
              <a:rPr lang="en-US" sz="1800" dirty="0">
                <a:solidFill>
                  <a:schemeClr val="tx1"/>
                </a:solidFill>
              </a:rPr>
              <a:t>Jane Rennie</a:t>
            </a:r>
            <a:br>
              <a:rPr lang="en-US" sz="1800" dirty="0">
                <a:solidFill>
                  <a:schemeClr val="tx1"/>
                </a:solidFill>
              </a:rPr>
            </a:br>
            <a:r>
              <a:rPr lang="en-US" sz="1800" dirty="0">
                <a:solidFill>
                  <a:schemeClr val="tx1"/>
                </a:solidFill>
              </a:rPr>
              <a:t>Graduate Finance Officer</a:t>
            </a:r>
            <a:br>
              <a:rPr lang="en-US" sz="1800" dirty="0">
                <a:solidFill>
                  <a:schemeClr val="tx1"/>
                </a:solidFill>
              </a:rPr>
            </a:br>
            <a:r>
              <a:rPr lang="en-US" sz="1800" dirty="0">
                <a:solidFill>
                  <a:schemeClr val="tx1"/>
                </a:solidFill>
              </a:rPr>
              <a:t>Coordinator of all Graduate Scholarships</a:t>
            </a:r>
            <a:br>
              <a:rPr lang="en-US" sz="1800" dirty="0">
                <a:solidFill>
                  <a:schemeClr val="tx1"/>
                </a:solidFill>
              </a:rPr>
            </a:br>
            <a:r>
              <a:rPr lang="en-US" sz="1800" dirty="0">
                <a:solidFill>
                  <a:schemeClr val="tx1"/>
                </a:solidFill>
                <a:hlinkClick r:id="rId5"/>
              </a:rPr>
              <a:t>janerennie@trentu.ca</a:t>
            </a:r>
            <a:br>
              <a:rPr lang="en-US" sz="1800" dirty="0">
                <a:solidFill>
                  <a:schemeClr val="tx1"/>
                </a:solidFill>
              </a:rPr>
            </a:br>
            <a:br>
              <a:rPr lang="en-US" sz="1800" dirty="0">
                <a:solidFill>
                  <a:schemeClr val="tx1"/>
                </a:solidFill>
              </a:rPr>
            </a:br>
            <a:br>
              <a:rPr lang="en-US" sz="1800" dirty="0">
                <a:solidFill>
                  <a:schemeClr val="tx1"/>
                </a:solidFill>
              </a:rPr>
            </a:br>
            <a:r>
              <a:rPr lang="en-US" sz="1800" dirty="0">
                <a:solidFill>
                  <a:schemeClr val="tx1"/>
                </a:solidFill>
              </a:rPr>
              <a:t>				</a:t>
            </a:r>
            <a:endParaRPr lang="en-US" dirty="0">
              <a:solidFill>
                <a:schemeClr val="tx1"/>
              </a:solidFill>
            </a:endParaRPr>
          </a:p>
        </p:txBody>
      </p:sp>
      <p:pic>
        <p:nvPicPr>
          <p:cNvPr id="1026" name="Picture 2" descr="A qr code on a white background">
            <a:extLst>
              <a:ext uri="{FF2B5EF4-FFF2-40B4-BE49-F238E27FC236}">
                <a16:creationId xmlns:a16="http://schemas.microsoft.com/office/drawing/2014/main" id="{7FA21A6F-F490-6E77-7126-F8B9E712D8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8509" y="4229889"/>
            <a:ext cx="1861145" cy="1868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D51287-AEFF-77CF-2E89-A822369ABF0D}"/>
              </a:ext>
            </a:extLst>
          </p:cNvPr>
          <p:cNvSpPr txBox="1"/>
          <p:nvPr/>
        </p:nvSpPr>
        <p:spPr>
          <a:xfrm>
            <a:off x="8651754" y="3791419"/>
            <a:ext cx="2734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Bodoni MT"/>
                <a:ea typeface="+mn-ea"/>
                <a:cs typeface="+mn-cs"/>
              </a:rPr>
              <a:t>Workshop Registration:</a:t>
            </a:r>
          </a:p>
        </p:txBody>
      </p:sp>
    </p:spTree>
    <p:extLst>
      <p:ext uri="{BB962C8B-B14F-4D97-AF65-F5344CB8AC3E}">
        <p14:creationId xmlns:p14="http://schemas.microsoft.com/office/powerpoint/2010/main" val="3356506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71561" y="4635807"/>
            <a:ext cx="5188379" cy="1645759"/>
          </a:xfrm>
        </p:spPr>
        <p:txBody>
          <a:bodyPr vert="horz" lIns="274320" tIns="182880" rIns="274320" bIns="182880" rtlCol="0" anchor="ctr" anchorCtr="1">
            <a:normAutofit/>
          </a:bodyPr>
          <a:lstStyle/>
          <a:p>
            <a:pPr algn="l"/>
            <a:r>
              <a:rPr lang="en-US" sz="1600" dirty="0">
                <a:solidFill>
                  <a:schemeClr val="tx1"/>
                </a:solidFill>
              </a:rPr>
              <a:t>School of Graduate Studies</a:t>
            </a:r>
            <a:br>
              <a:rPr lang="en-US" sz="1600" dirty="0">
                <a:solidFill>
                  <a:schemeClr val="tx1"/>
                </a:solidFill>
              </a:rPr>
            </a:br>
            <a:r>
              <a:rPr lang="en-US" sz="1600" dirty="0">
                <a:solidFill>
                  <a:schemeClr val="tx1"/>
                </a:solidFill>
              </a:rPr>
              <a:t>Blackburn Hall, Suite 115</a:t>
            </a:r>
            <a:br>
              <a:rPr lang="en-US" sz="1600" dirty="0">
                <a:solidFill>
                  <a:schemeClr val="tx1"/>
                </a:solidFill>
              </a:rPr>
            </a:br>
            <a:r>
              <a:rPr lang="en-US" sz="1600" dirty="0">
                <a:solidFill>
                  <a:schemeClr val="tx1"/>
                </a:solidFill>
              </a:rPr>
              <a:t>All financial inquires direct to</a:t>
            </a:r>
            <a:r>
              <a:rPr lang="en-US" sz="1500" dirty="0">
                <a:solidFill>
                  <a:schemeClr val="tx1"/>
                </a:solidFill>
              </a:rPr>
              <a:t>: </a:t>
            </a:r>
            <a:r>
              <a:rPr lang="en-US" sz="1500" cap="none" dirty="0">
                <a:solidFill>
                  <a:schemeClr val="tx1"/>
                </a:solidFill>
                <a:hlinkClick r:id="rId3">
                  <a:extLst>
                    <a:ext uri="{A12FA001-AC4F-418D-AE19-62706E023703}">
                      <ahyp:hlinkClr xmlns:ahyp="http://schemas.microsoft.com/office/drawing/2018/hyperlinkcolor" val="tx"/>
                    </a:ext>
                  </a:extLst>
                </a:hlinkClick>
              </a:rPr>
              <a:t>graduatefinance@trentu.ca</a:t>
            </a:r>
            <a:br>
              <a:rPr lang="en-US" sz="1500" dirty="0">
                <a:solidFill>
                  <a:schemeClr val="tx1"/>
                </a:solidFill>
              </a:rPr>
            </a:br>
            <a:endParaRPr lang="en-US" sz="1500" dirty="0">
              <a:solidFill>
                <a:schemeClr val="tx1"/>
              </a:solidFill>
            </a:endParaRPr>
          </a:p>
        </p:txBody>
      </p:sp>
      <p:pic>
        <p:nvPicPr>
          <p:cNvPr id="2050" name="Picture 2" descr="Broad view of students on the main floor of Bata library">
            <a:extLst>
              <a:ext uri="{FF2B5EF4-FFF2-40B4-BE49-F238E27FC236}">
                <a16:creationId xmlns:a16="http://schemas.microsoft.com/office/drawing/2014/main" id="{6E7D9E36-2FCE-6119-7146-C9B13660176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0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3506B0-DAD9-EF77-7B88-D31194648B06}"/>
              </a:ext>
            </a:extLst>
          </p:cNvPr>
          <p:cNvSpPr>
            <a:spLocks noGrp="1"/>
          </p:cNvSpPr>
          <p:nvPr>
            <p:ph type="title" idx="4294967295"/>
          </p:nvPr>
        </p:nvSpPr>
        <p:spPr>
          <a:xfrm>
            <a:off x="1419224" y="664452"/>
            <a:ext cx="4867276" cy="1002424"/>
          </a:xfrm>
          <a:prstGeom prst="rect">
            <a:avLst/>
          </a:prstGeom>
        </p:spPr>
        <p:txBody>
          <a:bodyPr rot="0" spcFirstLastPara="0" vertOverflow="overflow" horzOverflow="overflow" vert="horz" lIns="182880" tIns="182880" rIns="182880" bIns="182880" numCol="1" spcCol="0" rtlCol="0" fromWordArt="0" anchor="ctr" anchorCtr="0" forceAA="0" compatLnSpc="1">
            <a:prstTxWarp prst="textNoShape">
              <a:avLst/>
            </a:prstTxWarp>
            <a:normAutofit/>
          </a:bodyPr>
          <a:lstStyle/>
          <a:p>
            <a:pPr marL="0" marR="0" lvl="0" indent="0" fontAlgn="auto">
              <a:spcAft>
                <a:spcPts val="600"/>
              </a:spcAft>
              <a:buClrTx/>
              <a:buSzTx/>
              <a:tabLst/>
              <a:defRPr/>
            </a:pPr>
            <a:r>
              <a:rPr kumimoji="0" lang="en-US" sz="2400" b="0" i="0" u="none" strike="noStrike" normalizeH="0" noProof="0" dirty="0">
                <a:ln>
                  <a:noFill/>
                </a:ln>
                <a:effectLst/>
                <a:uLnTx/>
                <a:uFillTx/>
                <a:latin typeface="Aptos" panose="020B0004020202020204" pitchFamily="34" charset="0"/>
              </a:rPr>
              <a:t>Donor Scholarships</a:t>
            </a:r>
          </a:p>
        </p:txBody>
      </p:sp>
      <p:sp>
        <p:nvSpPr>
          <p:cNvPr id="6" name="Content Placeholder 5">
            <a:extLst>
              <a:ext uri="{FF2B5EF4-FFF2-40B4-BE49-F238E27FC236}">
                <a16:creationId xmlns:a16="http://schemas.microsoft.com/office/drawing/2014/main" id="{35037FCE-290E-02BE-C2E5-77E33109458F}"/>
              </a:ext>
            </a:extLst>
          </p:cNvPr>
          <p:cNvSpPr>
            <a:spLocks/>
          </p:cNvSpPr>
          <p:nvPr/>
        </p:nvSpPr>
        <p:spPr>
          <a:xfrm>
            <a:off x="685800" y="2076450"/>
            <a:ext cx="6334124" cy="4454978"/>
          </a:xfrm>
          <a:prstGeom prst="rect">
            <a:avLst/>
          </a:prstGeom>
        </p:spPr>
        <p:txBody>
          <a:bodyPr vert="horz" lIns="91440" tIns="45720" rIns="91440" bIns="45720" rtlCol="0">
            <a:normAutofit/>
          </a:bodyPr>
          <a:lstStyle/>
          <a:p>
            <a:pPr defTabSz="914400">
              <a:lnSpc>
                <a:spcPct val="90000"/>
              </a:lnSpc>
              <a:spcBef>
                <a:spcPts val="1000"/>
              </a:spcBef>
              <a:spcAft>
                <a:spcPts val="1800"/>
              </a:spcAft>
              <a:buClr>
                <a:schemeClr val="accent2"/>
              </a:buClr>
            </a:pPr>
            <a:r>
              <a:rPr lang="en-US" sz="1700" dirty="0">
                <a:solidFill>
                  <a:schemeClr val="tx1">
                    <a:lumMod val="85000"/>
                    <a:lumOff val="15000"/>
                  </a:schemeClr>
                </a:solidFill>
                <a:latin typeface="Aptos" panose="020B0004020202020204" pitchFamily="34" charset="0"/>
              </a:rPr>
              <a:t>Donor scholarships have eligibility terms specific to the donor’s area of interest they wish to financially support.  </a:t>
            </a:r>
          </a:p>
          <a:p>
            <a:pPr defTabSz="914400">
              <a:lnSpc>
                <a:spcPct val="90000"/>
              </a:lnSpc>
              <a:spcBef>
                <a:spcPts val="1000"/>
              </a:spcBef>
              <a:spcAft>
                <a:spcPts val="1800"/>
              </a:spcAft>
              <a:buClr>
                <a:schemeClr val="accent2"/>
              </a:buClr>
            </a:pPr>
            <a:r>
              <a:rPr lang="en-US" sz="1700" dirty="0">
                <a:solidFill>
                  <a:schemeClr val="tx1">
                    <a:lumMod val="85000"/>
                    <a:lumOff val="15000"/>
                  </a:schemeClr>
                </a:solidFill>
                <a:latin typeface="Aptos" panose="020B0004020202020204" pitchFamily="34" charset="0"/>
              </a:rPr>
              <a:t>It is important to review these criteria to ensure your qualifications fit the eligibility. Draft your application specific to the criteria of the scholarship. </a:t>
            </a:r>
          </a:p>
          <a:p>
            <a:pPr defTabSz="914400">
              <a:lnSpc>
                <a:spcPct val="90000"/>
              </a:lnSpc>
              <a:spcBef>
                <a:spcPts val="1000"/>
              </a:spcBef>
              <a:spcAft>
                <a:spcPts val="1800"/>
              </a:spcAft>
              <a:buClr>
                <a:schemeClr val="accent2"/>
              </a:buClr>
            </a:pPr>
            <a:r>
              <a:rPr lang="en-US" sz="1700" dirty="0">
                <a:solidFill>
                  <a:schemeClr val="tx1">
                    <a:lumMod val="85000"/>
                    <a:lumOff val="15000"/>
                  </a:schemeClr>
                </a:solidFill>
                <a:latin typeface="Aptos" panose="020B0004020202020204" pitchFamily="34" charset="0"/>
              </a:rPr>
              <a:t>Example: Thomas J. Bata Memorial Graduate Scholarship / William B. Reid Graduate Scholarship</a:t>
            </a:r>
          </a:p>
          <a:p>
            <a:pPr defTabSz="914400">
              <a:lnSpc>
                <a:spcPct val="90000"/>
              </a:lnSpc>
              <a:spcBef>
                <a:spcPts val="1000"/>
              </a:spcBef>
              <a:spcAft>
                <a:spcPts val="1800"/>
              </a:spcAft>
              <a:buClr>
                <a:schemeClr val="accent2"/>
              </a:buClr>
            </a:pPr>
            <a:r>
              <a:rPr lang="en-US" sz="1700" dirty="0">
                <a:solidFill>
                  <a:schemeClr val="tx1">
                    <a:lumMod val="85000"/>
                    <a:lumOff val="15000"/>
                  </a:schemeClr>
                </a:solidFill>
                <a:latin typeface="Aptos" panose="020B0004020202020204" pitchFamily="34" charset="0"/>
                <a:hlinkClick r:id="rId2">
                  <a:extLst>
                    <a:ext uri="{A12FA001-AC4F-418D-AE19-62706E023703}">
                      <ahyp:hlinkClr xmlns:ahyp="http://schemas.microsoft.com/office/drawing/2018/hyperlinkcolor" val="tx"/>
                    </a:ext>
                  </a:extLst>
                </a:hlinkClick>
              </a:rPr>
              <a:t>Review opportunities: Scholarships and Awards </a:t>
            </a:r>
            <a:endParaRPr lang="en-US" sz="1700" dirty="0">
              <a:solidFill>
                <a:schemeClr val="tx1">
                  <a:lumMod val="85000"/>
                  <a:lumOff val="15000"/>
                </a:schemeClr>
              </a:solidFill>
              <a:latin typeface="Aptos" panose="020B0004020202020204" pitchFamily="34" charset="0"/>
            </a:endParaRPr>
          </a:p>
        </p:txBody>
      </p:sp>
      <p:pic>
        <p:nvPicPr>
          <p:cNvPr id="2" name="Picture 1" descr="A pair of glasses on a book">
            <a:extLst>
              <a:ext uri="{FF2B5EF4-FFF2-40B4-BE49-F238E27FC236}">
                <a16:creationId xmlns:a16="http://schemas.microsoft.com/office/drawing/2014/main" id="{CCBD35D7-7BCB-62D6-D2FD-6CA658D3060A}"/>
              </a:ext>
            </a:extLst>
          </p:cNvPr>
          <p:cNvPicPr>
            <a:picLocks noChangeAspect="1"/>
          </p:cNvPicPr>
          <p:nvPr/>
        </p:nvPicPr>
        <p:blipFill>
          <a:blip r:embed="rId3"/>
          <a:srcRect l="15184" r="39824" b="-1"/>
          <a:stretch/>
        </p:blipFill>
        <p:spPr>
          <a:xfrm>
            <a:off x="7534654" y="10"/>
            <a:ext cx="4657345" cy="6857990"/>
          </a:xfrm>
          <a:prstGeom prst="rect">
            <a:avLst/>
          </a:prstGeom>
        </p:spPr>
      </p:pic>
    </p:spTree>
    <p:extLst>
      <p:ext uri="{BB962C8B-B14F-4D97-AF65-F5344CB8AC3E}">
        <p14:creationId xmlns:p14="http://schemas.microsoft.com/office/powerpoint/2010/main" val="3002742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63" name="Rectangle 2062">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1BB1052-7D1D-1E6D-5D47-37EC0EF48609}"/>
              </a:ext>
            </a:extLst>
          </p:cNvPr>
          <p:cNvSpPr>
            <a:spLocks noGrp="1"/>
          </p:cNvSpPr>
          <p:nvPr>
            <p:ph type="title"/>
          </p:nvPr>
        </p:nvSpPr>
        <p:spPr>
          <a:xfrm>
            <a:off x="523874" y="365399"/>
            <a:ext cx="5114925" cy="1242337"/>
          </a:xfrm>
          <a:solidFill>
            <a:srgbClr val="FFFFFF"/>
          </a:solidFill>
          <a:ln>
            <a:solidFill>
              <a:srgbClr val="404040"/>
            </a:solidFill>
          </a:ln>
        </p:spPr>
        <p:txBody>
          <a:bodyPr vert="horz" lIns="182880" tIns="182880" rIns="182880" bIns="182880" rtlCol="0" anchor="ctr">
            <a:normAutofit/>
          </a:bodyPr>
          <a:lstStyle/>
          <a:p>
            <a:r>
              <a:rPr lang="en-US" dirty="0"/>
              <a:t>Thomas J. Bata Memorial Graduate Scholarship </a:t>
            </a:r>
          </a:p>
        </p:txBody>
      </p:sp>
      <p:sp>
        <p:nvSpPr>
          <p:cNvPr id="4" name="Text Placeholder 3">
            <a:extLst>
              <a:ext uri="{FF2B5EF4-FFF2-40B4-BE49-F238E27FC236}">
                <a16:creationId xmlns:a16="http://schemas.microsoft.com/office/drawing/2014/main" id="{275F06B2-151A-3762-60FE-D22B630C3D2D}"/>
              </a:ext>
            </a:extLst>
          </p:cNvPr>
          <p:cNvSpPr>
            <a:spLocks noGrp="1"/>
          </p:cNvSpPr>
          <p:nvPr>
            <p:ph type="body" sz="half" idx="2"/>
          </p:nvPr>
        </p:nvSpPr>
        <p:spPr>
          <a:xfrm>
            <a:off x="523874" y="1790700"/>
            <a:ext cx="5114926" cy="4495799"/>
          </a:xfrm>
        </p:spPr>
        <p:txBody>
          <a:bodyPr vert="horz" lIns="91440" tIns="45720" rIns="91440" bIns="45720" rtlCol="0">
            <a:normAutofit/>
          </a:bodyPr>
          <a:lstStyle/>
          <a:p>
            <a:pPr algn="l">
              <a:lnSpc>
                <a:spcPct val="90000"/>
              </a:lnSpc>
            </a:pPr>
            <a:r>
              <a:rPr lang="en-US" sz="1400" b="0" i="0" u="none" strike="noStrike" baseline="0" dirty="0"/>
              <a:t> </a:t>
            </a:r>
          </a:p>
          <a:p>
            <a:pPr algn="l">
              <a:lnSpc>
                <a:spcPct val="90000"/>
              </a:lnSpc>
            </a:pPr>
            <a:r>
              <a:rPr lang="en-US" sz="1800" b="0" i="0" u="none" strike="noStrike" baseline="0" dirty="0">
                <a:solidFill>
                  <a:schemeClr val="tx1"/>
                </a:solidFill>
              </a:rPr>
              <a:t>This fund was established in honour of Thomas J. Bata (1914-2008), by his wife Sonja Bata and their family. Mr. Bata was one of Trent`s original honorary sponsors, a member of Trent’s Board of Governors between 1963 - 1973 and a close friend of Founding President Prof. T. H. B. Symons. </a:t>
            </a:r>
          </a:p>
          <a:p>
            <a:pPr algn="l">
              <a:lnSpc>
                <a:spcPct val="90000"/>
              </a:lnSpc>
            </a:pPr>
            <a:endParaRPr lang="en-US" sz="1800" b="0" i="0" u="none" strike="noStrike" baseline="0" dirty="0">
              <a:solidFill>
                <a:schemeClr val="tx1"/>
              </a:solidFill>
            </a:endParaRPr>
          </a:p>
          <a:p>
            <a:pPr algn="l">
              <a:lnSpc>
                <a:spcPct val="90000"/>
              </a:lnSpc>
            </a:pPr>
            <a:r>
              <a:rPr lang="en-US" sz="1800" b="0" i="0" u="none" strike="noStrike" baseline="0" dirty="0">
                <a:solidFill>
                  <a:schemeClr val="tx1"/>
                </a:solidFill>
              </a:rPr>
              <a:t>This $5,000 scholarship is intended to support a student that demonstrates leadership qualities such as innovation, entrepreneurship, community responsibility and global citizenship.</a:t>
            </a:r>
          </a:p>
          <a:p>
            <a:pPr algn="l">
              <a:lnSpc>
                <a:spcPct val="90000"/>
              </a:lnSpc>
            </a:pPr>
            <a:endParaRPr lang="en-US" sz="1400" dirty="0">
              <a:solidFill>
                <a:schemeClr val="tx1"/>
              </a:solidFill>
            </a:endParaRPr>
          </a:p>
          <a:p>
            <a:pPr algn="l">
              <a:lnSpc>
                <a:spcPct val="90000"/>
              </a:lnSpc>
            </a:pPr>
            <a:r>
              <a:rPr lang="en-US" sz="1400" b="1" dirty="0">
                <a:solidFill>
                  <a:schemeClr val="tx1"/>
                </a:solidFill>
              </a:rPr>
              <a:t>Deadline: October 7, 2024</a:t>
            </a:r>
          </a:p>
          <a:p>
            <a:pPr algn="l">
              <a:lnSpc>
                <a:spcPct val="90000"/>
              </a:lnSpc>
            </a:pPr>
            <a:endParaRPr lang="en-US" sz="1400" b="1" dirty="0">
              <a:solidFill>
                <a:schemeClr val="tx1"/>
              </a:solidFill>
            </a:endParaRPr>
          </a:p>
          <a:p>
            <a:pPr indent="-228600" algn="l">
              <a:lnSpc>
                <a:spcPct val="90000"/>
              </a:lnSpc>
              <a:buFont typeface="Arial" panose="020B0604020202020204" pitchFamily="34" charset="0"/>
              <a:buChar char="•"/>
            </a:pPr>
            <a:endParaRPr lang="en-US" sz="1400" dirty="0"/>
          </a:p>
        </p:txBody>
      </p:sp>
      <p:sp>
        <p:nvSpPr>
          <p:cNvPr id="2065" name="Rectangle 2064">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067" name="Rectangle 2066">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2058" name="Picture 10" descr="A couple of people sitting on a bench">
            <a:extLst>
              <a:ext uri="{FF2B5EF4-FFF2-40B4-BE49-F238E27FC236}">
                <a16:creationId xmlns:a16="http://schemas.microsoft.com/office/drawing/2014/main" id="{DDC3D25D-2196-2BE3-FD81-11B29ED9E15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b="-2"/>
          <a:stretch/>
        </p:blipFill>
        <p:spPr bwMode="auto">
          <a:xfrm>
            <a:off x="7208520" y="1126397"/>
            <a:ext cx="3867912" cy="4288536"/>
          </a:xfrm>
          <a:prstGeom prst="rect">
            <a:avLst/>
          </a:prstGeom>
          <a:noFill/>
          <a:ln w="28575">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95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94AD-53F1-EA57-DE40-2865720BBC62}"/>
              </a:ext>
            </a:extLst>
          </p:cNvPr>
          <p:cNvSpPr>
            <a:spLocks noGrp="1"/>
          </p:cNvSpPr>
          <p:nvPr>
            <p:ph type="title"/>
          </p:nvPr>
        </p:nvSpPr>
        <p:spPr>
          <a:xfrm>
            <a:off x="1909657" y="262459"/>
            <a:ext cx="8458408" cy="1188720"/>
          </a:xfrm>
        </p:spPr>
        <p:txBody>
          <a:bodyPr/>
          <a:lstStyle/>
          <a:p>
            <a:r>
              <a:rPr lang="en-US" dirty="0">
                <a:latin typeface="Aptos" panose="020B0004020202020204" pitchFamily="34" charset="0"/>
              </a:rPr>
              <a:t>Example External Direct </a:t>
            </a:r>
            <a:br>
              <a:rPr lang="en-US" dirty="0">
                <a:latin typeface="Aptos" panose="020B0004020202020204" pitchFamily="34" charset="0"/>
              </a:rPr>
            </a:br>
            <a:r>
              <a:rPr lang="en-US" dirty="0">
                <a:latin typeface="Aptos" panose="020B0004020202020204" pitchFamily="34" charset="0"/>
              </a:rPr>
              <a:t>Application Opportunities</a:t>
            </a:r>
          </a:p>
        </p:txBody>
      </p:sp>
      <p:sp>
        <p:nvSpPr>
          <p:cNvPr id="3" name="Content Placeholder 2">
            <a:extLst>
              <a:ext uri="{FF2B5EF4-FFF2-40B4-BE49-F238E27FC236}">
                <a16:creationId xmlns:a16="http://schemas.microsoft.com/office/drawing/2014/main" id="{04137B3D-F15A-4E9F-55AE-A3F2027F73AF}"/>
              </a:ext>
            </a:extLst>
          </p:cNvPr>
          <p:cNvSpPr>
            <a:spLocks noGrp="1"/>
          </p:cNvSpPr>
          <p:nvPr>
            <p:ph idx="1"/>
          </p:nvPr>
        </p:nvSpPr>
        <p:spPr>
          <a:xfrm>
            <a:off x="228599" y="1552575"/>
            <a:ext cx="11820525" cy="5219700"/>
          </a:xfrm>
        </p:spPr>
        <p:txBody>
          <a:bodyPr>
            <a:noAutofit/>
          </a:bodyPr>
          <a:lstStyle/>
          <a:p>
            <a:pPr marL="0" indent="0">
              <a:spcBef>
                <a:spcPts val="0"/>
              </a:spcBef>
              <a:buNone/>
            </a:pPr>
            <a:endParaRPr lang="en-US" dirty="0">
              <a:solidFill>
                <a:schemeClr val="tx1"/>
              </a:solidFill>
              <a:latin typeface="Aptos" panose="020B0004020202020204" pitchFamily="34" charset="0"/>
            </a:endParaRPr>
          </a:p>
          <a:p>
            <a:pPr marL="0" indent="0">
              <a:spcBef>
                <a:spcPts val="0"/>
              </a:spcBef>
              <a:buNone/>
            </a:pPr>
            <a:endParaRPr lang="en-US" dirty="0">
              <a:solidFill>
                <a:schemeClr val="tx1"/>
              </a:solidFill>
              <a:latin typeface="Aptos" panose="020B0004020202020204" pitchFamily="34" charset="0"/>
            </a:endParaRPr>
          </a:p>
          <a:p>
            <a:pPr algn="l">
              <a:spcBef>
                <a:spcPts val="0"/>
              </a:spcBef>
              <a:buFont typeface="Wingdings" panose="05000000000000000000" pitchFamily="2" charset="2"/>
              <a:buChar char="§"/>
            </a:pPr>
            <a:r>
              <a:rPr lang="en-US" dirty="0">
                <a:solidFill>
                  <a:schemeClr val="tx1"/>
                </a:solidFill>
                <a:latin typeface="Aptos" panose="020B0004020202020204" pitchFamily="34" charset="0"/>
              </a:rPr>
              <a:t>Trudeau Foundation Doctoral Scholarship</a:t>
            </a:r>
          </a:p>
          <a:p>
            <a:pPr algn="l">
              <a:spcBef>
                <a:spcPts val="0"/>
              </a:spcBef>
              <a:buFont typeface="Wingdings" panose="05000000000000000000" pitchFamily="2" charset="2"/>
              <a:buChar char="§"/>
            </a:pPr>
            <a:r>
              <a:rPr lang="en-US" dirty="0">
                <a:solidFill>
                  <a:schemeClr val="tx1"/>
                </a:solidFill>
                <a:latin typeface="Aptos" panose="020B0004020202020204" pitchFamily="34" charset="0"/>
              </a:rPr>
              <a:t>Henry Mandelbaum Doctoral Fellowship Award</a:t>
            </a:r>
          </a:p>
          <a:p>
            <a:pPr algn="l">
              <a:spcBef>
                <a:spcPts val="0"/>
              </a:spcBef>
              <a:buFont typeface="Wingdings" panose="05000000000000000000" pitchFamily="2" charset="2"/>
              <a:buChar char="§"/>
            </a:pPr>
            <a:r>
              <a:rPr lang="en-US" dirty="0">
                <a:solidFill>
                  <a:schemeClr val="tx1"/>
                </a:solidFill>
                <a:latin typeface="Aptos" panose="020B0004020202020204" pitchFamily="34" charset="0"/>
              </a:rPr>
              <a:t>2025/2026 IODE War Memorial PhD Scholarships</a:t>
            </a:r>
          </a:p>
          <a:p>
            <a:pPr algn="l">
              <a:spcBef>
                <a:spcPts val="0"/>
              </a:spcBef>
              <a:buFont typeface="Wingdings" panose="05000000000000000000" pitchFamily="2" charset="2"/>
              <a:buChar char="§"/>
            </a:pPr>
            <a:endParaRPr lang="en-US" dirty="0">
              <a:solidFill>
                <a:schemeClr val="tx1"/>
              </a:solidFill>
              <a:latin typeface="Aptos" panose="020B0004020202020204" pitchFamily="34" charset="0"/>
            </a:endParaRPr>
          </a:p>
          <a:p>
            <a:pPr marL="0" indent="0" algn="l">
              <a:spcBef>
                <a:spcPts val="0"/>
              </a:spcBef>
              <a:buNone/>
            </a:pPr>
            <a:r>
              <a:rPr lang="en-US" dirty="0">
                <a:solidFill>
                  <a:schemeClr val="tx1"/>
                </a:solidFill>
                <a:latin typeface="Aptos" panose="020B0004020202020204" pitchFamily="34" charset="0"/>
              </a:rPr>
              <a:t>Note the range of opportunities</a:t>
            </a:r>
          </a:p>
          <a:p>
            <a:pPr marL="0" indent="0" algn="l">
              <a:spcBef>
                <a:spcPts val="0"/>
              </a:spcBef>
              <a:buNone/>
            </a:pPr>
            <a:endParaRPr lang="en-US" sz="1600" dirty="0">
              <a:solidFill>
                <a:srgbClr val="515151"/>
              </a:solidFill>
              <a:latin typeface="Aptos" panose="020B0004020202020204" pitchFamily="34" charset="0"/>
            </a:endParaRPr>
          </a:p>
          <a:p>
            <a:pPr marL="0" indent="0" algn="l">
              <a:buNone/>
            </a:pPr>
            <a:r>
              <a:rPr lang="en-US" sz="1600" b="0" i="0" dirty="0">
                <a:solidFill>
                  <a:srgbClr val="0C0C17"/>
                </a:solidFill>
                <a:effectLst/>
                <a:latin typeface="Aptos" panose="020B0004020202020204" pitchFamily="34" charset="0"/>
              </a:rPr>
              <a:t>The </a:t>
            </a:r>
            <a:r>
              <a:rPr lang="en-US" sz="1600" b="1" i="0" dirty="0">
                <a:solidFill>
                  <a:srgbClr val="0C0C17"/>
                </a:solidFill>
                <a:effectLst/>
                <a:latin typeface="Aptos" panose="020B0004020202020204" pitchFamily="34" charset="0"/>
              </a:rPr>
              <a:t>Laura Bassi Scholarship </a:t>
            </a:r>
            <a:r>
              <a:rPr lang="en-US" sz="1600" b="0" i="0" dirty="0">
                <a:solidFill>
                  <a:srgbClr val="0C0C17"/>
                </a:solidFill>
                <a:effectLst/>
                <a:latin typeface="Aptos" panose="020B0004020202020204" pitchFamily="34" charset="0"/>
              </a:rPr>
              <a:t>was established in 2018 with the aim of providing editorial assistance to postgraduates and junior academics whose research focuses on neglected topics of study, broadly construed, within their disciplines. The scholarships are open to every discipline and are awarded three times per year: December, April, and August. The value of the scholarship is remitted solely through editorial assistance as follows:</a:t>
            </a:r>
          </a:p>
          <a:p>
            <a:pPr marL="0" indent="0" algn="l">
              <a:buNone/>
            </a:pPr>
            <a:r>
              <a:rPr lang="en-US" sz="1600" b="0" i="0" dirty="0">
                <a:solidFill>
                  <a:srgbClr val="0C0C17"/>
                </a:solidFill>
                <a:effectLst/>
                <a:latin typeface="Aptos" panose="020B0004020202020204" pitchFamily="34" charset="0"/>
              </a:rPr>
              <a:t>Master’s candidates: $750</a:t>
            </a:r>
            <a:br>
              <a:rPr lang="en-US" sz="1600" b="0" i="0" dirty="0">
                <a:solidFill>
                  <a:srgbClr val="0C0C17"/>
                </a:solidFill>
                <a:effectLst/>
                <a:latin typeface="Aptos" panose="020B0004020202020204" pitchFamily="34" charset="0"/>
              </a:rPr>
            </a:br>
            <a:r>
              <a:rPr lang="en-US" sz="1600" b="0" i="0" dirty="0">
                <a:solidFill>
                  <a:srgbClr val="0C0C17"/>
                </a:solidFill>
                <a:effectLst/>
                <a:latin typeface="Aptos" panose="020B0004020202020204" pitchFamily="34" charset="0"/>
              </a:rPr>
              <a:t>Doctoral candidates: $2,500</a:t>
            </a:r>
            <a:br>
              <a:rPr lang="en-US" sz="1600" b="0" i="0" dirty="0">
                <a:solidFill>
                  <a:srgbClr val="0C0C17"/>
                </a:solidFill>
                <a:effectLst/>
                <a:latin typeface="Aptos" panose="020B0004020202020204" pitchFamily="34" charset="0"/>
              </a:rPr>
            </a:br>
            <a:r>
              <a:rPr lang="en-US" sz="1600" b="0" i="0" dirty="0">
                <a:solidFill>
                  <a:srgbClr val="0C0C17"/>
                </a:solidFill>
                <a:effectLst/>
                <a:latin typeface="Aptos" panose="020B0004020202020204" pitchFamily="34" charset="0"/>
              </a:rPr>
              <a:t>Junior academics: $500</a:t>
            </a:r>
          </a:p>
          <a:p>
            <a:pPr marL="0" indent="0" algn="l">
              <a:spcBef>
                <a:spcPts val="0"/>
              </a:spcBef>
              <a:buNone/>
            </a:pPr>
            <a:endParaRPr lang="en-US" sz="1600" b="1" i="0" dirty="0">
              <a:solidFill>
                <a:srgbClr val="515151"/>
              </a:solidFill>
              <a:effectLst/>
              <a:latin typeface="Aptos" panose="020B0004020202020204" pitchFamily="34" charset="0"/>
            </a:endParaRPr>
          </a:p>
          <a:p>
            <a:pPr marL="0" indent="0">
              <a:buNone/>
            </a:pPr>
            <a:r>
              <a:rPr lang="en-US" sz="1600" dirty="0">
                <a:latin typeface="Aptos" panose="020B0004020202020204" pitchFamily="34" charset="0"/>
              </a:rPr>
              <a:t>Updated regularly as notified of opportunities. </a:t>
            </a:r>
          </a:p>
        </p:txBody>
      </p:sp>
    </p:spTree>
    <p:extLst>
      <p:ext uri="{BB962C8B-B14F-4D97-AF65-F5344CB8AC3E}">
        <p14:creationId xmlns:p14="http://schemas.microsoft.com/office/powerpoint/2010/main" val="341296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9B3768-3BB1-84E2-9D68-74BE42F5EE6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t="23824" b="14363"/>
          <a:stretch/>
        </p:blipFill>
        <p:spPr>
          <a:xfrm>
            <a:off x="20" y="10"/>
            <a:ext cx="12191980" cy="6857990"/>
          </a:xfrm>
          <a:prstGeom prst="rect">
            <a:avLst/>
          </a:prstGeom>
        </p:spPr>
      </p:pic>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1600200" y="2386744"/>
            <a:ext cx="8991600" cy="1347056"/>
          </a:xfrm>
          <a:solidFill>
            <a:schemeClr val="bg1">
              <a:alpha val="60000"/>
            </a:schemeClr>
          </a:solidFill>
          <a:ln w="38100" cap="sq">
            <a:solidFill>
              <a:schemeClr val="tx1"/>
            </a:solidFill>
            <a:miter lim="800000"/>
          </a:ln>
        </p:spPr>
        <p:txBody>
          <a:bodyPr vert="horz" lIns="274320" tIns="182880" rIns="274320" bIns="182880" rtlCol="0" anchor="ctr" anchorCtr="1">
            <a:normAutofit fontScale="90000"/>
          </a:bodyPr>
          <a:lstStyle/>
          <a:p>
            <a:r>
              <a:rPr lang="en-US" sz="3800" dirty="0">
                <a:solidFill>
                  <a:schemeClr val="tx1"/>
                </a:solidFill>
              </a:rPr>
              <a:t>Tri Council Doctoral Scholarship Application </a:t>
            </a:r>
          </a:p>
        </p:txBody>
      </p:sp>
    </p:spTree>
    <p:extLst>
      <p:ext uri="{BB962C8B-B14F-4D97-AF65-F5344CB8AC3E}">
        <p14:creationId xmlns:p14="http://schemas.microsoft.com/office/powerpoint/2010/main" val="37955421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B6C85-2572-7C0F-3DD7-270CFAF8B96F}"/>
              </a:ext>
            </a:extLst>
          </p:cNvPr>
          <p:cNvSpPr>
            <a:spLocks noGrp="1"/>
          </p:cNvSpPr>
          <p:nvPr>
            <p:ph type="title"/>
          </p:nvPr>
        </p:nvSpPr>
        <p:spPr>
          <a:xfrm>
            <a:off x="6653844" y="178130"/>
            <a:ext cx="4877095" cy="1520041"/>
          </a:xfrm>
        </p:spPr>
        <p:txBody>
          <a:bodyPr/>
          <a:lstStyle/>
          <a:p>
            <a:r>
              <a:rPr lang="en-US" sz="2400" dirty="0"/>
              <a:t>TRI COUNCIL DOCTORAL SCHOLARSHIP APPLICATION DEADLINE</a:t>
            </a:r>
            <a:endParaRPr lang="en-CA" sz="2400" dirty="0"/>
          </a:p>
        </p:txBody>
      </p:sp>
      <p:sp>
        <p:nvSpPr>
          <p:cNvPr id="6" name="TextBox 5">
            <a:extLst>
              <a:ext uri="{FF2B5EF4-FFF2-40B4-BE49-F238E27FC236}">
                <a16:creationId xmlns:a16="http://schemas.microsoft.com/office/drawing/2014/main" id="{3B101E99-2CCE-61C6-1598-92F3CA72EC8C}"/>
              </a:ext>
            </a:extLst>
          </p:cNvPr>
          <p:cNvSpPr txBox="1"/>
          <p:nvPr/>
        </p:nvSpPr>
        <p:spPr>
          <a:xfrm>
            <a:off x="6653844" y="1956043"/>
            <a:ext cx="5238750" cy="2939266"/>
          </a:xfrm>
          <a:prstGeom prst="rect">
            <a:avLst/>
          </a:prstGeom>
          <a:noFill/>
        </p:spPr>
        <p:txBody>
          <a:bodyPr wrap="square">
            <a:spAutoFit/>
          </a:bodyPr>
          <a:lstStyle/>
          <a:p>
            <a:pPr defTabSz="914400">
              <a:spcBef>
                <a:spcPts val="1000"/>
              </a:spcBef>
              <a:buClr>
                <a:srgbClr val="9BAFB5"/>
              </a:buClr>
              <a:buFont typeface="Arial" panose="020B0604020202020204" pitchFamily="34" charset="0"/>
              <a:buNone/>
              <a:defRPr/>
            </a:pPr>
            <a:r>
              <a:rPr lang="en-US" sz="2000" b="1" dirty="0">
                <a:latin typeface="Aptos" panose="020B0004020202020204" pitchFamily="34" charset="0"/>
              </a:rPr>
              <a:t>Internal Trent Deadline</a:t>
            </a:r>
          </a:p>
          <a:p>
            <a:pPr defTabSz="914400">
              <a:spcBef>
                <a:spcPts val="1000"/>
              </a:spcBef>
              <a:buClr>
                <a:srgbClr val="9BAFB5"/>
              </a:buClr>
              <a:buFont typeface="Arial" panose="020B0604020202020204" pitchFamily="34" charset="0"/>
              <a:buNone/>
              <a:defRPr/>
            </a:pPr>
            <a:r>
              <a:rPr lang="en-US" sz="2000" b="1" dirty="0">
                <a:latin typeface="Aptos" panose="020B0004020202020204" pitchFamily="34" charset="0"/>
              </a:rPr>
              <a:t>October 15, 2024, 11:59 p.m. </a:t>
            </a:r>
          </a:p>
          <a:p>
            <a:pPr defTabSz="914400">
              <a:spcBef>
                <a:spcPts val="1000"/>
              </a:spcBef>
              <a:buClr>
                <a:srgbClr val="9BAFB5"/>
              </a:buClr>
              <a:buFont typeface="Arial" panose="020B0604020202020204" pitchFamily="34" charset="0"/>
              <a:buNone/>
              <a:defRPr/>
            </a:pPr>
            <a:endParaRPr lang="en-US" sz="2000" b="1" dirty="0">
              <a:latin typeface="Aptos" panose="020B0004020202020204" pitchFamily="34" charset="0"/>
            </a:endParaRPr>
          </a:p>
          <a:p>
            <a:pPr defTabSz="914400">
              <a:spcBef>
                <a:spcPts val="1000"/>
              </a:spcBef>
              <a:buClr>
                <a:srgbClr val="9BAFB5"/>
              </a:buClr>
              <a:buFont typeface="Arial" panose="020B0604020202020204" pitchFamily="34" charset="0"/>
              <a:buNone/>
              <a:defRPr/>
            </a:pPr>
            <a:r>
              <a:rPr lang="en-US" sz="2000" b="1" dirty="0">
                <a:latin typeface="Aptos" panose="020B0004020202020204" pitchFamily="34" charset="0"/>
              </a:rPr>
              <a:t>The various portals do not allow Trent to “close” access to the portals, but the School of Graduate Studies can view the last time the portal was accessed by the applicant. </a:t>
            </a:r>
          </a:p>
        </p:txBody>
      </p:sp>
      <p:pic>
        <p:nvPicPr>
          <p:cNvPr id="8" name="Picture 7">
            <a:extLst>
              <a:ext uri="{FF2B5EF4-FFF2-40B4-BE49-F238E27FC236}">
                <a16:creationId xmlns:a16="http://schemas.microsoft.com/office/drawing/2014/main" id="{1D61E424-F7E4-7A78-F518-40C45F9D846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16031" cy="5514975"/>
          </a:xfrm>
          <a:prstGeom prst="rect">
            <a:avLst/>
          </a:prstGeom>
          <a:ln w="28575">
            <a:solidFill>
              <a:schemeClr val="tx1"/>
            </a:solidFill>
          </a:ln>
        </p:spPr>
      </p:pic>
    </p:spTree>
    <p:extLst>
      <p:ext uri="{BB962C8B-B14F-4D97-AF65-F5344CB8AC3E}">
        <p14:creationId xmlns:p14="http://schemas.microsoft.com/office/powerpoint/2010/main" val="345546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615264" y="194300"/>
            <a:ext cx="4868850" cy="901075"/>
          </a:xfrm>
        </p:spPr>
        <p:txBody>
          <a:bodyPr vert="horz" lIns="182880" tIns="182880" rIns="182880" bIns="182880" rtlCol="0" anchor="ctr">
            <a:normAutofit fontScale="90000"/>
          </a:bodyPr>
          <a:lstStyle/>
          <a:p>
            <a:pPr marL="0" marR="0" lvl="0" indent="0" defTabSz="914400" rtl="0" eaLnBrk="1" fontAlgn="auto" latinLnBrk="0" hangingPunct="1">
              <a:lnSpc>
                <a:spcPct val="100000"/>
              </a:lnSpc>
              <a:spcBef>
                <a:spcPts val="1000"/>
              </a:spcBef>
              <a:spcAft>
                <a:spcPts val="0"/>
              </a:spcAft>
              <a:tabLst/>
              <a:defRPr/>
            </a:pPr>
            <a:b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br>
            <a:r>
              <a:rPr kumimoji="0" lang="en-US"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Canada Graduate Scholarships </a:t>
            </a:r>
            <a:br>
              <a:rPr kumimoji="0" lang="en-US"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br>
            <a:r>
              <a:rPr kumimoji="0" lang="en-US"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Doctoral Program </a:t>
            </a:r>
            <a:b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br>
            <a:endParaRPr lang="en-US" sz="2000" dirty="0">
              <a:latin typeface="Aptos" panose="020B0004020202020204" pitchFamily="34" charset="0"/>
            </a:endParaRPr>
          </a:p>
        </p:txBody>
      </p:sp>
      <p:pic>
        <p:nvPicPr>
          <p:cNvPr id="12" name="Picture Placeholder 11">
            <a:extLst>
              <a:ext uri="{FF2B5EF4-FFF2-40B4-BE49-F238E27FC236}">
                <a16:creationId xmlns:a16="http://schemas.microsoft.com/office/drawing/2014/main" id="{305341A4-1B00-C8F4-5862-79A826C75023}"/>
              </a:ext>
              <a:ext uri="{C183D7F6-B498-43B3-948B-1728B52AA6E4}">
                <adec:decorative xmlns:adec="http://schemas.microsoft.com/office/drawing/2017/decorative" val="1"/>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0" y="1314450"/>
            <a:ext cx="6010275" cy="5349250"/>
          </a:xfrm>
        </p:spPr>
        <p:txBody>
          <a:bodyPr vert="horz" lIns="91440" tIns="45720" rIns="91440" bIns="45720" rtlCol="0">
            <a:noAutofit/>
          </a:bodyPr>
          <a:lstStyle/>
          <a:p>
            <a:pPr algn="l"/>
            <a:r>
              <a:rPr lang="en-US" sz="1600" dirty="0">
                <a:solidFill>
                  <a:schemeClr val="tx1"/>
                </a:solidFill>
                <a:latin typeface="Aptos" panose="020B0004020202020204" pitchFamily="34" charset="0"/>
              </a:rPr>
              <a:t>The objective of the </a:t>
            </a:r>
            <a:r>
              <a:rPr lang="en-US" sz="1600" dirty="0">
                <a:solidFill>
                  <a:schemeClr val="tx1"/>
                </a:solidFill>
                <a:latin typeface="Aptos" panose="020B0004020202020204" pitchFamily="34" charset="0"/>
                <a:hlinkClick r:id="rId4">
                  <a:extLst>
                    <a:ext uri="{A12FA001-AC4F-418D-AE19-62706E023703}">
                      <ahyp:hlinkClr xmlns:ahyp="http://schemas.microsoft.com/office/drawing/2018/hyperlinkcolor" val="tx"/>
                    </a:ext>
                  </a:extLst>
                </a:hlinkClick>
              </a:rPr>
              <a:t>Canada Graduate Scholarships – Doctoral </a:t>
            </a:r>
            <a:r>
              <a:rPr lang="en-US" sz="1600" dirty="0">
                <a:solidFill>
                  <a:schemeClr val="tx1"/>
                </a:solidFill>
                <a:latin typeface="Aptos" panose="020B0004020202020204" pitchFamily="34" charset="0"/>
              </a:rPr>
              <a:t>(CGS D) program is to promote continued excellence in Canadian research by rewarding and retaining high-calibre doctoral students at Canadian institutions.  </a:t>
            </a:r>
          </a:p>
          <a:p>
            <a:pPr algn="l"/>
            <a:r>
              <a:rPr lang="en-US" sz="1600" dirty="0">
                <a:solidFill>
                  <a:schemeClr val="tx1"/>
                </a:solidFill>
                <a:latin typeface="Aptos" panose="020B0004020202020204" pitchFamily="34" charset="0"/>
              </a:rPr>
              <a:t>The CGS D program is a federal program of scholarships administered by the Natural Sciences and Engineering Research Council of Canada(NSERC), the Canadian Institutes of Health Research (CIHR) and the Social Sciences and Humanities Research Council (SSHRC).</a:t>
            </a:r>
          </a:p>
          <a:p>
            <a:pPr algn="l"/>
            <a:r>
              <a:rPr lang="en-US" sz="1600" dirty="0">
                <a:solidFill>
                  <a:schemeClr val="tx1"/>
                </a:solidFill>
                <a:latin typeface="Aptos" panose="020B0004020202020204" pitchFamily="34" charset="0"/>
              </a:rPr>
              <a:t>Quota refers to the maximum number of applications an institutions can forward to each agency’s national competition.  </a:t>
            </a:r>
          </a:p>
          <a:p>
            <a:pPr algn="l"/>
            <a:r>
              <a:rPr lang="en-US" sz="1600" dirty="0">
                <a:solidFill>
                  <a:schemeClr val="tx1"/>
                </a:solidFill>
                <a:latin typeface="Aptos" panose="020B0004020202020204" pitchFamily="34" charset="0"/>
              </a:rPr>
              <a:t>Trent University has a separate quota for each agency at the doctoral level.  </a:t>
            </a:r>
          </a:p>
          <a:p>
            <a:pPr algn="l"/>
            <a:endParaRPr lang="en-US" sz="1600" dirty="0">
              <a:solidFill>
                <a:schemeClr val="tx1"/>
              </a:solidFill>
              <a:latin typeface="Aptos" panose="020B0004020202020204" pitchFamily="34" charset="0"/>
            </a:endParaRPr>
          </a:p>
          <a:p>
            <a:pPr indent="-228600" algn="l">
              <a:spcBef>
                <a:spcPts val="0"/>
              </a:spcBef>
              <a:buFont typeface="Arial" panose="020B0604020202020204" pitchFamily="34" charset="0"/>
              <a:buChar char="•"/>
            </a:pPr>
            <a:r>
              <a:rPr lang="en-US" sz="1600" dirty="0">
                <a:solidFill>
                  <a:schemeClr val="tx1"/>
                </a:solidFill>
                <a:latin typeface="Aptos" panose="020B0004020202020204" pitchFamily="34" charset="0"/>
              </a:rPr>
              <a:t>NSERC: </a:t>
            </a:r>
            <a:r>
              <a:rPr lang="en-US" sz="1600" dirty="0">
                <a:solidFill>
                  <a:schemeClr val="tx1"/>
                </a:solidFill>
                <a:latin typeface="Aptos" panose="020B0004020202020204" pitchFamily="34" charset="0"/>
                <a:hlinkClick r:id="rId5">
                  <a:extLst>
                    <a:ext uri="{A12FA001-AC4F-418D-AE19-62706E023703}">
                      <ahyp:hlinkClr xmlns:ahyp="http://schemas.microsoft.com/office/drawing/2018/hyperlinkcolor" val="tx"/>
                    </a:ext>
                  </a:extLst>
                </a:hlinkClick>
              </a:rPr>
              <a:t>Online system </a:t>
            </a:r>
            <a:r>
              <a:rPr lang="en-US" sz="1600" dirty="0">
                <a:solidFill>
                  <a:schemeClr val="tx1"/>
                </a:solidFill>
                <a:latin typeface="Aptos" panose="020B0004020202020204" pitchFamily="34" charset="0"/>
              </a:rPr>
              <a:t>and I</a:t>
            </a:r>
            <a:r>
              <a:rPr lang="en-US" sz="1600" dirty="0">
                <a:solidFill>
                  <a:schemeClr val="tx1"/>
                </a:solidFill>
                <a:latin typeface="Aptos" panose="020B0004020202020204" pitchFamily="34" charset="0"/>
                <a:hlinkClick r:id="rId6">
                  <a:extLst>
                    <a:ext uri="{A12FA001-AC4F-418D-AE19-62706E023703}">
                      <ahyp:hlinkClr xmlns:ahyp="http://schemas.microsoft.com/office/drawing/2018/hyperlinkcolor" val="tx"/>
                    </a:ext>
                  </a:extLst>
                </a:hlinkClick>
              </a:rPr>
              <a:t>nstructions</a:t>
            </a:r>
            <a:endParaRPr lang="en-US" sz="1600" dirty="0">
              <a:solidFill>
                <a:schemeClr val="tx1"/>
              </a:solidFill>
              <a:latin typeface="Aptos" panose="020B0004020202020204" pitchFamily="34" charset="0"/>
            </a:endParaRPr>
          </a:p>
          <a:p>
            <a:pPr indent="-228600" algn="l">
              <a:spcBef>
                <a:spcPts val="0"/>
              </a:spcBef>
              <a:buFont typeface="Arial" panose="020B0604020202020204" pitchFamily="34" charset="0"/>
              <a:buChar char="•"/>
            </a:pPr>
            <a:r>
              <a:rPr lang="en-US" sz="1600" dirty="0">
                <a:solidFill>
                  <a:schemeClr val="tx1"/>
                </a:solidFill>
                <a:latin typeface="Aptos" panose="020B0004020202020204" pitchFamily="34" charset="0"/>
              </a:rPr>
              <a:t>CIHR: </a:t>
            </a:r>
            <a:r>
              <a:rPr lang="en-US" sz="1600" dirty="0">
                <a:solidFill>
                  <a:schemeClr val="tx1"/>
                </a:solidFill>
                <a:latin typeface="Aptos" panose="020B0004020202020204" pitchFamily="34" charset="0"/>
                <a:hlinkClick r:id="rId7">
                  <a:extLst>
                    <a:ext uri="{A12FA001-AC4F-418D-AE19-62706E023703}">
                      <ahyp:hlinkClr xmlns:ahyp="http://schemas.microsoft.com/office/drawing/2018/hyperlinkcolor" val="tx"/>
                    </a:ext>
                  </a:extLst>
                </a:hlinkClick>
              </a:rPr>
              <a:t>ResearchNet</a:t>
            </a:r>
            <a:r>
              <a:rPr lang="en-US" sz="1600" dirty="0">
                <a:solidFill>
                  <a:schemeClr val="tx1"/>
                </a:solidFill>
                <a:latin typeface="Aptos" panose="020B0004020202020204" pitchFamily="34" charset="0"/>
              </a:rPr>
              <a:t> and </a:t>
            </a:r>
            <a:r>
              <a:rPr lang="en-US" sz="1600" dirty="0">
                <a:solidFill>
                  <a:schemeClr val="tx1"/>
                </a:solidFill>
                <a:latin typeface="Aptos" panose="020B0004020202020204" pitchFamily="34" charset="0"/>
                <a:hlinkClick r:id="rId8">
                  <a:extLst>
                    <a:ext uri="{A12FA001-AC4F-418D-AE19-62706E023703}">
                      <ahyp:hlinkClr xmlns:ahyp="http://schemas.microsoft.com/office/drawing/2018/hyperlinkcolor" val="tx"/>
                    </a:ext>
                  </a:extLst>
                </a:hlinkClick>
              </a:rPr>
              <a:t>Instructions</a:t>
            </a:r>
            <a:endParaRPr lang="en-US" sz="1600" dirty="0">
              <a:solidFill>
                <a:schemeClr val="tx1"/>
              </a:solidFill>
              <a:latin typeface="Aptos" panose="020B0004020202020204" pitchFamily="34" charset="0"/>
            </a:endParaRPr>
          </a:p>
          <a:p>
            <a:pPr indent="-228600" algn="l">
              <a:spcBef>
                <a:spcPts val="0"/>
              </a:spcBef>
              <a:buFont typeface="Arial" panose="020B0604020202020204" pitchFamily="34" charset="0"/>
              <a:buChar char="•"/>
            </a:pPr>
            <a:r>
              <a:rPr lang="en-US" sz="1600" dirty="0">
                <a:solidFill>
                  <a:schemeClr val="tx1"/>
                </a:solidFill>
                <a:latin typeface="Aptos" panose="020B0004020202020204" pitchFamily="34" charset="0"/>
              </a:rPr>
              <a:t>SSHRC: </a:t>
            </a:r>
            <a:r>
              <a:rPr lang="en-US" sz="1600" dirty="0">
                <a:solidFill>
                  <a:schemeClr val="tx1"/>
                </a:solidFill>
                <a:latin typeface="Aptos" panose="020B0004020202020204" pitchFamily="34" charset="0"/>
                <a:hlinkClick r:id="rId9">
                  <a:extLst>
                    <a:ext uri="{A12FA001-AC4F-418D-AE19-62706E023703}">
                      <ahyp:hlinkClr xmlns:ahyp="http://schemas.microsoft.com/office/drawing/2018/hyperlinkcolor" val="tx"/>
                    </a:ext>
                  </a:extLst>
                </a:hlinkClick>
              </a:rPr>
              <a:t>Online system </a:t>
            </a:r>
            <a:r>
              <a:rPr lang="en-US" sz="1600" dirty="0">
                <a:solidFill>
                  <a:schemeClr val="tx1"/>
                </a:solidFill>
                <a:latin typeface="Aptos" panose="020B0004020202020204" pitchFamily="34" charset="0"/>
              </a:rPr>
              <a:t>and </a:t>
            </a:r>
            <a:r>
              <a:rPr lang="en-US" sz="1600" dirty="0">
                <a:solidFill>
                  <a:schemeClr val="tx1"/>
                </a:solidFill>
                <a:latin typeface="Aptos" panose="020B0004020202020204" pitchFamily="34" charset="0"/>
                <a:hlinkClick r:id="rId10">
                  <a:extLst>
                    <a:ext uri="{A12FA001-AC4F-418D-AE19-62706E023703}">
                      <ahyp:hlinkClr xmlns:ahyp="http://schemas.microsoft.com/office/drawing/2018/hyperlinkcolor" val="tx"/>
                    </a:ext>
                  </a:extLst>
                </a:hlinkClick>
              </a:rPr>
              <a:t>Instructions</a:t>
            </a:r>
            <a:endParaRPr lang="en-US" sz="1600" dirty="0">
              <a:solidFill>
                <a:schemeClr val="tx1"/>
              </a:solidFill>
              <a:latin typeface="Aptos" panose="020B0004020202020204" pitchFamily="34" charset="0"/>
            </a:endParaRPr>
          </a:p>
        </p:txBody>
      </p:sp>
    </p:spTree>
    <p:extLst>
      <p:ext uri="{BB962C8B-B14F-4D97-AF65-F5344CB8AC3E}">
        <p14:creationId xmlns:p14="http://schemas.microsoft.com/office/powerpoint/2010/main" val="119822194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Custom">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6722518_win32_SD_v11" id="{6E195932-91F4-4861-8538-848409B20D97}" vid="{F5C82CE7-F5AC-4E30-975C-FD228ED220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7C52C5-6F65-4D42-B855-A3283C5558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3.xml><?xml version="1.0" encoding="utf-8"?>
<ds:datastoreItem xmlns:ds="http://schemas.openxmlformats.org/officeDocument/2006/customXml" ds:itemID="{0354E976-D9B8-49D6-BB1E-30B410663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TM10001115[[fn=Parcel]]</Template>
  <TotalTime>3584</TotalTime>
  <Words>2929</Words>
  <Application>Microsoft Office PowerPoint</Application>
  <PresentationFormat>Widescreen</PresentationFormat>
  <Paragraphs>346</Paragraphs>
  <Slides>39</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Aptos</vt:lpstr>
      <vt:lpstr>Arial</vt:lpstr>
      <vt:lpstr>Bodoni MT</vt:lpstr>
      <vt:lpstr>Calibri</vt:lpstr>
      <vt:lpstr>Gill Sans MT</vt:lpstr>
      <vt:lpstr>Source Sans Pro Light</vt:lpstr>
      <vt:lpstr>Symbol</vt:lpstr>
      <vt:lpstr>Verdana</vt:lpstr>
      <vt:lpstr>Wingdings</vt:lpstr>
      <vt:lpstr>Parcel</vt:lpstr>
      <vt:lpstr>Custom</vt:lpstr>
      <vt:lpstr> Trent Graduate Program  Doctoral Scholarship  Application Overview (SSHRC Focus) 2024-25 </vt:lpstr>
      <vt:lpstr>Financial Matters </vt:lpstr>
      <vt:lpstr>Various Types of Scholarships</vt:lpstr>
      <vt:lpstr>Donor Scholarships</vt:lpstr>
      <vt:lpstr>Thomas J. Bata Memorial Graduate Scholarship </vt:lpstr>
      <vt:lpstr>Example External Direct  Application Opportunities</vt:lpstr>
      <vt:lpstr>Tri Council Doctoral Scholarship Application </vt:lpstr>
      <vt:lpstr>TRI COUNCIL DOCTORAL SCHOLARSHIP APPLICATION DEADLINE</vt:lpstr>
      <vt:lpstr> Canada Graduate Scholarships  – Doctoral Program  </vt:lpstr>
      <vt:lpstr>Agency-specific doctoral Awards</vt:lpstr>
      <vt:lpstr>ALWAYS Confirm your Eligibility</vt:lpstr>
      <vt:lpstr>Before you start a  Tri-Council application</vt:lpstr>
      <vt:lpstr>SSHRC Recommends Reviewing  Prior to Starting your application</vt:lpstr>
      <vt:lpstr>Selection Review</vt:lpstr>
      <vt:lpstr>Selection Criteria</vt:lpstr>
      <vt:lpstr>Vanier Selection guide</vt:lpstr>
      <vt:lpstr>CGS Doctoral Application Components</vt:lpstr>
      <vt:lpstr>Instructions  Step by Step Guide to completing a  SSHRC Application</vt:lpstr>
      <vt:lpstr>Outline of Proposed Research  Various Proposal Frameworks</vt:lpstr>
      <vt:lpstr>Humanities framework Suggestion</vt:lpstr>
      <vt:lpstr>Transcripts </vt:lpstr>
      <vt:lpstr>Special Circumstances:  what to consider</vt:lpstr>
      <vt:lpstr>Include within special Circumstances</vt:lpstr>
      <vt:lpstr>Writing Tips</vt:lpstr>
      <vt:lpstr>Scholarship Application Recommendation Letters</vt:lpstr>
      <vt:lpstr>Who? When? How?</vt:lpstr>
      <vt:lpstr> What to provide a referee  and  what might be helpful</vt:lpstr>
      <vt:lpstr>A strong Reference will:</vt:lpstr>
      <vt:lpstr>Next Steps</vt:lpstr>
      <vt:lpstr>Research Funding concepts</vt:lpstr>
      <vt:lpstr>Equity, Diversity &amp; Inclusion</vt:lpstr>
      <vt:lpstr>Sex and Gender Based Analysis + (SGBA+)</vt:lpstr>
      <vt:lpstr>Knowledge Mobilization</vt:lpstr>
      <vt:lpstr>Guides for Assessment of Contributions</vt:lpstr>
      <vt:lpstr>Indigenous Resources and Indigenous Research</vt:lpstr>
      <vt:lpstr>Research Involving and Engaging Indigenous Peoples </vt:lpstr>
      <vt:lpstr>Benefits of Developing Scholarship applications</vt:lpstr>
      <vt:lpstr>“Financial Matters”   Jane Rennie Graduate Finance Officer Coordinator of all Graduate Scholarships janerennie@trentu.ca       </vt:lpstr>
      <vt:lpstr>School of Graduate Studies Blackburn Hall, Suite 115 All financial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Haley McCormick</cp:lastModifiedBy>
  <cp:revision>48</cp:revision>
  <dcterms:created xsi:type="dcterms:W3CDTF">2024-07-08T15:53:07Z</dcterms:created>
  <dcterms:modified xsi:type="dcterms:W3CDTF">2024-10-04T16:59:48Z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