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19"/>
  </p:notesMasterIdLst>
  <p:handoutMasterIdLst>
    <p:handoutMasterId r:id="rId20"/>
  </p:handoutMasterIdLst>
  <p:sldIdLst>
    <p:sldId id="314" r:id="rId5"/>
    <p:sldId id="370" r:id="rId6"/>
    <p:sldId id="345" r:id="rId7"/>
    <p:sldId id="341" r:id="rId8"/>
    <p:sldId id="373" r:id="rId9"/>
    <p:sldId id="376" r:id="rId10"/>
    <p:sldId id="377" r:id="rId11"/>
    <p:sldId id="378" r:id="rId12"/>
    <p:sldId id="369" r:id="rId13"/>
    <p:sldId id="322" r:id="rId14"/>
    <p:sldId id="365" r:id="rId15"/>
    <p:sldId id="374" r:id="rId16"/>
    <p:sldId id="328" r:id="rId17"/>
    <p:sldId id="3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C6F7C"/>
    <a:srgbClr val="383155"/>
    <a:srgbClr val="F6F7FF"/>
    <a:srgbClr val="D3DDFE"/>
    <a:srgbClr val="D4DDFE"/>
    <a:srgbClr val="D5DEFF"/>
    <a:srgbClr val="DBDCE5"/>
    <a:srgbClr val="F0F1FB"/>
    <a:srgbClr val="DFE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5432" autoAdjust="0"/>
  </p:normalViewPr>
  <p:slideViewPr>
    <p:cSldViewPr snapToGrid="0">
      <p:cViewPr varScale="1">
        <p:scale>
          <a:sx n="106" d="100"/>
          <a:sy n="106" d="100"/>
        </p:scale>
        <p:origin x="504" y="114"/>
      </p:cViewPr>
      <p:guideLst>
        <p:guide orient="horz" pos="1416"/>
        <p:guide orient="horz" pos="1008"/>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10/4/2024</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10/4/2024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4</a:t>
            </a:fld>
            <a:endParaRPr lang="en-US" dirty="0"/>
          </a:p>
        </p:txBody>
      </p:sp>
    </p:spTree>
    <p:extLst>
      <p:ext uri="{BB962C8B-B14F-4D97-AF65-F5344CB8AC3E}">
        <p14:creationId xmlns:p14="http://schemas.microsoft.com/office/powerpoint/2010/main" val="3214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6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6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2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106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6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95272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666818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35494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12935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160451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7545584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623260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10/4/2024</a:t>
            </a:fld>
            <a:endParaRPr lang="en-US" dirty="0"/>
          </a:p>
        </p:txBody>
      </p:sp>
      <p:sp>
        <p:nvSpPr>
          <p:cNvPr id="9" name="Footer Placeholder 8"/>
          <p:cNvSpPr>
            <a:spLocks noGrp="1"/>
          </p:cNvSpPr>
          <p:nvPr>
            <p:ph type="ftr" sz="quarter" idx="11"/>
          </p:nvPr>
        </p:nvSpPr>
        <p:spPr/>
        <p:txBody>
          <a:body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24640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29970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
        <p:nvSpPr>
          <p:cNvPr id="6" name="Freeform 5">
            <a:extLst>
              <a:ext uri="{FF2B5EF4-FFF2-40B4-BE49-F238E27FC236}">
                <a16:creationId xmlns:a16="http://schemas.microsoft.com/office/drawing/2014/main" id="{B0E6880B-C47F-822C-50BD-2A83385FAA54}"/>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149B01FE-A312-2B73-D053-636F484B38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87531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10/4/2024</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299709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10/4/2024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1" name="Slide Number Placeholder 10"/>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683711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10/4/2024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614104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10/4/2024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dirty="0"/>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802122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2" r:id="rId13"/>
    <p:sldLayoutId id="2147483703" r:id="rId14"/>
    <p:sldLayoutId id="2147483704" r:id="rId15"/>
    <p:sldLayoutId id="2147483705" r:id="rId16"/>
    <p:sldLayoutId id="2147483709" r:id="rId17"/>
    <p:sldLayoutId id="2147483649" r:id="rId18"/>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sshrc-crsh.gc.ca/society-societe/community-communite/indigenous_research-recherche_autochtone/talent_measures-mesures_du_talent-eng.aspx"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www.sshrc-crsh.gc.ca/funding-financement/merit_review-evaluation_du_merite/guidelines_research-lignes_directrices_recherche-eng.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nserc-crsng.gc.ca/ResearchPortal-PortailDeRecherche/Instructions-Instructions/CGS_M-BESC_M_eng.asp#a2" TargetMode="External"/><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cihr-irsc.gc.ca/e/38887.html" TargetMode="External"/><Relationship Id="rId5" Type="http://schemas.openxmlformats.org/officeDocument/2006/relationships/hyperlink" Target="https://www.nserc-crsng.gc.ca/OnlineServices-ServicesEnLigne/instructions/201/pgs-pdf_eng.asp" TargetMode="External"/><Relationship Id="rId4" Type="http://schemas.openxmlformats.org/officeDocument/2006/relationships/hyperlink" Target="https://www.sshrc-crsh.gc.ca/funding-financement/instructions/doctoral/applicant-candidat-eng.aspx#inclusions-pieces_jointes" TargetMode="External"/><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9F936-8ECC-0B95-B278-BA11AAB7AD17}"/>
              </a:ext>
              <a:ext uri="{C183D7F6-B498-43B3-948B-1728B52AA6E4}">
                <adec:decorative xmlns:adec="http://schemas.microsoft.com/office/drawing/2017/decorative" val="1"/>
              </a:ext>
            </a:extLst>
          </p:cNvPr>
          <p:cNvPicPr>
            <a:picLocks noChangeAspect="1"/>
          </p:cNvPicPr>
          <p:nvPr/>
        </p:nvPicPr>
        <p:blipFill>
          <a:blip r:embed="rId3"/>
          <a:srcRect l="11782" r="26440"/>
          <a:stretch/>
        </p:blipFill>
        <p:spPr>
          <a:xfrm>
            <a:off x="0" y="0"/>
            <a:ext cx="12191980" cy="6857990"/>
          </a:xfrm>
          <a:prstGeom prst="rect">
            <a:avLst/>
          </a:prstGeom>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993618" y="2223782"/>
            <a:ext cx="8991600" cy="1645920"/>
          </a:xfrm>
          <a:prstGeom prst="flowChartDocument">
            <a:avLst/>
          </a:prstGeom>
          <a:solidFill>
            <a:srgbClr val="000000">
              <a:alpha val="85098"/>
            </a:srgbClr>
          </a:solidFill>
          <a:ln w="38100" cap="sq">
            <a:solidFill>
              <a:schemeClr val="tx1"/>
            </a:solidFill>
            <a:miter lim="800000"/>
          </a:ln>
        </p:spPr>
        <p:txBody>
          <a:bodyPr vert="horz" lIns="274320" tIns="182880" rIns="274320" bIns="182880" rtlCol="0" anchor="ctr" anchorCtr="1">
            <a:noAutofit/>
          </a:bodyPr>
          <a:lstStyle/>
          <a:p>
            <a:r>
              <a:rPr lang="en-US" sz="1600" dirty="0">
                <a:solidFill>
                  <a:schemeClr val="tx1"/>
                </a:solidFill>
              </a:rPr>
              <a:t> </a:t>
            </a:r>
            <a:br>
              <a:rPr lang="en-US" sz="1600" dirty="0">
                <a:solidFill>
                  <a:schemeClr val="tx1"/>
                </a:solidFill>
              </a:rPr>
            </a:br>
            <a:r>
              <a:rPr lang="en-US" sz="1600" dirty="0">
                <a:solidFill>
                  <a:schemeClr val="tx1"/>
                </a:solidFill>
              </a:rPr>
              <a:t>Letters of Recommendation </a:t>
            </a:r>
            <a:br>
              <a:rPr lang="en-US" sz="1600" dirty="0">
                <a:solidFill>
                  <a:schemeClr val="tx1"/>
                </a:solidFill>
              </a:rPr>
            </a:br>
            <a:r>
              <a:rPr lang="en-US" sz="1600" dirty="0">
                <a:solidFill>
                  <a:schemeClr val="tx1"/>
                </a:solidFill>
              </a:rPr>
              <a:t>&amp; </a:t>
            </a:r>
            <a:br>
              <a:rPr lang="en-US" sz="1600" dirty="0">
                <a:solidFill>
                  <a:schemeClr val="tx1"/>
                </a:solidFill>
              </a:rPr>
            </a:br>
            <a:r>
              <a:rPr lang="en-US" sz="1600" dirty="0">
                <a:solidFill>
                  <a:schemeClr val="tx1"/>
                </a:solidFill>
              </a:rPr>
              <a:t>Special Circumstances</a:t>
            </a:r>
            <a:br>
              <a:rPr lang="en-US" sz="1600" dirty="0">
                <a:solidFill>
                  <a:schemeClr val="tx1"/>
                </a:solidFill>
              </a:rPr>
            </a:br>
            <a:r>
              <a:rPr lang="en-US" sz="1600" dirty="0">
                <a:solidFill>
                  <a:schemeClr val="tx1"/>
                </a:solidFill>
              </a:rPr>
              <a:t>2024-25</a:t>
            </a:r>
          </a:p>
        </p:txBody>
      </p:sp>
    </p:spTree>
    <p:extLst>
      <p:ext uri="{BB962C8B-B14F-4D97-AF65-F5344CB8AC3E}">
        <p14:creationId xmlns:p14="http://schemas.microsoft.com/office/powerpoint/2010/main" val="34214010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6589325" y="952725"/>
            <a:ext cx="4945225" cy="1174991"/>
          </a:xfrm>
        </p:spPr>
        <p:txBody>
          <a:bodyPr vert="horz" lIns="182880" tIns="182880" rIns="182880" bIns="182880" rtlCol="0" anchor="ctr">
            <a:normAutofit/>
          </a:bodyPr>
          <a:lstStyle/>
          <a:p>
            <a:r>
              <a:rPr lang="en-US" sz="1800" dirty="0"/>
              <a:t>Details to include within Special Circumstances Section of your Application</a:t>
            </a:r>
          </a:p>
        </p:txBody>
      </p:sp>
      <p:sp>
        <p:nvSpPr>
          <p:cNvPr id="7" name="Text Placeholder 6">
            <a:extLst>
              <a:ext uri="{FF2B5EF4-FFF2-40B4-BE49-F238E27FC236}">
                <a16:creationId xmlns:a16="http://schemas.microsoft.com/office/drawing/2014/main" id="{488F6394-786C-5C79-1DBE-C98788568737}"/>
              </a:ext>
            </a:extLst>
          </p:cNvPr>
          <p:cNvSpPr>
            <a:spLocks/>
          </p:cNvSpPr>
          <p:nvPr/>
        </p:nvSpPr>
        <p:spPr>
          <a:xfrm>
            <a:off x="6096000" y="2640692"/>
            <a:ext cx="5931876" cy="275240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1000"/>
              </a:spcBef>
              <a:spcAft>
                <a:spcPts val="1200"/>
              </a:spcAft>
              <a:buClr>
                <a:srgbClr val="9BAFB5"/>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The duration of the delay/interruption and if applicable a percentage of reduction in workload</a:t>
            </a:r>
          </a:p>
          <a:p>
            <a:pPr marL="342900" indent="-342900" defTabSz="914400">
              <a:spcBef>
                <a:spcPts val="1000"/>
              </a:spcBef>
              <a:spcAft>
                <a:spcPts val="1200"/>
              </a:spcAft>
              <a:buClr>
                <a:srgbClr val="9BAFB5"/>
              </a:buClr>
              <a:buFont typeface="Wingdings" panose="05000000000000000000" pitchFamily="2" charset="2"/>
              <a:buChar char="Ø"/>
              <a:defRPr/>
            </a:pPr>
            <a:r>
              <a:rPr lang="en-US" sz="1600" dirty="0">
                <a:solidFill>
                  <a:srgbClr val="000000">
                    <a:lumMod val="85000"/>
                    <a:lumOff val="15000"/>
                  </a:srgbClr>
                </a:solidFill>
              </a:rPr>
              <a:t>Specify the dates for any delays or interruptions</a:t>
            </a:r>
          </a:p>
          <a:p>
            <a:pPr marL="342900" marR="0" lvl="0" indent="-342900" algn="l" defTabSz="914400" rtl="0" eaLnBrk="1" fontAlgn="auto" latinLnBrk="0" hangingPunct="1">
              <a:lnSpc>
                <a:spcPct val="100000"/>
              </a:lnSpc>
              <a:spcBef>
                <a:spcPts val="1000"/>
              </a:spcBef>
              <a:spcAft>
                <a:spcPts val="1200"/>
              </a:spcAft>
              <a:buClr>
                <a:srgbClr val="9BAFB5"/>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 clear description of its impact, including if relevant, the type of research contribution impacted (e.g., publications, data collection, presentations)</a:t>
            </a:r>
          </a:p>
          <a:p>
            <a:pPr marL="0" marR="0" lvl="0" indent="-228600" algn="l" defTabSz="914400" rtl="0" eaLnBrk="1" fontAlgn="auto" latinLnBrk="0" hangingPunct="1">
              <a:lnSpc>
                <a:spcPct val="100000"/>
              </a:lnSpc>
              <a:spcBef>
                <a:spcPts val="1000"/>
              </a:spcBef>
              <a:spcAft>
                <a:spcPts val="600"/>
              </a:spcAft>
              <a:buClr>
                <a:srgbClr val="9BAF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5CB5A420-4302-3663-D03F-4675A9A9FC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4657345" cy="6858000"/>
          </a:xfrm>
          <a:prstGeom prst="rect">
            <a:avLst/>
          </a:prstGeom>
        </p:spPr>
      </p:pic>
    </p:spTree>
    <p:extLst>
      <p:ext uri="{BB962C8B-B14F-4D97-AF65-F5344CB8AC3E}">
        <p14:creationId xmlns:p14="http://schemas.microsoft.com/office/powerpoint/2010/main" val="3591555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F81-3623-C4CB-2665-201BAD29890B}"/>
              </a:ext>
            </a:extLst>
          </p:cNvPr>
          <p:cNvSpPr>
            <a:spLocks noGrp="1"/>
          </p:cNvSpPr>
          <p:nvPr>
            <p:ph type="title"/>
          </p:nvPr>
        </p:nvSpPr>
        <p:spPr>
          <a:xfrm>
            <a:off x="805622" y="370332"/>
            <a:ext cx="3066937" cy="867918"/>
          </a:xfrm>
        </p:spPr>
        <p:txBody>
          <a:bodyPr vert="horz" lIns="182880" tIns="182880" rIns="182880" bIns="182880" rtlCol="0" anchor="ctr">
            <a:normAutofit/>
          </a:bodyPr>
          <a:lstStyle/>
          <a:p>
            <a:r>
              <a:rPr lang="en-US" sz="2800" dirty="0"/>
              <a:t>Writing Tips</a:t>
            </a:r>
          </a:p>
        </p:txBody>
      </p:sp>
      <p:sp>
        <p:nvSpPr>
          <p:cNvPr id="3" name="Content Placeholder 2">
            <a:extLst>
              <a:ext uri="{FF2B5EF4-FFF2-40B4-BE49-F238E27FC236}">
                <a16:creationId xmlns:a16="http://schemas.microsoft.com/office/drawing/2014/main" id="{DEFE70D8-5F0E-7937-FE6C-5B44F1358CD9}"/>
              </a:ext>
            </a:extLst>
          </p:cNvPr>
          <p:cNvSpPr>
            <a:spLocks noGrp="1"/>
          </p:cNvSpPr>
          <p:nvPr>
            <p:ph idx="1"/>
          </p:nvPr>
        </p:nvSpPr>
        <p:spPr>
          <a:xfrm>
            <a:off x="517428" y="2047874"/>
            <a:ext cx="3743325" cy="4043875"/>
          </a:xfrm>
        </p:spPr>
        <p:txBody>
          <a:bodyPr vert="horz" lIns="91440" tIns="45720" rIns="91440" bIns="45720" rtlCol="0">
            <a:normAutofit fontScale="92500" lnSpcReduction="10000"/>
          </a:bodyPr>
          <a:lstStyle/>
          <a:p>
            <a:pPr marL="0" indent="0">
              <a:lnSpc>
                <a:spcPct val="90000"/>
              </a:lnSpc>
              <a:buNone/>
            </a:pPr>
            <a:r>
              <a:rPr lang="en-US" sz="1800" dirty="0">
                <a:solidFill>
                  <a:schemeClr val="tx1">
                    <a:lumMod val="85000"/>
                    <a:lumOff val="15000"/>
                  </a:schemeClr>
                </a:solidFill>
              </a:rPr>
              <a:t>Be brief, yet honest, when completing a special circumstances inclusion. </a:t>
            </a:r>
          </a:p>
          <a:p>
            <a:pPr marL="0" indent="0">
              <a:lnSpc>
                <a:spcPct val="90000"/>
              </a:lnSpc>
              <a:buNone/>
            </a:pPr>
            <a:endParaRPr lang="en-US" sz="1800" dirty="0">
              <a:solidFill>
                <a:schemeClr val="tx1">
                  <a:lumMod val="85000"/>
                  <a:lumOff val="15000"/>
                </a:schemeClr>
              </a:solidFill>
            </a:endParaRPr>
          </a:p>
          <a:p>
            <a:pPr marL="0" indent="0">
              <a:lnSpc>
                <a:spcPct val="90000"/>
              </a:lnSpc>
              <a:buNone/>
            </a:pPr>
            <a:r>
              <a:rPr lang="en-US" sz="1800" dirty="0">
                <a:solidFill>
                  <a:schemeClr val="tx1">
                    <a:lumMod val="85000"/>
                    <a:lumOff val="15000"/>
                  </a:schemeClr>
                </a:solidFill>
              </a:rPr>
              <a:t>Stay factual and concise.  </a:t>
            </a:r>
          </a:p>
          <a:p>
            <a:pPr marL="0" indent="0">
              <a:lnSpc>
                <a:spcPct val="90000"/>
              </a:lnSpc>
              <a:buNone/>
            </a:pPr>
            <a:endParaRPr lang="en-US" sz="1800" dirty="0">
              <a:solidFill>
                <a:schemeClr val="tx1">
                  <a:lumMod val="85000"/>
                  <a:lumOff val="15000"/>
                </a:schemeClr>
              </a:solidFill>
            </a:endParaRPr>
          </a:p>
          <a:p>
            <a:pPr marL="0" indent="0">
              <a:lnSpc>
                <a:spcPct val="90000"/>
              </a:lnSpc>
              <a:buNone/>
            </a:pPr>
            <a:r>
              <a:rPr lang="en-US" sz="1800" dirty="0">
                <a:solidFill>
                  <a:schemeClr val="tx1">
                    <a:lumMod val="85000"/>
                    <a:lumOff val="15000"/>
                  </a:schemeClr>
                </a:solidFill>
              </a:rPr>
              <a:t>Assess your full application to determine if there are gaps requiring clarification for the members of the adjudication committee.</a:t>
            </a:r>
          </a:p>
          <a:p>
            <a:pPr marL="0" indent="0">
              <a:lnSpc>
                <a:spcPct val="90000"/>
              </a:lnSpc>
              <a:buNone/>
            </a:pPr>
            <a:endParaRPr lang="en-US" sz="1800" dirty="0">
              <a:solidFill>
                <a:schemeClr val="tx1">
                  <a:lumMod val="85000"/>
                  <a:lumOff val="15000"/>
                </a:schemeClr>
              </a:solidFill>
            </a:endParaRPr>
          </a:p>
          <a:p>
            <a:pPr marL="0" indent="0">
              <a:lnSpc>
                <a:spcPct val="90000"/>
              </a:lnSpc>
              <a:buNone/>
            </a:pPr>
            <a:r>
              <a:rPr lang="en-US" sz="1800" dirty="0">
                <a:solidFill>
                  <a:schemeClr val="tx1">
                    <a:lumMod val="85000"/>
                    <a:lumOff val="15000"/>
                  </a:schemeClr>
                </a:solidFill>
              </a:rPr>
              <a:t>Demonstrate how the circumstances may have influenced your research, strengthened your focus, or broadened your academic development. </a:t>
            </a:r>
          </a:p>
        </p:txBody>
      </p:sp>
      <p:sp>
        <p:nvSpPr>
          <p:cNvPr id="18" name="Rectangle 17">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3074" name="Picture 2" descr="Free Brown Wooden Desk Stock Photo">
            <a:extLst>
              <a:ext uri="{FF2B5EF4-FFF2-40B4-BE49-F238E27FC236}">
                <a16:creationId xmlns:a16="http://schemas.microsoft.com/office/drawing/2014/main" id="{64FE28DA-9E00-A98A-2560-61883DCB9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659" y="1446580"/>
            <a:ext cx="5446207" cy="396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46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09B1ED-4D78-65EC-0579-DA9E41D7C42C}"/>
              </a:ext>
            </a:extLst>
          </p:cNvPr>
          <p:cNvSpPr>
            <a:spLocks noGrp="1"/>
          </p:cNvSpPr>
          <p:nvPr>
            <p:ph type="title"/>
          </p:nvPr>
        </p:nvSpPr>
        <p:spPr>
          <a:xfrm>
            <a:off x="2231136" y="467418"/>
            <a:ext cx="7729728" cy="1188720"/>
          </a:xfrm>
          <a:prstGeom prst="ellipse">
            <a:avLst/>
          </a:prstGeo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Indigenous Talent Measures</a:t>
            </a:r>
          </a:p>
        </p:txBody>
      </p:sp>
      <p:sp>
        <p:nvSpPr>
          <p:cNvPr id="7" name="Content Placeholder 6">
            <a:extLst>
              <a:ext uri="{FF2B5EF4-FFF2-40B4-BE49-F238E27FC236}">
                <a16:creationId xmlns:a16="http://schemas.microsoft.com/office/drawing/2014/main" id="{051EAA32-913D-25AC-CC36-C39DAE7FE639}"/>
              </a:ext>
            </a:extLst>
          </p:cNvPr>
          <p:cNvSpPr>
            <a:spLocks noGrp="1"/>
          </p:cNvSpPr>
          <p:nvPr>
            <p:ph type="body" sz="half" idx="2"/>
          </p:nvPr>
        </p:nvSpPr>
        <p:spPr>
          <a:xfrm>
            <a:off x="1468734" y="1843590"/>
            <a:ext cx="9254532" cy="3620854"/>
          </a:xfrm>
        </p:spPr>
        <p:txBody>
          <a:bodyPr vert="horz" lIns="91440" tIns="45720" rIns="91440" bIns="45720" rtlCol="0">
            <a:noAutofit/>
          </a:bodyPr>
          <a:lstStyle/>
          <a:p>
            <a:pPr algn="l" fontAlgn="base">
              <a:lnSpc>
                <a:spcPct val="90000"/>
              </a:lnSpc>
              <a:spcAft>
                <a:spcPts val="600"/>
              </a:spcAft>
            </a:pPr>
            <a:r>
              <a:rPr lang="en-US" sz="1400" dirty="0">
                <a:solidFill>
                  <a:srgbClr val="404040"/>
                </a:solidFill>
              </a:rPr>
              <a:t>I</a:t>
            </a:r>
            <a:r>
              <a:rPr lang="en-US" sz="1400" dirty="0">
                <a:solidFill>
                  <a:srgbClr val="404040"/>
                </a:solidFill>
                <a:effectLst/>
              </a:rPr>
              <a:t>ndigenous applicants are encouraged to use the “Allowable Inclusions” section of their application to describe special circumstances that could have impacted their academic or career paths. </a:t>
            </a:r>
          </a:p>
          <a:p>
            <a:pPr algn="l" fontAlgn="base">
              <a:lnSpc>
                <a:spcPct val="90000"/>
              </a:lnSpc>
              <a:spcAft>
                <a:spcPts val="600"/>
              </a:spcAft>
            </a:pPr>
            <a:r>
              <a:rPr lang="en-US" sz="1400" dirty="0">
                <a:solidFill>
                  <a:srgbClr val="404040"/>
                </a:solidFill>
              </a:rPr>
              <a:t>SSHRC is committed to supporting research by and with Indigenous peoples, in Canada and abroad, as well as Indigenous students. SSHRC’s </a:t>
            </a:r>
            <a:r>
              <a:rPr lang="en-US" sz="1400" dirty="0">
                <a:solidFill>
                  <a:srgbClr val="404040"/>
                </a:solidFill>
                <a:hlinkClick r:id="rId3">
                  <a:extLst>
                    <a:ext uri="{A12FA001-AC4F-418D-AE19-62706E023703}">
                      <ahyp:hlinkClr xmlns:ahyp="http://schemas.microsoft.com/office/drawing/2018/hyperlinkcolor" val="tx"/>
                    </a:ext>
                  </a:extLst>
                </a:hlinkClick>
              </a:rPr>
              <a:t>Indigenous Talent Measures</a:t>
            </a:r>
            <a:r>
              <a:rPr lang="en-US" sz="1400" dirty="0">
                <a:solidFill>
                  <a:srgbClr val="404040"/>
                </a:solidFill>
              </a:rPr>
              <a:t> aim to support graduate students applying for Doctoral Awards. </a:t>
            </a:r>
          </a:p>
          <a:p>
            <a:pPr algn="l" fontAlgn="base">
              <a:lnSpc>
                <a:spcPct val="90000"/>
              </a:lnSpc>
              <a:spcAft>
                <a:spcPts val="600"/>
              </a:spcAft>
            </a:pPr>
            <a:r>
              <a:rPr lang="en-US" sz="1400" b="1" dirty="0">
                <a:solidFill>
                  <a:srgbClr val="404040"/>
                </a:solidFill>
              </a:rPr>
              <a:t>These measures include:</a:t>
            </a:r>
          </a:p>
          <a:p>
            <a:pPr marL="342900" indent="-285750" algn="l" fontAlgn="base">
              <a:lnSpc>
                <a:spcPct val="90000"/>
              </a:lnSpc>
              <a:spcAft>
                <a:spcPts val="600"/>
              </a:spcAft>
              <a:buFont typeface="Wingdings" panose="05000000000000000000" pitchFamily="2" charset="2"/>
              <a:buChar char="Ø"/>
            </a:pPr>
            <a:r>
              <a:rPr lang="en-US" sz="1400" dirty="0">
                <a:solidFill>
                  <a:srgbClr val="404040"/>
                </a:solidFill>
              </a:rPr>
              <a:t>An opportunity for self-identified Indigenous doctoral applicants to have their applications considered for submission beyond their institution’s quota; </a:t>
            </a:r>
          </a:p>
          <a:p>
            <a:pPr marL="342900" indent="-285750" algn="l" fontAlgn="base">
              <a:lnSpc>
                <a:spcPct val="90000"/>
              </a:lnSpc>
              <a:spcAft>
                <a:spcPts val="600"/>
              </a:spcAft>
              <a:buFont typeface="Wingdings" panose="05000000000000000000" pitchFamily="2" charset="2"/>
              <a:buChar char="Ø"/>
            </a:pPr>
            <a:r>
              <a:rPr lang="en-US" sz="1400" dirty="0">
                <a:solidFill>
                  <a:srgbClr val="404040"/>
                </a:solidFill>
              </a:rPr>
              <a:t>A check-box in the application form to identify a proposed program of study as Indigenous research, such that </a:t>
            </a:r>
            <a:r>
              <a:rPr lang="en-US" sz="1400" dirty="0">
                <a:solidFill>
                  <a:srgbClr val="404040"/>
                </a:solidFill>
                <a:hlinkClick r:id="rId4">
                  <a:extLst>
                    <a:ext uri="{A12FA001-AC4F-418D-AE19-62706E023703}">
                      <ahyp:hlinkClr xmlns:ahyp="http://schemas.microsoft.com/office/drawing/2018/hyperlinkcolor" val="tx"/>
                    </a:ext>
                  </a:extLst>
                </a:hlinkClick>
              </a:rPr>
              <a:t>SSHRC’s Guidelines for the Merit Review of Indigenous Research </a:t>
            </a:r>
            <a:r>
              <a:rPr lang="en-US" sz="1400" dirty="0">
                <a:solidFill>
                  <a:srgbClr val="404040"/>
                </a:solidFill>
              </a:rPr>
              <a:t>will apply; </a:t>
            </a:r>
          </a:p>
          <a:p>
            <a:pPr marL="285750" indent="-285750" algn="l" fontAlgn="base">
              <a:lnSpc>
                <a:spcPct val="90000"/>
              </a:lnSpc>
              <a:spcAft>
                <a:spcPts val="600"/>
              </a:spcAft>
              <a:buFont typeface="Wingdings" panose="05000000000000000000" pitchFamily="2" charset="2"/>
              <a:buChar char="Ø"/>
            </a:pPr>
            <a:r>
              <a:rPr lang="en-US" sz="1400" dirty="0">
                <a:solidFill>
                  <a:srgbClr val="404040"/>
                </a:solidFill>
              </a:rPr>
              <a:t>In addition, SSHRC makes concerted efforts to include experts in Indigenous research in doctoral adjudication committees. </a:t>
            </a:r>
          </a:p>
        </p:txBody>
      </p:sp>
    </p:spTree>
    <p:extLst>
      <p:ext uri="{BB962C8B-B14F-4D97-AF65-F5344CB8AC3E}">
        <p14:creationId xmlns:p14="http://schemas.microsoft.com/office/powerpoint/2010/main" val="243922296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C18C4A-EC5D-2A92-B45E-8EDBE44F5B15}"/>
              </a:ext>
            </a:extLst>
          </p:cNvPr>
          <p:cNvSpPr>
            <a:spLocks noGrp="1"/>
          </p:cNvSpPr>
          <p:nvPr>
            <p:ph type="title"/>
          </p:nvPr>
        </p:nvSpPr>
        <p:spPr>
          <a:xfrm>
            <a:off x="7035281" y="919066"/>
            <a:ext cx="4217437" cy="1049694"/>
          </a:xfrm>
        </p:spPr>
        <p:txBody>
          <a:bodyPr vert="horz" lIns="182880" tIns="182880" rIns="182880" bIns="182880" rtlCol="0" anchor="ctr">
            <a:normAutofit/>
          </a:bodyPr>
          <a:lstStyle/>
          <a:p>
            <a:r>
              <a:rPr lang="en-US" sz="2000" dirty="0"/>
              <a:t>Applicant Reminder</a:t>
            </a:r>
          </a:p>
        </p:txBody>
      </p:sp>
      <p:sp>
        <p:nvSpPr>
          <p:cNvPr id="4" name="Text Placeholder 3">
            <a:extLst>
              <a:ext uri="{FF2B5EF4-FFF2-40B4-BE49-F238E27FC236}">
                <a16:creationId xmlns:a16="http://schemas.microsoft.com/office/drawing/2014/main" id="{B7C4DB8A-F6D0-FE86-2F30-5BB5576A5934}"/>
              </a:ext>
            </a:extLst>
          </p:cNvPr>
          <p:cNvSpPr>
            <a:spLocks noGrp="1"/>
          </p:cNvSpPr>
          <p:nvPr>
            <p:ph idx="1"/>
          </p:nvPr>
        </p:nvSpPr>
        <p:spPr>
          <a:xfrm>
            <a:off x="6650736" y="2558529"/>
            <a:ext cx="4986528" cy="2675944"/>
          </a:xfrm>
        </p:spPr>
        <p:txBody>
          <a:bodyPr vert="horz" lIns="91440" tIns="45720" rIns="91440" bIns="45720" rtlCol="0">
            <a:normAutofit/>
          </a:bodyPr>
          <a:lstStyle/>
          <a:p>
            <a:pPr marL="0" indent="0">
              <a:lnSpc>
                <a:spcPct val="90000"/>
              </a:lnSpc>
              <a:buNone/>
            </a:pPr>
            <a:r>
              <a:rPr lang="en-US" sz="1600" dirty="0">
                <a:solidFill>
                  <a:schemeClr val="tx1">
                    <a:lumMod val="85000"/>
                    <a:lumOff val="15000"/>
                  </a:schemeClr>
                </a:solidFill>
              </a:rPr>
              <a:t>Applicants are reminded, that the information included in the “Allowable Inclusions "or “Special Circumstances” section of their application will be shared with selection committee members for consideration as part of their application. </a:t>
            </a:r>
          </a:p>
          <a:p>
            <a:pPr marL="0" indent="0">
              <a:lnSpc>
                <a:spcPct val="90000"/>
              </a:lnSpc>
              <a:buNone/>
            </a:pPr>
            <a:endParaRPr lang="en-US" sz="1600" dirty="0">
              <a:solidFill>
                <a:schemeClr val="tx1">
                  <a:lumMod val="85000"/>
                  <a:lumOff val="15000"/>
                </a:schemeClr>
              </a:solidFill>
            </a:endParaRPr>
          </a:p>
          <a:p>
            <a:pPr marL="0" indent="0">
              <a:lnSpc>
                <a:spcPct val="90000"/>
              </a:lnSpc>
              <a:buNone/>
            </a:pPr>
            <a:r>
              <a:rPr lang="en-US" sz="1600" dirty="0">
                <a:solidFill>
                  <a:schemeClr val="tx1">
                    <a:lumMod val="85000"/>
                    <a:lumOff val="15000"/>
                  </a:schemeClr>
                </a:solidFill>
              </a:rPr>
              <a:t>Reviewers cannot share this information outside of the merit review process, which is subject to the Tri-Agency Conflict of Interest and Confidentiality Policy. </a:t>
            </a:r>
          </a:p>
          <a:p>
            <a:pPr marL="0">
              <a:lnSpc>
                <a:spcPct val="90000"/>
              </a:lnSpc>
            </a:pPr>
            <a:endParaRPr lang="en-US" dirty="0">
              <a:solidFill>
                <a:schemeClr val="tx1">
                  <a:lumMod val="85000"/>
                  <a:lumOff val="15000"/>
                </a:schemeClr>
              </a:solidFill>
            </a:endParaRPr>
          </a:p>
        </p:txBody>
      </p:sp>
      <p:pic>
        <p:nvPicPr>
          <p:cNvPr id="2" name="Picture 1">
            <a:extLst>
              <a:ext uri="{FF2B5EF4-FFF2-40B4-BE49-F238E27FC236}">
                <a16:creationId xmlns:a16="http://schemas.microsoft.com/office/drawing/2014/main" id="{3A7A8450-47E9-8526-C21D-17588D27CB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156" y="835089"/>
            <a:ext cx="4685277" cy="5281499"/>
          </a:xfrm>
          <a:prstGeom prst="rect">
            <a:avLst/>
          </a:prstGeom>
          <a:ln w="3175">
            <a:solidFill>
              <a:schemeClr val="tx1"/>
            </a:solidFill>
          </a:ln>
        </p:spPr>
      </p:pic>
    </p:spTree>
    <p:extLst>
      <p:ext uri="{BB962C8B-B14F-4D97-AF65-F5344CB8AC3E}">
        <p14:creationId xmlns:p14="http://schemas.microsoft.com/office/powerpoint/2010/main" val="4269896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258647" y="4226232"/>
            <a:ext cx="5837353" cy="1645759"/>
          </a:xfrm>
        </p:spPr>
        <p:txBody>
          <a:bodyPr vert="horz" lIns="274320" tIns="182880" rIns="274320" bIns="182880" rtlCol="0" anchor="ctr" anchorCtr="1">
            <a:normAutofit/>
          </a:bodyPr>
          <a:lstStyle/>
          <a:p>
            <a:pPr algn="l"/>
            <a:r>
              <a:rPr lang="en-US" sz="1600" dirty="0">
                <a:solidFill>
                  <a:schemeClr val="tx1"/>
                </a:solidFill>
              </a:rPr>
              <a:t>School of Graduate Studies</a:t>
            </a:r>
            <a:br>
              <a:rPr lang="en-US" sz="1600" dirty="0">
                <a:solidFill>
                  <a:schemeClr val="tx1"/>
                </a:solidFill>
              </a:rPr>
            </a:br>
            <a:r>
              <a:rPr lang="en-US" sz="1600" dirty="0">
                <a:solidFill>
                  <a:schemeClr val="tx1"/>
                </a:solidFill>
              </a:rPr>
              <a:t>Blackburn Hall, Suite 115</a:t>
            </a:r>
            <a:br>
              <a:rPr lang="en-US" sz="1600" dirty="0">
                <a:solidFill>
                  <a:schemeClr val="tx1"/>
                </a:solidFill>
              </a:rPr>
            </a:br>
            <a:r>
              <a:rPr lang="en-US" sz="1600" dirty="0">
                <a:solidFill>
                  <a:schemeClr val="tx1"/>
                </a:solidFill>
              </a:rPr>
              <a:t>All scholarship applications inquires direct to</a:t>
            </a:r>
            <a:r>
              <a:rPr lang="en-US" sz="1500" dirty="0">
                <a:solidFill>
                  <a:schemeClr val="tx1"/>
                </a:solidFill>
              </a:rPr>
              <a:t>: </a:t>
            </a:r>
            <a:r>
              <a:rPr lang="en-US" sz="1500" cap="none" dirty="0">
                <a:solidFill>
                  <a:schemeClr val="tx1"/>
                </a:solidFill>
                <a:hlinkClick r:id="rId3">
                  <a:extLst>
                    <a:ext uri="{A12FA001-AC4F-418D-AE19-62706E023703}">
                      <ahyp:hlinkClr xmlns:ahyp="http://schemas.microsoft.com/office/drawing/2018/hyperlinkcolor" val="tx"/>
                    </a:ext>
                  </a:extLst>
                </a:hlinkClick>
              </a:rPr>
              <a:t>graduatefinance@trentu.ca</a:t>
            </a:r>
            <a:br>
              <a:rPr lang="en-US" sz="1500" dirty="0">
                <a:solidFill>
                  <a:schemeClr val="tx1"/>
                </a:solidFill>
              </a:rPr>
            </a:br>
            <a:endParaRPr lang="en-US" sz="1500" dirty="0">
              <a:solidFill>
                <a:schemeClr val="tx1"/>
              </a:solidFill>
            </a:endParaRPr>
          </a:p>
        </p:txBody>
      </p:sp>
      <p:pic>
        <p:nvPicPr>
          <p:cNvPr id="1026" name="Picture 2" descr="Broad view of students on the main floor of Bata library">
            <a:extLst>
              <a:ext uri="{FF2B5EF4-FFF2-40B4-BE49-F238E27FC236}">
                <a16:creationId xmlns:a16="http://schemas.microsoft.com/office/drawing/2014/main" id="{879E86BA-635E-E2EE-E8C8-C8A10CA71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38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6464583" y="292976"/>
            <a:ext cx="5207167" cy="947995"/>
          </a:xfrm>
        </p:spPr>
        <p:txBody>
          <a:bodyPr vert="horz" lIns="182880" tIns="182880" rIns="182880" bIns="182880" rtlCol="0" anchor="ctr">
            <a:normAutofit/>
          </a:bodyPr>
          <a:lstStyle/>
          <a:p>
            <a:r>
              <a:rPr lang="en-US" sz="1900" dirty="0"/>
              <a:t>Scholarship Application Recommendation Letters</a:t>
            </a:r>
          </a:p>
        </p:txBody>
      </p:sp>
      <p:sp>
        <p:nvSpPr>
          <p:cNvPr id="16" name="TextBox 15">
            <a:extLst>
              <a:ext uri="{FF2B5EF4-FFF2-40B4-BE49-F238E27FC236}">
                <a16:creationId xmlns:a16="http://schemas.microsoft.com/office/drawing/2014/main" id="{FB1C3EE2-4354-FC53-358F-C100AB34DD6F}"/>
              </a:ext>
            </a:extLst>
          </p:cNvPr>
          <p:cNvSpPr txBox="1"/>
          <p:nvPr/>
        </p:nvSpPr>
        <p:spPr>
          <a:xfrm>
            <a:off x="6464583" y="1530220"/>
            <a:ext cx="5424055" cy="492773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Recommendation letters might be called:</a:t>
            </a:r>
          </a:p>
          <a:p>
            <a:pPr marL="57150" marR="0" lvl="0" indent="-228600" algn="l" defTabSz="914400" rtl="0" eaLnBrk="1" fontAlgn="auto" latinLnBrk="0" hangingPunct="1">
              <a:lnSpc>
                <a:spcPct val="90000"/>
              </a:lnSpc>
              <a:spcBef>
                <a:spcPts val="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Letter of Appraisal</a:t>
            </a:r>
          </a:p>
          <a:p>
            <a:pPr marL="57150" marR="0" lvl="0" indent="-228600" algn="l" defTabSz="914400" rtl="0" eaLnBrk="1" fontAlgn="auto" latinLnBrk="0" hangingPunct="1">
              <a:lnSpc>
                <a:spcPct val="90000"/>
              </a:lnSpc>
              <a:spcBef>
                <a:spcPts val="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Report on the Applicant</a:t>
            </a:r>
          </a:p>
          <a:p>
            <a:pPr marL="57150" marR="0" lvl="0" indent="-228600" algn="l" defTabSz="914400" rtl="0" eaLnBrk="1" fontAlgn="auto" latinLnBrk="0" hangingPunct="1">
              <a:lnSpc>
                <a:spcPct val="90000"/>
              </a:lnSpc>
              <a:spcBef>
                <a:spcPts val="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Reference Assessment or Referee Assessment</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Recommendation letters are a significant part of the evaluation of an applicant. </a:t>
            </a: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It is critical that a referee relate their comments to the competition’s selection criteria.  </a:t>
            </a: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They provide a meaningful commentary on an applicant’s skills, knowledge, experience, research potential.  </a:t>
            </a: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Adjudication committee members rely on these letters to review their own ranking of the application in comparison to the pool of applicants. </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Always review the instructions provided to referees</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530BBF63-6607-64B8-DA4F-DD84F27EF7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38336" y="663583"/>
            <a:ext cx="3756052" cy="5530834"/>
          </a:xfrm>
          <a:prstGeom prst="rect">
            <a:avLst/>
          </a:prstGeom>
          <a:ln w="28575">
            <a:solidFill>
              <a:schemeClr val="tx1"/>
            </a:solidFill>
          </a:ln>
        </p:spPr>
      </p:pic>
    </p:spTree>
    <p:extLst>
      <p:ext uri="{BB962C8B-B14F-4D97-AF65-F5344CB8AC3E}">
        <p14:creationId xmlns:p14="http://schemas.microsoft.com/office/powerpoint/2010/main" val="213674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95B375A-5A22-E997-E31B-D602D825C282}"/>
              </a:ext>
            </a:extLst>
          </p:cNvPr>
          <p:cNvSpPr>
            <a:spLocks noGrp="1"/>
          </p:cNvSpPr>
          <p:nvPr>
            <p:ph type="title"/>
          </p:nvPr>
        </p:nvSpPr>
        <p:spPr>
          <a:xfrm>
            <a:off x="422845" y="117565"/>
            <a:ext cx="6982121" cy="799657"/>
          </a:xfrm>
        </p:spPr>
        <p:txBody>
          <a:bodyPr vert="horz" lIns="182880" tIns="182880" rIns="182880" bIns="182880" rtlCol="0" anchor="b">
            <a:normAutofit/>
          </a:bodyPr>
          <a:lstStyle/>
          <a:p>
            <a:r>
              <a:rPr lang="en-US" dirty="0">
                <a:solidFill>
                  <a:srgbClr val="4C6F7C"/>
                </a:solidFill>
              </a:rPr>
              <a:t>Who? When? How?</a:t>
            </a:r>
          </a:p>
        </p:txBody>
      </p:sp>
      <p:sp>
        <p:nvSpPr>
          <p:cNvPr id="4" name="Text Placeholder 3">
            <a:extLst>
              <a:ext uri="{FF2B5EF4-FFF2-40B4-BE49-F238E27FC236}">
                <a16:creationId xmlns:a16="http://schemas.microsoft.com/office/drawing/2014/main" id="{14644536-965E-6428-3CA1-D395C3D0E457}"/>
              </a:ext>
            </a:extLst>
          </p:cNvPr>
          <p:cNvSpPr>
            <a:spLocks/>
          </p:cNvSpPr>
          <p:nvPr/>
        </p:nvSpPr>
        <p:spPr>
          <a:xfrm>
            <a:off x="444917" y="1205803"/>
            <a:ext cx="2860375" cy="588642"/>
          </a:xfrm>
          <a:prstGeom prst="rect">
            <a:avLst/>
          </a:prstGeom>
          <a:ln w="19050">
            <a:solidFill>
              <a:srgbClr val="383155"/>
            </a:solidFill>
          </a:ln>
        </p:spPr>
        <p:txBody>
          <a:bodyPr anchor="t">
            <a:normAutofit/>
          </a:bodyPr>
          <a:lstStyle/>
          <a:p>
            <a:pPr algn="ctr" defTabSz="251460">
              <a:spcAft>
                <a:spcPts val="600"/>
              </a:spcAft>
            </a:pPr>
            <a:r>
              <a:rPr lang="en-US" sz="2400" dirty="0">
                <a:solidFill>
                  <a:srgbClr val="335A67"/>
                </a:solidFill>
              </a:rPr>
              <a:t>C</a:t>
            </a:r>
            <a:r>
              <a:rPr lang="en-US" sz="2400" kern="1200" dirty="0">
                <a:solidFill>
                  <a:srgbClr val="335A67"/>
                </a:solidFill>
                <a:latin typeface="+mn-lt"/>
                <a:ea typeface="+mn-ea"/>
                <a:cs typeface="+mn-cs"/>
              </a:rPr>
              <a:t>onsider</a:t>
            </a:r>
            <a:endParaRPr lang="en-US" sz="2400" dirty="0">
              <a:solidFill>
                <a:srgbClr val="4C6F7C"/>
              </a:solidFill>
            </a:endParaRPr>
          </a:p>
        </p:txBody>
      </p:sp>
      <p:sp>
        <p:nvSpPr>
          <p:cNvPr id="5" name="Content Placeholder 4">
            <a:extLst>
              <a:ext uri="{FF2B5EF4-FFF2-40B4-BE49-F238E27FC236}">
                <a16:creationId xmlns:a16="http://schemas.microsoft.com/office/drawing/2014/main" id="{41E49159-6C5E-7255-E607-72ED6C99984F}"/>
              </a:ext>
            </a:extLst>
          </p:cNvPr>
          <p:cNvSpPr>
            <a:spLocks/>
          </p:cNvSpPr>
          <p:nvPr/>
        </p:nvSpPr>
        <p:spPr>
          <a:xfrm>
            <a:off x="385981" y="2083026"/>
            <a:ext cx="3299489" cy="3569171"/>
          </a:xfrm>
          <a:prstGeom prst="rect">
            <a:avLst/>
          </a:prstGeom>
        </p:spPr>
        <p:txBody>
          <a:bodyPr>
            <a:normAutofit/>
          </a:bodyPr>
          <a:lstStyle/>
          <a:p>
            <a:pPr marL="57150" indent="0">
              <a:buNone/>
            </a:pPr>
            <a:r>
              <a:rPr lang="en-US" sz="1600" b="1" dirty="0">
                <a:solidFill>
                  <a:schemeClr val="tx1"/>
                </a:solidFill>
                <a:ea typeface="Verdana" panose="020B0604030504040204" pitchFamily="34" charset="0"/>
              </a:rPr>
              <a:t>Who to ask? </a:t>
            </a:r>
          </a:p>
          <a:p>
            <a:pPr marL="57150" indent="0">
              <a:buNone/>
            </a:pPr>
            <a:r>
              <a:rPr lang="en-US" sz="1600" dirty="0">
                <a:ea typeface="Verdana" panose="020B0604030504040204" pitchFamily="34" charset="0"/>
              </a:rPr>
              <a:t>A person who offers authority, depth and who is able to offer specificity. They are familiar with your research and other abilities:</a:t>
            </a:r>
            <a:endParaRPr lang="en-US" sz="1600" dirty="0">
              <a:solidFill>
                <a:schemeClr val="tx1"/>
              </a:solidFill>
              <a:ea typeface="Verdana" panose="020B0604030504040204" pitchFamily="34" charset="0"/>
            </a:endParaRPr>
          </a:p>
          <a:p>
            <a:pPr marL="57150" indent="0">
              <a:buNone/>
            </a:pPr>
            <a:r>
              <a:rPr lang="en-US" sz="1600" dirty="0">
                <a:solidFill>
                  <a:srgbClr val="4C6F7C"/>
                </a:solidFill>
                <a:ea typeface="Verdana" panose="020B0604030504040204" pitchFamily="34" charset="0"/>
              </a:rPr>
              <a:t>Supervisor, faculty member, employment supervisor, thesis advisor</a:t>
            </a:r>
          </a:p>
          <a:p>
            <a:pPr marL="57150" indent="0">
              <a:buNone/>
            </a:pPr>
            <a:endParaRPr lang="en-US" sz="1600" dirty="0">
              <a:solidFill>
                <a:srgbClr val="006600"/>
              </a:solidFill>
              <a:ea typeface="Verdana" panose="020B0604030504040204" pitchFamily="34" charset="0"/>
            </a:endParaRPr>
          </a:p>
          <a:p>
            <a:pPr marL="57150" indent="0">
              <a:buNone/>
            </a:pPr>
            <a:endParaRPr lang="en-US" sz="1600" dirty="0">
              <a:solidFill>
                <a:schemeClr val="tx1"/>
              </a:solidFill>
              <a:ea typeface="Verdana" panose="020B0604030504040204" pitchFamily="34" charset="0"/>
            </a:endParaRPr>
          </a:p>
          <a:p>
            <a:pPr marL="57150" indent="0">
              <a:buNone/>
            </a:pPr>
            <a:r>
              <a:rPr lang="en-US" sz="1600" b="1" dirty="0">
                <a:solidFill>
                  <a:schemeClr val="tx1"/>
                </a:solidFill>
                <a:ea typeface="Verdana" panose="020B0604030504040204" pitchFamily="34" charset="0"/>
              </a:rPr>
              <a:t>When to ask? </a:t>
            </a:r>
          </a:p>
          <a:p>
            <a:pPr marL="57150" indent="0">
              <a:buNone/>
            </a:pPr>
            <a:r>
              <a:rPr lang="en-US" sz="1600" dirty="0">
                <a:solidFill>
                  <a:srgbClr val="4C6F7C"/>
                </a:solidFill>
                <a:ea typeface="Verdana" panose="020B0604030504040204" pitchFamily="34" charset="0"/>
              </a:rPr>
              <a:t>… early, 3 weeks before scholarship due date</a:t>
            </a:r>
          </a:p>
          <a:p>
            <a:pPr marL="57150" indent="0">
              <a:buNone/>
            </a:pPr>
            <a:endParaRPr lang="en-US" sz="1600" dirty="0">
              <a:solidFill>
                <a:srgbClr val="006600"/>
              </a:solidFill>
              <a:latin typeface="Verdana" panose="020B0604030504040204" pitchFamily="34" charset="0"/>
              <a:ea typeface="Verdana" panose="020B0604030504040204" pitchFamily="34" charset="0"/>
            </a:endParaRPr>
          </a:p>
          <a:p>
            <a:pPr marL="57150" indent="0">
              <a:buNone/>
            </a:pPr>
            <a:endParaRPr lang="en-US" sz="1400" dirty="0">
              <a:solidFill>
                <a:schemeClr val="tx1"/>
              </a:solidFill>
              <a:latin typeface="Verdana" panose="020B0604030504040204" pitchFamily="34" charset="0"/>
              <a:ea typeface="Verdana" panose="020B0604030504040204" pitchFamily="34" charset="0"/>
            </a:endParaRPr>
          </a:p>
          <a:p>
            <a:pPr marL="57150" indent="0">
              <a:buNone/>
            </a:pPr>
            <a:endParaRPr lang="en-US" sz="700" dirty="0">
              <a:solidFill>
                <a:schemeClr val="tx1"/>
              </a:solidFill>
              <a:latin typeface="Verdana" panose="020B0604030504040204" pitchFamily="34" charset="0"/>
              <a:ea typeface="Verdana" panose="020B0604030504040204" pitchFamily="34" charset="0"/>
            </a:endParaRPr>
          </a:p>
          <a:p>
            <a:pPr>
              <a:lnSpc>
                <a:spcPct val="90000"/>
              </a:lnSpc>
              <a:spcAft>
                <a:spcPts val="600"/>
              </a:spcAft>
            </a:pPr>
            <a:endParaRPr lang="en-US" sz="1500" dirty="0"/>
          </a:p>
        </p:txBody>
      </p:sp>
      <p:sp>
        <p:nvSpPr>
          <p:cNvPr id="7" name="Text Placeholder 6">
            <a:extLst>
              <a:ext uri="{FF2B5EF4-FFF2-40B4-BE49-F238E27FC236}">
                <a16:creationId xmlns:a16="http://schemas.microsoft.com/office/drawing/2014/main" id="{DB3506B0-DAD9-EF77-7B88-D31194648B06}"/>
              </a:ext>
            </a:extLst>
          </p:cNvPr>
          <p:cNvSpPr>
            <a:spLocks/>
          </p:cNvSpPr>
          <p:nvPr/>
        </p:nvSpPr>
        <p:spPr>
          <a:xfrm>
            <a:off x="4192954" y="1205801"/>
            <a:ext cx="3188287" cy="588643"/>
          </a:xfrm>
          <a:prstGeom prst="rect">
            <a:avLst/>
          </a:prstGeom>
          <a:ln w="19050">
            <a:solidFill>
              <a:srgbClr val="383155"/>
            </a:solidFill>
          </a:ln>
        </p:spPr>
        <p:txBody>
          <a:bodyPr anchor="t"/>
          <a:lstStyle/>
          <a:p>
            <a:pPr algn="ctr" defTabSz="251460">
              <a:spcAft>
                <a:spcPts val="600"/>
              </a:spcAft>
            </a:pPr>
            <a:r>
              <a:rPr lang="en-US" sz="2400" kern="1200" dirty="0">
                <a:solidFill>
                  <a:srgbClr val="335A67"/>
                </a:solidFill>
                <a:latin typeface="+mn-lt"/>
                <a:ea typeface="+mn-ea"/>
                <a:cs typeface="+mn-cs"/>
              </a:rPr>
              <a:t>How to </a:t>
            </a:r>
            <a:r>
              <a:rPr lang="en-US" sz="2400" dirty="0">
                <a:solidFill>
                  <a:srgbClr val="335A67"/>
                </a:solidFill>
              </a:rPr>
              <a:t>a</a:t>
            </a:r>
            <a:r>
              <a:rPr lang="en-US" sz="2400" kern="1200" dirty="0">
                <a:solidFill>
                  <a:srgbClr val="335A67"/>
                </a:solidFill>
                <a:latin typeface="+mn-lt"/>
                <a:ea typeface="+mn-ea"/>
                <a:cs typeface="+mn-cs"/>
              </a:rPr>
              <a:t>sk</a:t>
            </a:r>
            <a:endParaRPr lang="en-US" sz="2400" dirty="0">
              <a:solidFill>
                <a:srgbClr val="4C6F7C"/>
              </a:solidFill>
            </a:endParaRPr>
          </a:p>
        </p:txBody>
      </p:sp>
      <p:sp>
        <p:nvSpPr>
          <p:cNvPr id="6" name="Content Placeholder 5">
            <a:extLst>
              <a:ext uri="{FF2B5EF4-FFF2-40B4-BE49-F238E27FC236}">
                <a16:creationId xmlns:a16="http://schemas.microsoft.com/office/drawing/2014/main" id="{35037FCE-290E-02BE-C2E5-77E33109458F}"/>
              </a:ext>
            </a:extLst>
          </p:cNvPr>
          <p:cNvSpPr>
            <a:spLocks/>
          </p:cNvSpPr>
          <p:nvPr/>
        </p:nvSpPr>
        <p:spPr>
          <a:xfrm>
            <a:off x="3980280" y="2111873"/>
            <a:ext cx="3944520" cy="4540854"/>
          </a:xfrm>
          <a:prstGeom prst="rect">
            <a:avLst/>
          </a:prstGeom>
        </p:spPr>
        <p:txBody>
          <a:bodyPr>
            <a:noAutofit/>
          </a:bodyPr>
          <a:lstStyle/>
          <a:p>
            <a:pPr marL="57150" indent="0" algn="l">
              <a:buNone/>
            </a:pPr>
            <a:r>
              <a:rPr lang="en-US" sz="1500" dirty="0">
                <a:ea typeface="Verdana" panose="020B0604030504040204" pitchFamily="34" charset="0"/>
              </a:rPr>
              <a:t>Consider your comfort level with your reference – will you request a letter of recommendation via e</a:t>
            </a:r>
            <a:r>
              <a:rPr lang="en-US" sz="1500" cap="none" dirty="0">
                <a:latin typeface="+mn-lt"/>
                <a:ea typeface="Verdana" panose="020B0604030504040204" pitchFamily="34" charset="0"/>
              </a:rPr>
              <a:t>mail or in-person or phone?</a:t>
            </a:r>
          </a:p>
          <a:p>
            <a:pPr marL="57150" indent="0" algn="l">
              <a:buNone/>
            </a:pPr>
            <a:endParaRPr lang="en-US" sz="1500" cap="none" dirty="0">
              <a:latin typeface="+mn-lt"/>
              <a:ea typeface="Verdana" panose="020B0604030504040204" pitchFamily="34" charset="0"/>
            </a:endParaRPr>
          </a:p>
          <a:p>
            <a:pPr marL="57150" indent="0" algn="l">
              <a:buNone/>
            </a:pPr>
            <a:r>
              <a:rPr lang="en-US" sz="1500" cap="none" dirty="0">
                <a:latin typeface="+mn-lt"/>
                <a:ea typeface="Verdana" panose="020B0604030504040204" pitchFamily="34" charset="0"/>
              </a:rPr>
              <a:t>If via email, first message should:</a:t>
            </a:r>
          </a:p>
          <a:p>
            <a:pPr marL="57150" indent="0" algn="l">
              <a:buNone/>
            </a:pPr>
            <a:endParaRPr lang="en-US" sz="1500" cap="none" dirty="0">
              <a:latin typeface="+mn-lt"/>
              <a:ea typeface="Verdana" panose="020B0604030504040204" pitchFamily="34" charset="0"/>
            </a:endParaRPr>
          </a:p>
          <a:p>
            <a:pPr marL="342900" indent="-285750" algn="l">
              <a:buFont typeface="Wingdings" panose="05000000000000000000" pitchFamily="2" charset="2"/>
              <a:buChar char="Ø"/>
            </a:pPr>
            <a:r>
              <a:rPr lang="en-US" sz="1500" cap="none" dirty="0">
                <a:latin typeface="+mn-lt"/>
                <a:ea typeface="Verdana" panose="020B0604030504040204" pitchFamily="34" charset="0"/>
              </a:rPr>
              <a:t>Be a brief inquiry reminding the faculty member how you know them</a:t>
            </a:r>
          </a:p>
          <a:p>
            <a:pPr marL="57150" algn="l"/>
            <a:endParaRPr lang="en-US" sz="1500" cap="none" dirty="0">
              <a:latin typeface="+mn-lt"/>
              <a:ea typeface="Verdana" panose="020B0604030504040204" pitchFamily="34" charset="0"/>
            </a:endParaRPr>
          </a:p>
          <a:p>
            <a:pPr marL="342900" indent="-285750" algn="l">
              <a:buFont typeface="Wingdings" panose="05000000000000000000" pitchFamily="2" charset="2"/>
              <a:buChar char="Ø"/>
            </a:pPr>
            <a:r>
              <a:rPr lang="en-US" sz="1500" cap="none" dirty="0">
                <a:latin typeface="+mn-lt"/>
                <a:ea typeface="Verdana" panose="020B0604030504040204" pitchFamily="34" charset="0"/>
              </a:rPr>
              <a:t>Provide clarification as to what scholarship application you are applying for</a:t>
            </a:r>
          </a:p>
          <a:p>
            <a:pPr marL="57150" algn="l"/>
            <a:endParaRPr lang="en-US" sz="1500" cap="none" dirty="0">
              <a:latin typeface="+mn-lt"/>
              <a:ea typeface="Verdana" panose="020B0604030504040204" pitchFamily="34" charset="0"/>
            </a:endParaRPr>
          </a:p>
          <a:p>
            <a:pPr marL="342900" indent="-285750" algn="l">
              <a:buFont typeface="Wingdings" panose="05000000000000000000" pitchFamily="2" charset="2"/>
              <a:buChar char="Ø"/>
            </a:pPr>
            <a:r>
              <a:rPr lang="en-US" sz="1500" cap="none" dirty="0">
                <a:latin typeface="+mn-lt"/>
                <a:ea typeface="Verdana" panose="020B0604030504040204" pitchFamily="34" charset="0"/>
              </a:rPr>
              <a:t>Clearly ask if they are willing to provide an </a:t>
            </a:r>
            <a:r>
              <a:rPr lang="en-US" sz="1500" u="sng" cap="none" dirty="0">
                <a:latin typeface="+mn-lt"/>
                <a:ea typeface="Verdana" panose="020B0604030504040204" pitchFamily="34" charset="0"/>
              </a:rPr>
              <a:t>enthusiastic</a:t>
            </a:r>
            <a:r>
              <a:rPr lang="en-US" sz="1500" cap="none" dirty="0">
                <a:latin typeface="+mn-lt"/>
                <a:ea typeface="Verdana" panose="020B0604030504040204" pitchFamily="34" charset="0"/>
              </a:rPr>
              <a:t> reference for your scholarship application</a:t>
            </a:r>
          </a:p>
          <a:p>
            <a:pPr marL="57150" algn="l"/>
            <a:endParaRPr lang="en-US" sz="1500" cap="none" dirty="0">
              <a:latin typeface="+mn-lt"/>
              <a:ea typeface="Verdana" panose="020B0604030504040204" pitchFamily="34" charset="0"/>
            </a:endParaRPr>
          </a:p>
          <a:p>
            <a:pPr marL="342900" indent="-285750" algn="l">
              <a:buFont typeface="Wingdings" panose="05000000000000000000" pitchFamily="2" charset="2"/>
              <a:buChar char="Ø"/>
            </a:pPr>
            <a:r>
              <a:rPr lang="en-US" sz="1500" dirty="0">
                <a:ea typeface="Verdana" panose="020B0604030504040204" pitchFamily="34" charset="0"/>
              </a:rPr>
              <a:t>Provide the scholarship application submission deadline</a:t>
            </a:r>
          </a:p>
          <a:p>
            <a:pPr marL="342900" indent="-285750" algn="l">
              <a:buFont typeface="Wingdings" panose="05000000000000000000" pitchFamily="2" charset="2"/>
              <a:buChar char="Ø"/>
            </a:pPr>
            <a:endParaRPr lang="en-US" sz="1600" cap="none" dirty="0">
              <a:latin typeface="+mn-lt"/>
              <a:ea typeface="Verdana" panose="020B0604030504040204" pitchFamily="34" charset="0"/>
            </a:endParaRPr>
          </a:p>
          <a:p>
            <a:pPr marL="57150" algn="l"/>
            <a:r>
              <a:rPr lang="en-US" sz="1600" cap="none" dirty="0">
                <a:latin typeface="+mn-lt"/>
                <a:ea typeface="Verdana" panose="020B0604030504040204" pitchFamily="34" charset="0"/>
              </a:rPr>
              <a:t> </a:t>
            </a:r>
          </a:p>
        </p:txBody>
      </p:sp>
      <p:pic>
        <p:nvPicPr>
          <p:cNvPr id="2" name="Picture 1" descr="A person talking to another person">
            <a:extLst>
              <a:ext uri="{FF2B5EF4-FFF2-40B4-BE49-F238E27FC236}">
                <a16:creationId xmlns:a16="http://schemas.microsoft.com/office/drawing/2014/main" id="{53B71CF2-E0D7-3F72-6C03-B8F1016C4056}"/>
              </a:ext>
            </a:extLst>
          </p:cNvPr>
          <p:cNvPicPr>
            <a:picLocks noChangeAspect="1"/>
          </p:cNvPicPr>
          <p:nvPr/>
        </p:nvPicPr>
        <p:blipFill>
          <a:blip r:embed="rId2"/>
          <a:stretch>
            <a:fillRect/>
          </a:stretch>
        </p:blipFill>
        <p:spPr>
          <a:xfrm>
            <a:off x="8151754" y="1794444"/>
            <a:ext cx="4040246" cy="2814878"/>
          </a:xfrm>
          <a:prstGeom prst="rect">
            <a:avLst/>
          </a:prstGeom>
          <a:ln w="12700">
            <a:solidFill>
              <a:schemeClr val="tx1"/>
            </a:solidFill>
          </a:ln>
        </p:spPr>
      </p:pic>
    </p:spTree>
    <p:extLst>
      <p:ext uri="{BB962C8B-B14F-4D97-AF65-F5344CB8AC3E}">
        <p14:creationId xmlns:p14="http://schemas.microsoft.com/office/powerpoint/2010/main" val="3002742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7766" y="1124712"/>
            <a:ext cx="966777" cy="4608576"/>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4543" y="1124712"/>
            <a:ext cx="2160910" cy="46085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CDDCDA4-B196-559E-CA37-A14A961287BE}"/>
              </a:ext>
            </a:extLst>
          </p:cNvPr>
          <p:cNvSpPr>
            <a:spLocks noGrp="1"/>
          </p:cNvSpPr>
          <p:nvPr>
            <p:ph type="title"/>
          </p:nvPr>
        </p:nvSpPr>
        <p:spPr>
          <a:xfrm>
            <a:off x="1468852" y="1307262"/>
            <a:ext cx="3766601" cy="933061"/>
          </a:xfrm>
        </p:spPr>
        <p:txBody>
          <a:bodyPr vert="horz" lIns="0" tIns="0" rIns="0" bIns="0" rtlCol="0" anchor="t">
            <a:noAutofit/>
          </a:bodyPr>
          <a:lstStyle/>
          <a:p>
            <a:br>
              <a:rPr lang="en-US" sz="1600" dirty="0"/>
            </a:br>
            <a:r>
              <a:rPr lang="en-US" sz="1600" dirty="0"/>
              <a:t>What to provide a referee </a:t>
            </a:r>
            <a:br>
              <a:rPr lang="en-US" sz="1600" dirty="0"/>
            </a:br>
            <a:r>
              <a:rPr lang="en-US" sz="1600" dirty="0"/>
              <a:t>&amp; </a:t>
            </a:r>
            <a:br>
              <a:rPr lang="en-US" sz="1600" dirty="0"/>
            </a:br>
            <a:r>
              <a:rPr lang="en-US" sz="1600" dirty="0"/>
              <a:t>what might be helpful</a:t>
            </a:r>
          </a:p>
        </p:txBody>
      </p:sp>
      <p:sp>
        <p:nvSpPr>
          <p:cNvPr id="9" name="Title 1">
            <a:extLst>
              <a:ext uri="{FF2B5EF4-FFF2-40B4-BE49-F238E27FC236}">
                <a16:creationId xmlns:a16="http://schemas.microsoft.com/office/drawing/2014/main" id="{5509B1ED-4D78-65EC-0579-DA9E41D7C42C}"/>
              </a:ext>
            </a:extLst>
          </p:cNvPr>
          <p:cNvSpPr txBox="1">
            <a:spLocks/>
          </p:cNvSpPr>
          <p:nvPr/>
        </p:nvSpPr>
        <p:spPr bwMode="black">
          <a:xfrm>
            <a:off x="5883744" y="962579"/>
            <a:ext cx="5169341" cy="4374531"/>
          </a:xfrm>
          <a:prstGeom prst="rect">
            <a:avLst/>
          </a:prstGeom>
          <a:noFill/>
          <a:ln w="31750" cap="sq">
            <a:noFill/>
            <a:miter lim="800000"/>
          </a:ln>
        </p:spPr>
        <p:txBody>
          <a:bodyPr vert="horz" wrap="square" lIns="274320" tIns="182880" rIns="274320" bIns="182880" rtlCol="0" anchor="t" anchorCtr="1">
            <a:noAutofit/>
          </a:bodyPr>
          <a:lstStyle>
            <a:lvl1pPr algn="ctr" defTabSz="914400" rtl="0" eaLnBrk="1" latinLnBrk="0" hangingPunct="1">
              <a:lnSpc>
                <a:spcPct val="90000"/>
              </a:lnSpc>
              <a:spcBef>
                <a:spcPct val="0"/>
              </a:spcBef>
              <a:buNone/>
              <a:defRPr sz="5400" kern="1200" cap="all" spc="200" baseline="0">
                <a:solidFill>
                  <a:srgbClr val="262626"/>
                </a:solidFill>
                <a:latin typeface="+mj-lt"/>
                <a:ea typeface="+mj-ea"/>
                <a:cs typeface="+mj-cs"/>
              </a:defRPr>
            </a:lvl1pPr>
          </a:lstStyle>
          <a:p>
            <a:pPr marL="37788" algn="l" defTabSz="604601">
              <a:spcAft>
                <a:spcPts val="522"/>
              </a:spcAft>
            </a:pPr>
            <a:r>
              <a:rPr lang="en-US" sz="1600" kern="1200" cap="none" spc="0" dirty="0">
                <a:solidFill>
                  <a:schemeClr val="tx1"/>
                </a:solidFill>
                <a:latin typeface="+mn-lt"/>
                <a:ea typeface="Verdana" panose="020B0604030504040204" pitchFamily="34" charset="0"/>
                <a:cs typeface="+mj-cs"/>
              </a:rPr>
              <a:t>Advise your referee you will provide:</a:t>
            </a:r>
          </a:p>
          <a:p>
            <a:pPr marL="37788" algn="l" defTabSz="604601">
              <a:spcAft>
                <a:spcPts val="522"/>
              </a:spcAft>
            </a:pPr>
            <a:endParaRPr lang="en-US" sz="1600" kern="1200" cap="none" spc="0" dirty="0">
              <a:solidFill>
                <a:schemeClr val="tx1"/>
              </a:solidFill>
              <a:latin typeface="+mn-lt"/>
              <a:ea typeface="Verdana" panose="020B0604030504040204" pitchFamily="34" charset="0"/>
              <a:cs typeface="+mj-cs"/>
            </a:endParaRPr>
          </a:p>
          <a:p>
            <a:pPr marL="264513" indent="-226725" algn="l" defTabSz="604601">
              <a:spcAft>
                <a:spcPts val="522"/>
              </a:spcAft>
              <a:buFont typeface="+mj-lt"/>
              <a:buAutoNum type="arabicPeriod"/>
            </a:pPr>
            <a:r>
              <a:rPr lang="en-US" sz="1600" kern="1200" cap="none" spc="0" dirty="0">
                <a:solidFill>
                  <a:schemeClr val="tx1"/>
                </a:solidFill>
                <a:latin typeface="+mn-lt"/>
                <a:ea typeface="Verdana" panose="020B0604030504040204" pitchFamily="34" charset="0"/>
                <a:cs typeface="+mj-cs"/>
              </a:rPr>
              <a:t>Scholarship details &amp; selection criteria</a:t>
            </a:r>
          </a:p>
          <a:p>
            <a:pPr marL="264513" indent="-226725" algn="l" defTabSz="604601">
              <a:spcAft>
                <a:spcPts val="522"/>
              </a:spcAft>
              <a:buFont typeface="+mj-lt"/>
              <a:buAutoNum type="arabicPeriod"/>
            </a:pPr>
            <a:r>
              <a:rPr lang="en-US" sz="1600" kern="1200" cap="none" spc="0" dirty="0">
                <a:solidFill>
                  <a:schemeClr val="tx1"/>
                </a:solidFill>
                <a:latin typeface="+mn-lt"/>
                <a:ea typeface="Verdana" panose="020B0604030504040204" pitchFamily="34" charset="0"/>
                <a:cs typeface="+mj-cs"/>
              </a:rPr>
              <a:t>Draft of your outline of proposed research </a:t>
            </a:r>
          </a:p>
          <a:p>
            <a:pPr marL="264513" indent="-226725" algn="l" defTabSz="604601">
              <a:spcAft>
                <a:spcPts val="522"/>
              </a:spcAft>
              <a:buFont typeface="+mj-lt"/>
              <a:buAutoNum type="arabicPeriod"/>
            </a:pPr>
            <a:r>
              <a:rPr lang="en-US" sz="1600" kern="1200" cap="none" spc="0" dirty="0">
                <a:solidFill>
                  <a:schemeClr val="tx1"/>
                </a:solidFill>
                <a:latin typeface="+mn-lt"/>
                <a:ea typeface="Verdana" panose="020B0604030504040204" pitchFamily="34" charset="0"/>
                <a:cs typeface="+mj-cs"/>
              </a:rPr>
              <a:t>Referee instructions </a:t>
            </a:r>
          </a:p>
          <a:p>
            <a:pPr marL="264513" indent="-226725" algn="l" defTabSz="604601">
              <a:spcAft>
                <a:spcPts val="522"/>
              </a:spcAft>
              <a:buFont typeface="+mj-lt"/>
              <a:buAutoNum type="arabicPeriod"/>
            </a:pPr>
            <a:r>
              <a:rPr lang="en-US" sz="1600" kern="1200" cap="none" spc="0" dirty="0">
                <a:solidFill>
                  <a:schemeClr val="tx1"/>
                </a:solidFill>
                <a:latin typeface="+mn-lt"/>
                <a:ea typeface="Verdana" panose="020B0604030504040204" pitchFamily="34" charset="0"/>
                <a:cs typeface="+mj-cs"/>
              </a:rPr>
              <a:t>Due date for recommendation letter submission</a:t>
            </a:r>
          </a:p>
          <a:p>
            <a:pPr marL="37788" algn="l" defTabSz="604601">
              <a:spcAft>
                <a:spcPts val="522"/>
              </a:spcAft>
            </a:pPr>
            <a:endParaRPr lang="en-US" sz="1600" kern="1200" cap="none" spc="0" dirty="0">
              <a:solidFill>
                <a:schemeClr val="tx1"/>
              </a:solidFill>
              <a:latin typeface="+mn-lt"/>
              <a:ea typeface="Verdana" panose="020B0604030504040204" pitchFamily="34" charset="0"/>
              <a:cs typeface="+mj-cs"/>
            </a:endParaRPr>
          </a:p>
          <a:p>
            <a:pPr marL="37788" algn="l" defTabSz="604601">
              <a:spcAft>
                <a:spcPts val="522"/>
              </a:spcAft>
            </a:pPr>
            <a:endParaRPr lang="en-US" sz="1600" kern="1200" cap="none" spc="0" dirty="0">
              <a:solidFill>
                <a:schemeClr val="tx1"/>
              </a:solidFill>
              <a:latin typeface="+mn-lt"/>
              <a:ea typeface="Verdana" panose="020B0604030504040204" pitchFamily="34" charset="0"/>
              <a:cs typeface="+mj-cs"/>
            </a:endParaRPr>
          </a:p>
          <a:p>
            <a:pPr marL="37788" algn="l" defTabSz="604601">
              <a:spcAft>
                <a:spcPts val="1200"/>
              </a:spcAft>
            </a:pPr>
            <a:r>
              <a:rPr lang="en-US" sz="1600" kern="1200" cap="none" spc="0" dirty="0">
                <a:solidFill>
                  <a:schemeClr val="tx1"/>
                </a:solidFill>
                <a:latin typeface="+mn-lt"/>
                <a:ea typeface="Verdana" panose="020B0604030504040204" pitchFamily="34" charset="0"/>
                <a:cs typeface="+mj-cs"/>
              </a:rPr>
              <a:t>Ask, would it would be helpful to provide:</a:t>
            </a:r>
          </a:p>
          <a:p>
            <a:pPr marL="226725" indent="-188938" algn="l" defTabSz="604601">
              <a:lnSpc>
                <a:spcPct val="110000"/>
              </a:lnSpc>
              <a:buFont typeface="Wingdings" panose="05000000000000000000" pitchFamily="2" charset="2"/>
              <a:buChar char="§"/>
            </a:pPr>
            <a:r>
              <a:rPr lang="en-US" sz="1600" kern="1200" cap="none" spc="0" dirty="0">
                <a:solidFill>
                  <a:schemeClr val="tx1"/>
                </a:solidFill>
                <a:latin typeface="+mn-lt"/>
                <a:ea typeface="+mj-ea"/>
                <a:cs typeface="+mj-cs"/>
              </a:rPr>
              <a:t>unofficial transcripts;</a:t>
            </a:r>
          </a:p>
          <a:p>
            <a:pPr marL="226725" indent="-188938" algn="l" defTabSz="604601">
              <a:lnSpc>
                <a:spcPct val="110000"/>
              </a:lnSpc>
              <a:buFont typeface="Wingdings" panose="05000000000000000000" pitchFamily="2" charset="2"/>
              <a:buChar char="§"/>
            </a:pPr>
            <a:r>
              <a:rPr lang="en-US" sz="1600" kern="1200" cap="none" spc="0" dirty="0">
                <a:solidFill>
                  <a:schemeClr val="tx1"/>
                </a:solidFill>
                <a:latin typeface="+mn-lt"/>
                <a:ea typeface="+mj-ea"/>
                <a:cs typeface="+mj-cs"/>
              </a:rPr>
              <a:t>a resume or CCV;</a:t>
            </a:r>
          </a:p>
          <a:p>
            <a:pPr marL="226725" indent="-188938" algn="l" defTabSz="604601">
              <a:lnSpc>
                <a:spcPct val="110000"/>
              </a:lnSpc>
              <a:buFont typeface="Wingdings" panose="05000000000000000000" pitchFamily="2" charset="2"/>
              <a:buChar char="§"/>
            </a:pPr>
            <a:r>
              <a:rPr lang="en-US" sz="1600" kern="1200" cap="none" spc="0" dirty="0">
                <a:solidFill>
                  <a:schemeClr val="tx1"/>
                </a:solidFill>
                <a:latin typeface="+mn-lt"/>
                <a:ea typeface="+mj-ea"/>
                <a:cs typeface="+mj-cs"/>
              </a:rPr>
              <a:t>written paragraphs outlining how your experience or academic background fits the selection criteria of the scholarship competition </a:t>
            </a:r>
            <a:endParaRPr lang="en-US" sz="2000" cap="none" spc="0" dirty="0">
              <a:solidFill>
                <a:schemeClr val="tx1"/>
              </a:solidFill>
              <a:latin typeface="+mn-lt"/>
            </a:endParaRPr>
          </a:p>
        </p:txBody>
      </p:sp>
      <p:pic>
        <p:nvPicPr>
          <p:cNvPr id="2" name="Picture 1">
            <a:extLst>
              <a:ext uri="{FF2B5EF4-FFF2-40B4-BE49-F238E27FC236}">
                <a16:creationId xmlns:a16="http://schemas.microsoft.com/office/drawing/2014/main" id="{1B7B8028-070F-87CC-79BA-4516EDEE94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80893" y="2422873"/>
            <a:ext cx="2987299" cy="3310415"/>
          </a:xfrm>
          <a:prstGeom prst="rect">
            <a:avLst/>
          </a:prstGeom>
        </p:spPr>
      </p:pic>
    </p:spTree>
    <p:extLst>
      <p:ext uri="{BB962C8B-B14F-4D97-AF65-F5344CB8AC3E}">
        <p14:creationId xmlns:p14="http://schemas.microsoft.com/office/powerpoint/2010/main" val="86631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Free Thumb Up in Close-up View Stock Photo">
            <a:extLst>
              <a:ext uri="{FF2B5EF4-FFF2-40B4-BE49-F238E27FC236}">
                <a16:creationId xmlns:a16="http://schemas.microsoft.com/office/drawing/2014/main" id="{63626D56-5F09-B1D5-AC3B-1849DEA6C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C3BED6-7E27-3F00-AA31-D1090ACCE4E0}"/>
              </a:ext>
            </a:extLst>
          </p:cNvPr>
          <p:cNvSpPr>
            <a:spLocks noGrp="1"/>
          </p:cNvSpPr>
          <p:nvPr>
            <p:ph type="title"/>
          </p:nvPr>
        </p:nvSpPr>
        <p:spPr>
          <a:xfrm>
            <a:off x="737922" y="2500604"/>
            <a:ext cx="4692494" cy="1707502"/>
          </a:xfrm>
          <a:prstGeom prst="ellipse">
            <a:avLst/>
          </a:prstGeom>
          <a:solidFill>
            <a:schemeClr val="tx1">
              <a:alpha val="60000"/>
            </a:schemeClr>
          </a:solidFill>
          <a:ln>
            <a:solidFill>
              <a:schemeClr val="bg1"/>
            </a:solidFill>
          </a:ln>
        </p:spPr>
        <p:txBody>
          <a:bodyPr vert="horz" lIns="182880" tIns="182880" rIns="182880" bIns="182880" rtlCol="0" anchor="ctr">
            <a:normAutofit/>
          </a:bodyPr>
          <a:lstStyle/>
          <a:p>
            <a:r>
              <a:rPr lang="en-US" sz="2000" dirty="0">
                <a:solidFill>
                  <a:schemeClr val="bg1"/>
                </a:solidFill>
              </a:rPr>
              <a:t>A strong Reference will:</a:t>
            </a:r>
          </a:p>
        </p:txBody>
      </p:sp>
      <p:sp>
        <p:nvSpPr>
          <p:cNvPr id="7" name="TextBox 6">
            <a:extLst>
              <a:ext uri="{FF2B5EF4-FFF2-40B4-BE49-F238E27FC236}">
                <a16:creationId xmlns:a16="http://schemas.microsoft.com/office/drawing/2014/main" id="{1962D1AF-8419-558D-55A0-A5F48A63C2AC}"/>
              </a:ext>
            </a:extLst>
          </p:cNvPr>
          <p:cNvSpPr txBox="1"/>
          <p:nvPr/>
        </p:nvSpPr>
        <p:spPr>
          <a:xfrm>
            <a:off x="6343957" y="616807"/>
            <a:ext cx="5848043" cy="526092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1800"/>
              </a:spcAft>
              <a:buClr>
                <a:srgbClr val="9BAFB5"/>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Identify and confirm the knowledge gaps within your field and ensure your methodology aligns with your discipline. </a:t>
            </a:r>
          </a:p>
          <a:p>
            <a:pPr marL="0" marR="0" lvl="0" indent="0" algn="l" defTabSz="914400" rtl="0" eaLnBrk="1" fontAlgn="auto" latinLnBrk="0" hangingPunct="1">
              <a:lnSpc>
                <a:spcPct val="100000"/>
              </a:lnSpc>
              <a:spcBef>
                <a:spcPts val="1000"/>
              </a:spcBef>
              <a:spcAft>
                <a:spcPts val="1800"/>
              </a:spcAft>
              <a:buClr>
                <a:srgbClr val="9BAFB5"/>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Emphasize the originality and significance of your work,  as adjudication committee members are multidisciplinary, and they value the contribution of the referee. </a:t>
            </a:r>
          </a:p>
          <a:p>
            <a:pPr marL="0" marR="0" lvl="0" indent="0" algn="l" defTabSz="914400" rtl="0" eaLnBrk="1" fontAlgn="auto" latinLnBrk="0" hangingPunct="1">
              <a:lnSpc>
                <a:spcPct val="100000"/>
              </a:lnSpc>
              <a:spcBef>
                <a:spcPts val="1000"/>
              </a:spcBef>
              <a:spcAft>
                <a:spcPts val="1800"/>
              </a:spcAft>
              <a:buClr>
                <a:srgbClr val="9BAFB5"/>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Highlight achievements, strengths, and skills not evident in your transcript. </a:t>
            </a:r>
          </a:p>
          <a:p>
            <a:pPr marL="0" marR="0" lvl="0" indent="0" algn="l" defTabSz="914400" rtl="0" eaLnBrk="1" fontAlgn="auto" latinLnBrk="0" hangingPunct="1">
              <a:lnSpc>
                <a:spcPct val="100000"/>
              </a:lnSpc>
              <a:spcBef>
                <a:spcPts val="1000"/>
              </a:spcBef>
              <a:spcAft>
                <a:spcPts val="1800"/>
              </a:spcAft>
              <a:buClr>
                <a:srgbClr val="9BAFB5"/>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Endorse your project and your ability to achieve the outcomes of your project</a:t>
            </a:r>
          </a:p>
          <a:p>
            <a:pPr marL="0" marR="0" lvl="0" indent="0" algn="l" defTabSz="914400" rtl="0" eaLnBrk="1" fontAlgn="auto" latinLnBrk="0" hangingPunct="1">
              <a:lnSpc>
                <a:spcPct val="100000"/>
              </a:lnSpc>
              <a:spcBef>
                <a:spcPts val="1000"/>
              </a:spcBef>
              <a:spcAft>
                <a:spcPts val="1800"/>
              </a:spcAft>
              <a:buClr>
                <a:srgbClr val="9BAFB5"/>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Provide a robust picture of your skills and interest in and outside the lab / classroom</a:t>
            </a:r>
          </a:p>
          <a:p>
            <a:pPr marL="0" marR="0" lvl="0" indent="0" algn="l" defTabSz="914400" rtl="0" eaLnBrk="1" fontAlgn="auto" latinLnBrk="0" hangingPunct="1">
              <a:lnSpc>
                <a:spcPct val="90000"/>
              </a:lnSpc>
              <a:spcBef>
                <a:spcPts val="1000"/>
              </a:spcBef>
              <a:spcAft>
                <a:spcPts val="1200"/>
              </a:spcAft>
              <a:buClr>
                <a:srgbClr val="9BAFB5"/>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Highlight how you may have overcome challenges or any special circumstances that you have experienced during your academic career.</a:t>
            </a:r>
            <a:endParaRPr kumimoji="0" lang="en-US" sz="17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7183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300885" y="551253"/>
            <a:ext cx="4111487" cy="1161299"/>
          </a:xfrm>
        </p:spPr>
        <p:txBody>
          <a:bodyPr vert="horz" lIns="182880" tIns="182880" rIns="182880" bIns="182880" rtlCol="0" anchor="ctr">
            <a:normAutofit/>
          </a:bodyPr>
          <a:lstStyle/>
          <a:p>
            <a:r>
              <a:rPr lang="en-US" sz="1800" dirty="0"/>
              <a:t>After you Submit your Scholarship application</a:t>
            </a:r>
          </a:p>
        </p:txBody>
      </p:sp>
      <p:sp>
        <p:nvSpPr>
          <p:cNvPr id="5" name="TextBox 4">
            <a:extLst>
              <a:ext uri="{FF2B5EF4-FFF2-40B4-BE49-F238E27FC236}">
                <a16:creationId xmlns:a16="http://schemas.microsoft.com/office/drawing/2014/main" id="{D2BD3499-FD21-7DD4-1126-06611E60D0F9}"/>
              </a:ext>
            </a:extLst>
          </p:cNvPr>
          <p:cNvSpPr txBox="1"/>
          <p:nvPr/>
        </p:nvSpPr>
        <p:spPr>
          <a:xfrm>
            <a:off x="341791" y="1876543"/>
            <a:ext cx="4070582" cy="3491425"/>
          </a:xfrm>
          <a:prstGeom prst="rect">
            <a:avLst/>
          </a:prstGeom>
        </p:spPr>
        <p:txBody>
          <a:bodyPr vert="horz" lIns="91440" tIns="45720" rIns="91440" bIns="45720" rtlCol="0">
            <a:normAutofit lnSpcReduction="10000"/>
          </a:bodyPr>
          <a:lstStyle/>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18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Confirm you submitted your application and express gratitude to your reference for their recommendation and time. </a:t>
            </a:r>
          </a:p>
          <a:p>
            <a:pPr marL="0" marR="0" lvl="0" indent="0" algn="l" defTabSz="914400" rtl="0" eaLnBrk="1" fontAlgn="auto" latinLnBrk="0" hangingPunct="1">
              <a:lnSpc>
                <a:spcPct val="90000"/>
              </a:lnSpc>
              <a:spcBef>
                <a:spcPts val="1000"/>
              </a:spcBef>
              <a:spcAft>
                <a:spcPts val="18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Provide a timeline for when the scholarship decision will be made.</a:t>
            </a:r>
          </a:p>
          <a:p>
            <a:pPr marL="0" marR="0" lvl="0" indent="0" algn="l" defTabSz="914400" rtl="0" eaLnBrk="1" fontAlgn="auto" latinLnBrk="0" hangingPunct="1">
              <a:lnSpc>
                <a:spcPct val="90000"/>
              </a:lnSpc>
              <a:spcBef>
                <a:spcPts val="1000"/>
              </a:spcBef>
              <a:spcAft>
                <a:spcPts val="18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Inform your referee of the outcome, whether successful or not, once the results are released. </a:t>
            </a:r>
          </a:p>
          <a:p>
            <a:pPr marL="0" marR="0" lvl="0" indent="0" algn="l" defTabSz="914400" rtl="0" eaLnBrk="1" fontAlgn="auto" latinLnBrk="0" hangingPunct="1">
              <a:lnSpc>
                <a:spcPct val="90000"/>
              </a:lnSpc>
              <a:spcBef>
                <a:spcPts val="1000"/>
              </a:spcBef>
              <a:spcAft>
                <a:spcPts val="18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Keep your referee updated on your successes and academic activities. </a:t>
            </a:r>
          </a:p>
          <a:p>
            <a:pPr marL="0" marR="0" lvl="0" indent="-228600" algn="l" defTabSz="914400" rtl="0" eaLnBrk="1" fontAlgn="auto" latinLnBrk="0" hangingPunct="1">
              <a:lnSpc>
                <a:spcPct val="90000"/>
              </a:lnSpc>
              <a:spcBef>
                <a:spcPts val="1000"/>
              </a:spcBef>
              <a:spcAft>
                <a:spcPts val="1200"/>
              </a:spcAft>
              <a:buClr>
                <a:srgbClr val="9BAFB5"/>
              </a:buClr>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
        <p:nvSpPr>
          <p:cNvPr id="3079" name="Rectangle 3078">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081" name="Rectangle 3080">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3074" name="Picture 2" descr="Free Hourglass on Brown Wooden Frame Stock Photo">
            <a:extLst>
              <a:ext uri="{FF2B5EF4-FFF2-40B4-BE49-F238E27FC236}">
                <a16:creationId xmlns:a16="http://schemas.microsoft.com/office/drawing/2014/main" id="{BC41C7B0-21A4-8806-01DA-CA99B18F35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61643" y="1647559"/>
            <a:ext cx="4750509" cy="356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96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576E23-7416-A598-FA16-C876F67AD8E3}"/>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18822"/>
          <a:stretch/>
        </p:blipFill>
        <p:spPr bwMode="auto">
          <a:xfrm>
            <a:off x="20" y="10"/>
            <a:ext cx="12191980" cy="4242806"/>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3609974"/>
            <a:ext cx="8991600" cy="1476375"/>
          </a:xfrm>
        </p:spPr>
        <p:txBody>
          <a:bodyPr vert="horz" lIns="274320" tIns="182880" rIns="274320" bIns="182880" rtlCol="0" anchor="ctr" anchorCtr="1">
            <a:normAutofit/>
          </a:bodyPr>
          <a:lstStyle/>
          <a:p>
            <a:r>
              <a:rPr kumimoji="0" lang="en-US" sz="2900" b="0" i="0" u="none" strike="noStrike" normalizeH="0" noProof="0" dirty="0">
                <a:ln>
                  <a:noFill/>
                </a:ln>
                <a:effectLst/>
                <a:uLnTx/>
                <a:uFillTx/>
              </a:rPr>
              <a:t>Scholarship Applications</a:t>
            </a:r>
            <a:br>
              <a:rPr kumimoji="0" lang="en-US" sz="2900" b="0" i="0" u="none" strike="noStrike" normalizeH="0" noProof="0" dirty="0">
                <a:ln>
                  <a:noFill/>
                </a:ln>
                <a:effectLst/>
                <a:uLnTx/>
                <a:uFillTx/>
              </a:rPr>
            </a:br>
            <a:r>
              <a:rPr kumimoji="0" lang="en-US" sz="2900" b="0" i="0" u="none" strike="noStrike" normalizeH="0" noProof="0" dirty="0">
                <a:ln>
                  <a:noFill/>
                </a:ln>
                <a:effectLst/>
                <a:uLnTx/>
                <a:uFillTx/>
              </a:rPr>
              <a:t>Special Circumstances</a:t>
            </a:r>
            <a:endParaRPr lang="en-US" sz="2900" dirty="0"/>
          </a:p>
        </p:txBody>
      </p:sp>
    </p:spTree>
    <p:extLst>
      <p:ext uri="{BB962C8B-B14F-4D97-AF65-F5344CB8AC3E}">
        <p14:creationId xmlns:p14="http://schemas.microsoft.com/office/powerpoint/2010/main" val="306459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5138928" y="964692"/>
            <a:ext cx="6092952" cy="1206759"/>
          </a:xfrm>
        </p:spPr>
        <p:txBody>
          <a:bodyPr vert="horz" lIns="182880" tIns="182880" rIns="182880" bIns="182880" rtlCol="0" anchor="ctr">
            <a:normAutofit/>
          </a:bodyPr>
          <a:lstStyle/>
          <a:p>
            <a:r>
              <a:rPr lang="en-US" sz="2600" dirty="0"/>
              <a:t>Special Circumstances: </a:t>
            </a:r>
            <a:br>
              <a:rPr lang="en-US" sz="2600" dirty="0"/>
            </a:br>
            <a:r>
              <a:rPr lang="en-US" sz="2600" dirty="0"/>
              <a:t>what to consider</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214604" y="964692"/>
            <a:ext cx="4721290" cy="4775335"/>
          </a:xfrm>
        </p:spPr>
        <p:txBody>
          <a:bodyPr vert="horz" lIns="91440" tIns="45720" rIns="91440" bIns="45720" rtlCol="0" anchorCtr="0">
            <a:normAutofit/>
          </a:bodyPr>
          <a:lstStyle/>
          <a:p>
            <a:pPr algn="l">
              <a:spcAft>
                <a:spcPts val="1200"/>
              </a:spcAft>
            </a:pPr>
            <a:r>
              <a:rPr lang="en-US" sz="1700" dirty="0">
                <a:solidFill>
                  <a:schemeClr val="tx1">
                    <a:lumMod val="85000"/>
                    <a:lumOff val="15000"/>
                  </a:schemeClr>
                </a:solidFill>
              </a:rPr>
              <a:t>Tri Council applications asks their selection committees </a:t>
            </a:r>
            <a:r>
              <a:rPr lang="en-US" sz="1700" b="1" dirty="0">
                <a:solidFill>
                  <a:schemeClr val="tx1">
                    <a:lumMod val="85000"/>
                    <a:lumOff val="15000"/>
                  </a:schemeClr>
                </a:solidFill>
              </a:rPr>
              <a:t>to consider special circumstances </a:t>
            </a:r>
            <a:r>
              <a:rPr lang="en-US" sz="1700" dirty="0">
                <a:solidFill>
                  <a:schemeClr val="tx1">
                    <a:lumMod val="85000"/>
                    <a:lumOff val="15000"/>
                  </a:schemeClr>
                </a:solidFill>
              </a:rPr>
              <a:t>that could have affected applicants’ research, professional career, record of academic or research achievement, or completion of degrees. </a:t>
            </a:r>
          </a:p>
          <a:p>
            <a:pPr algn="l">
              <a:spcAft>
                <a:spcPts val="1200"/>
              </a:spcAft>
            </a:pPr>
            <a:r>
              <a:rPr lang="en-US" sz="1700" dirty="0">
                <a:solidFill>
                  <a:schemeClr val="tx1">
                    <a:lumMod val="85000"/>
                    <a:lumOff val="15000"/>
                  </a:schemeClr>
                </a:solidFill>
              </a:rPr>
              <a:t>Relevant circumstances </a:t>
            </a:r>
            <a:r>
              <a:rPr lang="en-US" sz="1700" b="1" dirty="0">
                <a:solidFill>
                  <a:schemeClr val="tx1">
                    <a:lumMod val="85000"/>
                    <a:lumOff val="15000"/>
                  </a:schemeClr>
                </a:solidFill>
              </a:rPr>
              <a:t>could include </a:t>
            </a:r>
            <a:r>
              <a:rPr lang="en-US" sz="1700" dirty="0">
                <a:solidFill>
                  <a:schemeClr val="tx1">
                    <a:lumMod val="85000"/>
                    <a:lumOff val="15000"/>
                  </a:schemeClr>
                </a:solidFill>
              </a:rPr>
              <a:t>administrative responsibilities, maternity/parental leave, child rearing, illness, disability, cultural or community responsibilities, socio-economic context, family responsibilities, trauma and loss, the COVID-19 pandemic, or other applicable circumstances.</a:t>
            </a:r>
          </a:p>
          <a:p>
            <a:pPr algn="l">
              <a:spcAft>
                <a:spcPts val="1200"/>
              </a:spcAft>
            </a:pPr>
            <a:r>
              <a:rPr lang="en-US" sz="1700" dirty="0">
                <a:solidFill>
                  <a:schemeClr val="tx1">
                    <a:lumMod val="85000"/>
                    <a:lumOff val="15000"/>
                  </a:schemeClr>
                </a:solidFill>
                <a:hlinkClick r:id="rId3">
                  <a:extLst>
                    <a:ext uri="{A12FA001-AC4F-418D-AE19-62706E023703}">
                      <ahyp:hlinkClr xmlns:ahyp="http://schemas.microsoft.com/office/drawing/2018/hyperlinkcolor" val="tx"/>
                    </a:ext>
                  </a:extLst>
                </a:hlinkClick>
              </a:rPr>
              <a:t>Link for CGS M Instructions</a:t>
            </a:r>
            <a:r>
              <a:rPr lang="en-US" sz="1700" dirty="0">
                <a:solidFill>
                  <a:schemeClr val="tx1">
                    <a:lumMod val="85000"/>
                    <a:lumOff val="15000"/>
                  </a:schemeClr>
                </a:solidFill>
              </a:rPr>
              <a:t> </a:t>
            </a:r>
          </a:p>
          <a:p>
            <a:pPr algn="l">
              <a:spcAft>
                <a:spcPts val="1200"/>
              </a:spcAft>
            </a:pPr>
            <a:r>
              <a:rPr lang="en-US" sz="1700" dirty="0">
                <a:solidFill>
                  <a:schemeClr val="tx1">
                    <a:lumMod val="85000"/>
                    <a:lumOff val="15000"/>
                  </a:schemeClr>
                </a:solidFill>
              </a:rPr>
              <a:t>Links: </a:t>
            </a:r>
            <a:r>
              <a:rPr lang="en-US" sz="1700" dirty="0">
                <a:solidFill>
                  <a:schemeClr val="tx1">
                    <a:lumMod val="85000"/>
                    <a:lumOff val="15000"/>
                  </a:schemeClr>
                </a:solidFill>
                <a:hlinkClick r:id="rId4">
                  <a:extLst>
                    <a:ext uri="{A12FA001-AC4F-418D-AE19-62706E023703}">
                      <ahyp:hlinkClr xmlns:ahyp="http://schemas.microsoft.com/office/drawing/2018/hyperlinkcolor" val="tx"/>
                    </a:ext>
                  </a:extLst>
                </a:hlinkClick>
              </a:rPr>
              <a:t>SSHRC D </a:t>
            </a:r>
            <a:r>
              <a:rPr lang="en-US" sz="1700" dirty="0">
                <a:solidFill>
                  <a:schemeClr val="tx1">
                    <a:lumMod val="85000"/>
                    <a:lumOff val="15000"/>
                  </a:schemeClr>
                </a:solidFill>
              </a:rPr>
              <a:t> </a:t>
            </a:r>
            <a:r>
              <a:rPr lang="en-US" sz="1700" dirty="0">
                <a:solidFill>
                  <a:schemeClr val="tx1">
                    <a:lumMod val="85000"/>
                    <a:lumOff val="15000"/>
                  </a:schemeClr>
                </a:solidFill>
                <a:hlinkClick r:id="rId5">
                  <a:extLst>
                    <a:ext uri="{A12FA001-AC4F-418D-AE19-62706E023703}">
                      <ahyp:hlinkClr xmlns:ahyp="http://schemas.microsoft.com/office/drawing/2018/hyperlinkcolor" val="tx"/>
                    </a:ext>
                  </a:extLst>
                </a:hlinkClick>
              </a:rPr>
              <a:t>NSERC D</a:t>
            </a:r>
            <a:r>
              <a:rPr lang="en-US" sz="1700" dirty="0">
                <a:solidFill>
                  <a:schemeClr val="tx1">
                    <a:lumMod val="85000"/>
                    <a:lumOff val="15000"/>
                  </a:schemeClr>
                </a:solidFill>
              </a:rPr>
              <a:t>  </a:t>
            </a:r>
            <a:r>
              <a:rPr lang="en-US" sz="1700" dirty="0">
                <a:solidFill>
                  <a:schemeClr val="tx1">
                    <a:lumMod val="85000"/>
                    <a:lumOff val="15000"/>
                  </a:schemeClr>
                </a:solidFill>
                <a:hlinkClick r:id="rId6">
                  <a:extLst>
                    <a:ext uri="{A12FA001-AC4F-418D-AE19-62706E023703}">
                      <ahyp:hlinkClr xmlns:ahyp="http://schemas.microsoft.com/office/drawing/2018/hyperlinkcolor" val="tx"/>
                    </a:ext>
                  </a:extLst>
                </a:hlinkClick>
              </a:rPr>
              <a:t>CIHR D Point 4 </a:t>
            </a:r>
            <a:endParaRPr lang="en-US" sz="1700" dirty="0">
              <a:solidFill>
                <a:schemeClr val="tx1">
                  <a:lumMod val="85000"/>
                  <a:lumOff val="15000"/>
                </a:schemeClr>
              </a:solidFill>
            </a:endParaRPr>
          </a:p>
          <a:p>
            <a:pPr indent="-228600" algn="l">
              <a:spcAft>
                <a:spcPts val="1200"/>
              </a:spcAft>
              <a:buFont typeface="Arial" panose="020B0604020202020204" pitchFamily="34" charset="0"/>
              <a:buChar char="•"/>
            </a:pPr>
            <a:endParaRPr lang="en-US" sz="1700" dirty="0">
              <a:solidFill>
                <a:schemeClr val="tx1">
                  <a:lumMod val="85000"/>
                  <a:lumOff val="15000"/>
                </a:schemeClr>
              </a:solidFill>
            </a:endParaRPr>
          </a:p>
          <a:p>
            <a:pPr indent="-228600" algn="l">
              <a:spcAft>
                <a:spcPts val="1200"/>
              </a:spcAft>
              <a:buFont typeface="Arial" panose="020B0604020202020204" pitchFamily="34" charset="0"/>
              <a:buChar char="•"/>
            </a:pPr>
            <a:endParaRPr lang="en-US" sz="1700" dirty="0">
              <a:solidFill>
                <a:schemeClr val="tx1">
                  <a:lumMod val="85000"/>
                  <a:lumOff val="15000"/>
                </a:schemeClr>
              </a:solidFill>
            </a:endParaRPr>
          </a:p>
        </p:txBody>
      </p:sp>
      <p:pic>
        <p:nvPicPr>
          <p:cNvPr id="1026" name="Picture 2" descr="Nurse holding patient's hand">
            <a:extLst>
              <a:ext uri="{FF2B5EF4-FFF2-40B4-BE49-F238E27FC236}">
                <a16:creationId xmlns:a16="http://schemas.microsoft.com/office/drawing/2014/main" id="{A385EA68-05DC-3944-7E8F-53EBF43CD2C2}"/>
              </a:ext>
            </a:extLst>
          </p:cNvPr>
          <p:cNvPicPr>
            <a:picLocks noGrp="1" noChangeAspect="1" noChangeArrowheads="1"/>
          </p:cNvPicPr>
          <p:nvPr>
            <p:ph type="pic" idx="1"/>
          </p:nvPr>
        </p:nvPicPr>
        <p:blipFill>
          <a:blip r:embed="rId7"/>
          <a:srcRect t="10238" r="-6" b="7827"/>
          <a:stretch/>
        </p:blipFill>
        <p:spPr bwMode="auto">
          <a:xfrm>
            <a:off x="5203584" y="2475145"/>
            <a:ext cx="2901387" cy="158672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1030" name="Picture 6" descr="A silhouette of a person on a swing at sunset">
            <a:extLst>
              <a:ext uri="{FF2B5EF4-FFF2-40B4-BE49-F238E27FC236}">
                <a16:creationId xmlns:a16="http://schemas.microsoft.com/office/drawing/2014/main" id="{41B3A024-0AD9-E953-4593-736DFDADB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8071" r="-6" b="-6"/>
          <a:stretch/>
        </p:blipFill>
        <p:spPr bwMode="auto">
          <a:xfrm>
            <a:off x="5203583" y="4153305"/>
            <a:ext cx="2901387" cy="1586721"/>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8" name="Picture 4" descr="A person holding a baby">
            <a:extLst>
              <a:ext uri="{FF2B5EF4-FFF2-40B4-BE49-F238E27FC236}">
                <a16:creationId xmlns:a16="http://schemas.microsoft.com/office/drawing/2014/main" id="{53744E12-B3F9-5707-C05D-A50DE24ABC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1187" r="27463"/>
          <a:stretch/>
        </p:blipFill>
        <p:spPr bwMode="auto">
          <a:xfrm>
            <a:off x="8231124" y="2475145"/>
            <a:ext cx="3000756" cy="3264882"/>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9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C156DA6-57D4-542D-DD46-D3F40F061743}"/>
              </a:ext>
            </a:extLst>
          </p:cNvPr>
          <p:cNvSpPr>
            <a:spLocks noGrp="1"/>
          </p:cNvSpPr>
          <p:nvPr>
            <p:ph type="title"/>
          </p:nvPr>
        </p:nvSpPr>
        <p:spPr>
          <a:xfrm>
            <a:off x="804672" y="1290025"/>
            <a:ext cx="4475892" cy="1005306"/>
          </a:xfrm>
          <a:solidFill>
            <a:srgbClr val="FFFFFF"/>
          </a:solidFill>
          <a:ln>
            <a:solidFill>
              <a:srgbClr val="404040"/>
            </a:solidFill>
          </a:ln>
        </p:spPr>
        <p:txBody>
          <a:bodyPr vert="horz" lIns="182880" tIns="182880" rIns="182880" bIns="182880" rtlCol="0" anchor="ctr">
            <a:normAutofit fontScale="90000"/>
          </a:bodyPr>
          <a:lstStyle/>
          <a:p>
            <a:r>
              <a:rPr lang="en-US" sz="2400" dirty="0"/>
              <a:t>Include within special Circumstances</a:t>
            </a:r>
          </a:p>
        </p:txBody>
      </p:sp>
      <p:sp>
        <p:nvSpPr>
          <p:cNvPr id="4" name="Text Placeholder 3">
            <a:extLst>
              <a:ext uri="{FF2B5EF4-FFF2-40B4-BE49-F238E27FC236}">
                <a16:creationId xmlns:a16="http://schemas.microsoft.com/office/drawing/2014/main" id="{F4C2B33F-0ACF-C0B1-8BD2-96A5F33CBFBC}"/>
              </a:ext>
            </a:extLst>
          </p:cNvPr>
          <p:cNvSpPr>
            <a:spLocks/>
          </p:cNvSpPr>
          <p:nvPr/>
        </p:nvSpPr>
        <p:spPr>
          <a:xfrm>
            <a:off x="804672" y="2858703"/>
            <a:ext cx="4475892" cy="3042547"/>
          </a:xfrm>
          <a:prstGeom prst="rect">
            <a:avLst/>
          </a:prstGeom>
        </p:spPr>
        <p:txBody>
          <a:bodyPr vert="horz" lIns="91440" tIns="45720" rIns="91440" bIns="45720" rtlCol="0">
            <a:normAutofit/>
          </a:bodyPr>
          <a:lstStyle/>
          <a:p>
            <a:pPr marR="0" lvl="0" defTabSz="914400" fontAlgn="auto">
              <a:spcBef>
                <a:spcPts val="1000"/>
              </a:spcBef>
              <a:spcAft>
                <a:spcPts val="600"/>
              </a:spcAft>
              <a:buClr>
                <a:schemeClr val="accent2"/>
              </a:buClr>
              <a:buSzTx/>
              <a:tabLst/>
              <a:defRPr/>
            </a:pPr>
            <a:r>
              <a:rPr kumimoji="0" lang="en-US" sz="1600" b="1" i="0" u="none" strike="noStrike" cap="none" spc="0" normalizeH="0" baseline="0" noProof="0" dirty="0">
                <a:ln>
                  <a:noFill/>
                </a:ln>
                <a:effectLst/>
                <a:uLnTx/>
                <a:uFillTx/>
              </a:rPr>
              <a:t>Applicants are asked </a:t>
            </a:r>
            <a:r>
              <a:rPr kumimoji="0" lang="en-US" sz="1600" b="0" i="0" u="none" strike="noStrike" cap="none" spc="0" normalizeH="0" baseline="0" noProof="0" dirty="0">
                <a:ln>
                  <a:noFill/>
                </a:ln>
                <a:effectLst/>
                <a:uLnTx/>
                <a:uFillTx/>
              </a:rPr>
              <a:t>to describe any special circumstances that may have delayed, disrupted, or interrupted studies or research, or otherwise affected the performance on which the assessment for funding will be made. </a:t>
            </a:r>
            <a:br>
              <a:rPr kumimoji="0" lang="en-US" sz="1600" b="0" i="0" u="none" strike="noStrike" cap="none" spc="0" normalizeH="0" baseline="0" noProof="0" dirty="0">
                <a:ln>
                  <a:noFill/>
                </a:ln>
                <a:effectLst/>
                <a:uLnTx/>
                <a:uFillTx/>
              </a:rPr>
            </a:br>
            <a:endParaRPr kumimoji="0" lang="en-US" sz="1600" b="0" i="0" u="none" strike="noStrike" cap="none" spc="0" normalizeH="0" baseline="0" noProof="0" dirty="0">
              <a:ln>
                <a:noFill/>
              </a:ln>
              <a:effectLst/>
              <a:uLnTx/>
              <a:uFillTx/>
            </a:endParaRPr>
          </a:p>
          <a:p>
            <a:pPr marR="0" lvl="0" defTabSz="914400" fontAlgn="auto">
              <a:spcBef>
                <a:spcPts val="1000"/>
              </a:spcBef>
              <a:spcAft>
                <a:spcPts val="600"/>
              </a:spcAft>
              <a:buClr>
                <a:schemeClr val="accent2"/>
              </a:buClr>
              <a:buSzTx/>
              <a:tabLst/>
              <a:defRPr/>
            </a:pPr>
            <a:r>
              <a:rPr kumimoji="0" lang="en-US" sz="1600" b="1" i="0" u="none" strike="noStrike" cap="none" spc="0" normalizeH="0" baseline="0" noProof="0" dirty="0">
                <a:ln>
                  <a:noFill/>
                </a:ln>
                <a:effectLst/>
                <a:uLnTx/>
                <a:uFillTx/>
              </a:rPr>
              <a:t>Note</a:t>
            </a:r>
            <a:r>
              <a:rPr kumimoji="0" lang="en-US" sz="1600" b="0" i="0" u="none" strike="noStrike" cap="none" spc="0" normalizeH="0" baseline="0" noProof="0" dirty="0">
                <a:ln>
                  <a:noFill/>
                </a:ln>
                <a:effectLst/>
                <a:uLnTx/>
                <a:uFillTx/>
              </a:rPr>
              <a:t>: If your current or past supervisor is unable to provide you with a recommendation letter, you should provide an explanation within the Special Circumstance</a:t>
            </a:r>
          </a:p>
          <a:p>
            <a:pPr marL="0" marR="0" lvl="0" indent="-228600" defTabSz="914400" fontAlgn="auto">
              <a:spcBef>
                <a:spcPts val="1000"/>
              </a:spcBef>
              <a:spcAft>
                <a:spcPts val="600"/>
              </a:spcAft>
              <a:buClr>
                <a:schemeClr val="accent2"/>
              </a:buClr>
              <a:buSzTx/>
              <a:buFont typeface="Arial" panose="020B0604020202020204" pitchFamily="34" charset="0"/>
              <a:buChar char="•"/>
              <a:tabLst/>
              <a:defRPr/>
            </a:pPr>
            <a:endParaRPr kumimoji="0" lang="en-US" sz="1700" b="0" i="0" u="none" strike="noStrike" cap="none" spc="0" normalizeH="0" baseline="0" noProof="0" dirty="0">
              <a:ln>
                <a:noFill/>
              </a:ln>
              <a:solidFill>
                <a:srgbClr val="FFFFFF"/>
              </a:solidFill>
              <a:effectLst/>
              <a:uLnTx/>
              <a:uFillTx/>
            </a:endParaRPr>
          </a:p>
        </p:txBody>
      </p:sp>
      <p:sp>
        <p:nvSpPr>
          <p:cNvPr id="2057" name="Rectangle 2056">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3A5D9151-4EFF-3738-55C0-F1B215992EB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1668"/>
          <a:stretch/>
        </p:blipFill>
        <p:spPr bwMode="auto">
          <a:xfrm>
            <a:off x="7208520" y="1126397"/>
            <a:ext cx="3867912" cy="4288536"/>
          </a:xfrm>
          <a:prstGeom prst="rect">
            <a:avLst/>
          </a:prstGeom>
          <a:noFill/>
          <a:ln w="317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4797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354E976-D9B8-49D6-BB1E-30B410663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3.xml><?xml version="1.0" encoding="utf-8"?>
<ds:datastoreItem xmlns:ds="http://schemas.openxmlformats.org/officeDocument/2006/customXml" ds:itemID="{677C52C5-6F65-4D42-B855-A3283C5558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TotalTime>1542</TotalTime>
  <Words>1028</Words>
  <Application>Microsoft Office PowerPoint</Application>
  <PresentationFormat>Widescreen</PresentationFormat>
  <Paragraphs>105</Paragraphs>
  <Slides>14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Gill Sans MT</vt:lpstr>
      <vt:lpstr>Verdana</vt:lpstr>
      <vt:lpstr>Wingdings</vt:lpstr>
      <vt:lpstr>Parcel</vt:lpstr>
      <vt:lpstr>  Letters of Recommendation  &amp;  Special Circumstances 2024-25</vt:lpstr>
      <vt:lpstr>Scholarship Application Recommendation Letters</vt:lpstr>
      <vt:lpstr>Who? When? How?</vt:lpstr>
      <vt:lpstr> What to provide a referee  &amp;  what might be helpful</vt:lpstr>
      <vt:lpstr>A strong Reference will:</vt:lpstr>
      <vt:lpstr>After you Submit your Scholarship application</vt:lpstr>
      <vt:lpstr>Scholarship Applications Special Circumstances</vt:lpstr>
      <vt:lpstr>Special Circumstances:  what to consider</vt:lpstr>
      <vt:lpstr>Include within special Circumstances</vt:lpstr>
      <vt:lpstr>Details to include within Special Circumstances Section of your Application</vt:lpstr>
      <vt:lpstr>Writing Tips</vt:lpstr>
      <vt:lpstr>Indigenous Talent Measures</vt:lpstr>
      <vt:lpstr>Applicant Reminder</vt:lpstr>
      <vt:lpstr>School of Graduate Studies Blackburn Hall, Suite 115 All scholarship applications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25</cp:revision>
  <dcterms:created xsi:type="dcterms:W3CDTF">2024-07-08T15:53:07Z</dcterms:created>
  <dcterms:modified xsi:type="dcterms:W3CDTF">2024-10-04T17:57:44Z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