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10" r:id="rId5"/>
  </p:sldMasterIdLst>
  <p:notesMasterIdLst>
    <p:notesMasterId r:id="rId41"/>
  </p:notesMasterIdLst>
  <p:handoutMasterIdLst>
    <p:handoutMasterId r:id="rId42"/>
  </p:handoutMasterIdLst>
  <p:sldIdLst>
    <p:sldId id="314" r:id="rId6"/>
    <p:sldId id="343" r:id="rId7"/>
    <p:sldId id="374" r:id="rId8"/>
    <p:sldId id="344" r:id="rId9"/>
    <p:sldId id="322" r:id="rId10"/>
    <p:sldId id="375" r:id="rId11"/>
    <p:sldId id="341" r:id="rId12"/>
    <p:sldId id="339" r:id="rId13"/>
    <p:sldId id="376" r:id="rId14"/>
    <p:sldId id="387" r:id="rId15"/>
    <p:sldId id="378" r:id="rId16"/>
    <p:sldId id="345" r:id="rId17"/>
    <p:sldId id="361" r:id="rId18"/>
    <p:sldId id="360" r:id="rId19"/>
    <p:sldId id="362" r:id="rId20"/>
    <p:sldId id="364" r:id="rId21"/>
    <p:sldId id="363" r:id="rId22"/>
    <p:sldId id="365" r:id="rId23"/>
    <p:sldId id="366" r:id="rId24"/>
    <p:sldId id="338" r:id="rId25"/>
    <p:sldId id="356" r:id="rId26"/>
    <p:sldId id="382" r:id="rId27"/>
    <p:sldId id="379" r:id="rId28"/>
    <p:sldId id="368" r:id="rId29"/>
    <p:sldId id="380" r:id="rId30"/>
    <p:sldId id="373" r:id="rId31"/>
    <p:sldId id="353" r:id="rId32"/>
    <p:sldId id="383" r:id="rId33"/>
    <p:sldId id="384" r:id="rId34"/>
    <p:sldId id="385" r:id="rId35"/>
    <p:sldId id="347" r:id="rId36"/>
    <p:sldId id="355" r:id="rId37"/>
    <p:sldId id="386" r:id="rId38"/>
    <p:sldId id="372" r:id="rId39"/>
    <p:sldId id="33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155"/>
    <a:srgbClr val="4C6F7C"/>
    <a:srgbClr val="F6F7FF"/>
    <a:srgbClr val="D3DDFE"/>
    <a:srgbClr val="D4DDFE"/>
    <a:srgbClr val="D5DEFF"/>
    <a:srgbClr val="DBDCE5"/>
    <a:srgbClr val="F0F1FB"/>
    <a:srgbClr val="DFE1F6"/>
    <a:srgbClr val="EEEFF5"/>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9383" autoAdjust="0"/>
  </p:normalViewPr>
  <p:slideViewPr>
    <p:cSldViewPr snapToGrid="0">
      <p:cViewPr varScale="1">
        <p:scale>
          <a:sx n="86" d="100"/>
          <a:sy n="86" d="100"/>
        </p:scale>
        <p:origin x="1266" y="84"/>
      </p:cViewPr>
      <p:guideLst>
        <p:guide orient="horz" pos="1416"/>
        <p:guide orient="horz" pos="1008"/>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10/28/2024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ihr-irsc.gc.ca/e/193.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sshrc-crsh.gc.ca/home-accueil-eng.aspx" TargetMode="External"/><Relationship Id="rId4" Type="http://schemas.openxmlformats.org/officeDocument/2006/relationships/hyperlink" Target="https://www.nserc-crsng.gc.ca/index_eng.asp"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serc-crsng.gc.ca/students-etudiants/pg-cs/cgsm-bescm_eng.asp#a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378265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20</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5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10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2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35</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117005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ntitled Regular"/>
              </a:rPr>
              <a:t>The </a:t>
            </a:r>
            <a:r>
              <a:rPr lang="en-US" b="0" i="0" u="sng" dirty="0">
                <a:solidFill>
                  <a:srgbClr val="000000"/>
                </a:solidFill>
                <a:effectLst/>
                <a:latin typeface="Untitled Regular"/>
                <a:hlinkClick r:id="rId3" tooltip="This link will take you to another Web site"/>
              </a:rPr>
              <a:t>Canadian Institutes of Health Research </a:t>
            </a:r>
            <a:r>
              <a:rPr lang="en-US" b="0" i="0" dirty="0">
                <a:solidFill>
                  <a:srgbClr val="000000"/>
                </a:solidFill>
                <a:effectLst/>
                <a:latin typeface="Untitled Regular"/>
              </a:rPr>
              <a:t>(CIHR), the </a:t>
            </a:r>
            <a:r>
              <a:rPr lang="en-US" b="0" i="0" u="sng" dirty="0">
                <a:solidFill>
                  <a:srgbClr val="000000"/>
                </a:solidFill>
                <a:effectLst/>
                <a:latin typeface="Untitled Regular"/>
                <a:hlinkClick r:id="rId4"/>
              </a:rPr>
              <a:t>Natural Sciences and Engineering Research Council of Canada </a:t>
            </a:r>
            <a:r>
              <a:rPr lang="en-US" b="0" i="0" dirty="0">
                <a:solidFill>
                  <a:srgbClr val="000000"/>
                </a:solidFill>
                <a:effectLst/>
                <a:latin typeface="Untitled Regular"/>
              </a:rPr>
              <a:t>(NSERC) and the </a:t>
            </a:r>
            <a:r>
              <a:rPr lang="en-US" b="0" i="0" u="sng" dirty="0">
                <a:solidFill>
                  <a:srgbClr val="000000"/>
                </a:solidFill>
                <a:effectLst/>
                <a:latin typeface="Untitled Regular"/>
                <a:hlinkClick r:id="rId5" tooltip="This link will take you to another Web site"/>
              </a:rPr>
              <a:t>Social Sciences and Humanities Research Council of Canada </a:t>
            </a:r>
            <a:r>
              <a:rPr lang="en-US" b="0" i="0" dirty="0">
                <a:solidFill>
                  <a:srgbClr val="000000"/>
                </a:solidFill>
                <a:effectLst/>
                <a:latin typeface="Untitled Regular"/>
              </a:rPr>
              <a:t>(SSHRC), “the Agencies,” are federal government granting agencies entrusted with managing public funds to enable and support a world-class, Canadian research enterprise. </a:t>
            </a:r>
          </a:p>
          <a:p>
            <a:endParaRPr lang="en-US" b="0" i="0" dirty="0">
              <a:solidFill>
                <a:srgbClr val="000000"/>
              </a:solidFill>
              <a:effectLst/>
              <a:latin typeface="Untitled Regular"/>
            </a:endParaRPr>
          </a:p>
          <a:p>
            <a:endParaRPr lang="en-US" b="0" i="0" dirty="0">
              <a:solidFill>
                <a:srgbClr val="000000"/>
              </a:solidFill>
              <a:effectLst/>
              <a:latin typeface="Untitled Regular"/>
            </a:endParaRPr>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61362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Untitled Regular"/>
                <a:ea typeface="+mn-ea"/>
                <a:cs typeface="+mn-cs"/>
              </a:rPr>
              <a:t>The CGS M program provides financial support to high-</a:t>
            </a:r>
            <a:r>
              <a:rPr kumimoji="0" lang="en-US" sz="1400" b="0" i="0" u="none" strike="noStrike" kern="1200" cap="none" spc="0" normalizeH="0" baseline="0" noProof="0" dirty="0" err="1">
                <a:ln>
                  <a:noFill/>
                </a:ln>
                <a:solidFill>
                  <a:srgbClr val="000000"/>
                </a:solidFill>
                <a:effectLst/>
                <a:uLnTx/>
                <a:uFillTx/>
                <a:latin typeface="Untitled Regular"/>
                <a:ea typeface="+mn-ea"/>
                <a:cs typeface="+mn-cs"/>
              </a:rPr>
              <a:t>calibre</a:t>
            </a:r>
            <a:r>
              <a:rPr kumimoji="0" lang="en-US" sz="1400" b="0" i="0" u="none" strike="noStrike" kern="1200" cap="none" spc="0" normalizeH="0" baseline="0" noProof="0" dirty="0">
                <a:ln>
                  <a:noFill/>
                </a:ln>
                <a:solidFill>
                  <a:srgbClr val="000000"/>
                </a:solidFill>
                <a:effectLst/>
                <a:uLnTx/>
                <a:uFillTx/>
                <a:latin typeface="Untitled Regular"/>
                <a:ea typeface="+mn-ea"/>
                <a:cs typeface="+mn-cs"/>
              </a:rPr>
              <a:t> scholars who are engaged in an eligible master’s or, in some cases, doctoral program in Canada (refer to the </a:t>
            </a:r>
            <a:r>
              <a:rPr kumimoji="0" lang="en-US" sz="1400" b="0" i="0" u="sng" strike="noStrike" kern="1200" cap="none" spc="0" normalizeH="0" baseline="0" noProof="0" dirty="0">
                <a:ln>
                  <a:noFill/>
                </a:ln>
                <a:solidFill>
                  <a:srgbClr val="000000"/>
                </a:solidFill>
                <a:effectLst/>
                <a:uLnTx/>
                <a:uFillTx/>
                <a:latin typeface="Untitled Regular"/>
                <a:ea typeface="+mn-ea"/>
                <a:cs typeface="+mn-cs"/>
                <a:hlinkClick r:id="rId3">
                  <a:extLst>
                    <a:ext uri="{A12FA001-AC4F-418D-AE19-62706E023703}">
                      <ahyp:hlinkClr xmlns:ahyp="http://schemas.microsoft.com/office/drawing/2018/hyperlinkcolor" val="tx"/>
                    </a:ext>
                  </a:extLst>
                </a:hlinkClick>
              </a:rPr>
              <a:t>Eligibility</a:t>
            </a:r>
            <a:r>
              <a:rPr kumimoji="0" lang="en-US" sz="1400" b="0" i="0" u="none" strike="noStrike" kern="1200" cap="none" spc="0" normalizeH="0" baseline="0" noProof="0" dirty="0">
                <a:ln>
                  <a:noFill/>
                </a:ln>
                <a:solidFill>
                  <a:srgbClr val="000000"/>
                </a:solidFill>
                <a:effectLst/>
                <a:uLnTx/>
                <a:uFillTx/>
                <a:latin typeface="Untitled Regular"/>
                <a:ea typeface="+mn-ea"/>
                <a:cs typeface="+mn-cs"/>
              </a:rPr>
              <a:t> section for more information). </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Untitled Regular"/>
              <a:ea typeface="+mn-ea"/>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Untitled Regular"/>
                <a:ea typeface="+mn-ea"/>
                <a:cs typeface="+mn-cs"/>
              </a:rPr>
              <a:t>This support allows these scholars to concentrate more fully on their studies in their chosen fields.</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Untitled Regular"/>
              <a:ea typeface="+mn-ea"/>
              <a:cs typeface="+mn-cs"/>
            </a:endParaRPr>
          </a:p>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64629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Quota’s</a:t>
            </a:r>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2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Task-by-task guidelines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46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10/28/2024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5952722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10/28/2024</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66681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10/28/2024</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5494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984982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308887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12935200"/>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604513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371960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10/28/2024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7545584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3308144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0847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dirty="0"/>
              <a:t>Click icon to add picture</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25612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dirty="0"/>
              <a:t>Click icon to add picture</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46438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Rectangle 1">
            <a:extLst>
              <a:ext uri="{FF2B5EF4-FFF2-40B4-BE49-F238E27FC236}">
                <a16:creationId xmlns:a16="http://schemas.microsoft.com/office/drawing/2014/main" id="{62A1635D-96F0-769B-4ECB-70502770ABBC}"/>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51366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dirty="0"/>
              <a:t>Click icon to add picture</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9995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91502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98098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dirty="0"/>
              <a:t>Click icon to add picture</a:t>
            </a:r>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42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dirty="0"/>
              <a:t>Click icon to add table</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8091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10/28/2024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6232601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8354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20650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61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10/28/2024</a:t>
            </a:fld>
            <a:endParaRPr lang="en-US" dirty="0"/>
          </a:p>
        </p:txBody>
      </p:sp>
      <p:sp>
        <p:nvSpPr>
          <p:cNvPr id="9" name="Footer Placeholder 8"/>
          <p:cNvSpPr>
            <a:spLocks noGrp="1"/>
          </p:cNvSpPr>
          <p:nvPr>
            <p:ph type="ftr" sz="quarter" idx="11"/>
          </p:nvPr>
        </p:nvSpPr>
        <p:spPr/>
        <p:txBody>
          <a:bodyPr/>
          <a:lstStyle/>
          <a:p>
            <a:r>
              <a:rPr lang="en-US" dirty="0"/>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24640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10/28/2024</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29970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
        <p:nvSpPr>
          <p:cNvPr id="6" name="Freeform 5">
            <a:extLst>
              <a:ext uri="{FF2B5EF4-FFF2-40B4-BE49-F238E27FC236}">
                <a16:creationId xmlns:a16="http://schemas.microsoft.com/office/drawing/2014/main" id="{B0E6880B-C47F-822C-50BD-2A83385FAA54}"/>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Object 1">
            <a:extLst>
              <a:ext uri="{FF2B5EF4-FFF2-40B4-BE49-F238E27FC236}">
                <a16:creationId xmlns:a16="http://schemas.microsoft.com/office/drawing/2014/main" id="{149B01FE-A312-2B73-D053-636F484B38F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87531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10/28/2024</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299709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10/28/2024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PRESENTATION TITLE</a:t>
            </a:r>
          </a:p>
        </p:txBody>
      </p:sp>
      <p:sp>
        <p:nvSpPr>
          <p:cNvPr id="11" name="Slide Number Placeholder 10"/>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683711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10/28/2024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14104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10/28/2024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PRESENTATION TITLE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802122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1" r:id="rId13"/>
    <p:sldLayoutId id="2147483702" r:id="rId14"/>
    <p:sldLayoutId id="2147483703" r:id="rId15"/>
    <p:sldLayoutId id="2147483704" r:id="rId16"/>
    <p:sldLayoutId id="2147483705" r:id="rId17"/>
    <p:sldLayoutId id="2147483709" r:id="rId18"/>
    <p:sldLayoutId id="2147483649" r:id="rId19"/>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309223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nserc-crsng.gc.ca/ResearchPortal-PortailDeRecherche/Instructions-Instructions/CGS_M-BESC_M_eng.asp" TargetMode="External"/><Relationship Id="rId13" Type="http://schemas.openxmlformats.org/officeDocument/2006/relationships/hyperlink" Target="https://www.trentu.ca/graduatestudies/financial-matters/how-win-scholarships" TargetMode="External"/><Relationship Id="rId3" Type="http://schemas.openxmlformats.org/officeDocument/2006/relationships/hyperlink" Target="https://www.nserc-crsng.gc.ca/students-etudiants/pg-cs/cgsm-bescm_eng.asp#a3" TargetMode="External"/><Relationship Id="rId7" Type="http://schemas.openxmlformats.org/officeDocument/2006/relationships/hyperlink" Target="https://www.nserc-crsng.gc.ca/Students-Etudiants/PG-CS/CGSM-BESCM_eng.asp" TargetMode="External"/><Relationship Id="rId12"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serc-crsng.gc.ca/Students-Etudiants/CGSHarmonization-HarmonizationBESC_eng.asp" TargetMode="External"/><Relationship Id="rId11" Type="http://schemas.openxmlformats.org/officeDocument/2006/relationships/hyperlink" Target="https://www.youtube.com/playlist?list=PL6ox0GB7vXYlhaAY7mEqwmMqYK9TGCp1E" TargetMode="External"/><Relationship Id="rId5" Type="http://schemas.openxmlformats.org/officeDocument/2006/relationships/hyperlink" Target="https://ccv-cvc.ca/" TargetMode="External"/><Relationship Id="rId10" Type="http://schemas.openxmlformats.org/officeDocument/2006/relationships/hyperlink" Target="https://www.nserc-crsng.gc.ca/ResearchPortal-PortailDeRecherche/Instructions-Instructions/CGSM_REF-BESCM_REF_eng.asp" TargetMode="External"/><Relationship Id="rId4" Type="http://schemas.openxmlformats.org/officeDocument/2006/relationships/hyperlink" Target="https://portal-portail.nserc-crsng.gc.ca/" TargetMode="External"/><Relationship Id="rId9" Type="http://schemas.openxmlformats.org/officeDocument/2006/relationships/hyperlink" Target="https://www.nserc-crsng.gc.ca/Students-Etudiants/CCV_CGSM-CVC_BESCM_eng.as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serc-crsng.gc.ca/Students-Etudiants/PG-CS/CGSM-BESCM_eng.asp#a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nserc-crsng.gc.ca/ResearchPortal-PortailDeRecherche/Instructions-Instructions/CGS_M-BESC_M_eng.asp#a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mitacs.ca/our-programs/accelerate-core-students-postdoc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serc-crsng.gc.ca/ResearchPortal-PortailDeRecherche/standards_eng.asp"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s://www.nserc-crsng.gc.ca/Students-Etudiants/CCV_CGSM-CVC_BESCM_eng.asp#a6" TargetMode="External"/><Relationship Id="rId3" Type="http://schemas.openxmlformats.org/officeDocument/2006/relationships/hyperlink" Target="https://www.nserc-crsng.gc.ca/Students-Etudiants/CCV_CGSM-CVC_BESCM_eng.asp#a1" TargetMode="External"/><Relationship Id="rId7" Type="http://schemas.openxmlformats.org/officeDocument/2006/relationships/hyperlink" Target="https://www.nserc-crsng.gc.ca/Students-Etudiants/CCV_CGSM-CVC_BESCM_eng.asp#a5" TargetMode="External"/><Relationship Id="rId2" Type="http://schemas.openxmlformats.org/officeDocument/2006/relationships/hyperlink" Target="https://www.nserc-crsng.gc.ca/Students-Etudiants/CCV_CGSM-CVC_BESCM_eng.asp" TargetMode="External"/><Relationship Id="rId1" Type="http://schemas.openxmlformats.org/officeDocument/2006/relationships/slideLayout" Target="../slideLayouts/slideLayout4.xml"/><Relationship Id="rId6" Type="http://schemas.openxmlformats.org/officeDocument/2006/relationships/hyperlink" Target="https://www.nserc-crsng.gc.ca/Students-Etudiants/CCV_CGSM-CVC_BESCM_eng.asp#a4" TargetMode="External"/><Relationship Id="rId5" Type="http://schemas.openxmlformats.org/officeDocument/2006/relationships/hyperlink" Target="https://www.nserc-crsng.gc.ca/Students-Etudiants/CCV_CGSM-CVC_BESCM_eng.asp#a3" TargetMode="External"/><Relationship Id="rId10" Type="http://schemas.openxmlformats.org/officeDocument/2006/relationships/image" Target="../media/image28.jpeg"/><Relationship Id="rId4" Type="http://schemas.openxmlformats.org/officeDocument/2006/relationships/hyperlink" Target="https://www.nserc-crsng.gc.ca/Students-Etudiants/CCV_CGSM-CVC_BESCM_eng.asp#a2" TargetMode="External"/><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serc-crsng.gc.ca/NSERC-CRSNG/Policies-Politiques/EDI_guidance-Conseils_EDI_eng.asp"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cihr-irsc.gc.ca/e/52553.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sshrc-crsh.gc.ca/funding-financement/policies-politiques/knowledge_mobilisation-mobilisation_des_connaissances-eng.aspx#a2" TargetMode="External"/><Relationship Id="rId7" Type="http://schemas.openxmlformats.org/officeDocument/2006/relationships/hyperlink" Target="https://www.sshrc-crsh.gc.ca/funding-financement/policies-politiques/knowledge_mobilisation-mobilisation_des_connaissances-eng.aspx#a6" TargetMode="External"/><Relationship Id="rId2" Type="http://schemas.openxmlformats.org/officeDocument/2006/relationships/hyperlink" Target="https://www.sshrc-crsh.gc.ca/funding-financement/policies-politiques/knowledge_mobilisation-mobilisation_des_connaissances-eng.aspx#a1" TargetMode="External"/><Relationship Id="rId1" Type="http://schemas.openxmlformats.org/officeDocument/2006/relationships/slideLayout" Target="../slideLayouts/slideLayout16.xml"/><Relationship Id="rId6" Type="http://schemas.openxmlformats.org/officeDocument/2006/relationships/hyperlink" Target="https://www.sshrc-crsh.gc.ca/funding-financement/policies-politiques/knowledge_mobilisation-mobilisation_des_connaissances-eng.aspx#a5" TargetMode="External"/><Relationship Id="rId5" Type="http://schemas.openxmlformats.org/officeDocument/2006/relationships/hyperlink" Target="https://www.sshrc-crsh.gc.ca/funding-financement/policies-politiques/knowledge_mobilisation-mobilisation_des_connaissances-eng.aspx#a4" TargetMode="External"/><Relationship Id="rId4" Type="http://schemas.openxmlformats.org/officeDocument/2006/relationships/hyperlink" Target="https://www.sshrc-crsh.gc.ca/funding-financement/policies-politiques/knowledge_mobilisation-mobilisation_des_connaissances-eng.aspx#a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s://cihr-irsc.gc.ca/e/51731.html" TargetMode="External"/><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cihr-irsc.gc.ca/e/50836.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anerennie@trentu.ca" TargetMode="External"/><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hyperlink" Target="mailto:janerennie@trentu.ca" TargetMode="External"/><Relationship Id="rId4" Type="http://schemas.openxmlformats.org/officeDocument/2006/relationships/hyperlink" Target="https://www.trentu.ca/graduatestudies/financial-matter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hyperlink" Target="https://www.nserc-crsng.gc.ca/Students-Etudiants/PG-CS/index_eng.asp"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hyperlink" Target="https://portal-portail.nserc-crsng.gc.ca/" TargetMode="External"/><Relationship Id="rId4" Type="http://schemas.openxmlformats.org/officeDocument/2006/relationships/hyperlink" Target="https://www.nserc-crsng.gc.ca/Students-Etudiants/PG-CS/CGSM-BESCM_eng.as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serc-crsng.gc.ca/students-etudiants/pg-cs/cgsm-bescm_eng.asp#a3"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serc-crsng.gc.ca/students-etudiants/pg-cs/cgsm-bescm_eng.asp#a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science.gc.ca/site/science/en/interagency-research-funding/policies-and-guidelines/selecting-appropriate-federal-granting-agency#SSHRC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Back view of graduates in an outdoor graduation">
            <a:extLst>
              <a:ext uri="{FF2B5EF4-FFF2-40B4-BE49-F238E27FC236}">
                <a16:creationId xmlns:a16="http://schemas.microsoft.com/office/drawing/2014/main" id="{3AD9D945-7758-62E1-92BC-29FFA5B286BF}"/>
              </a:ext>
            </a:extLst>
          </p:cNvPr>
          <p:cNvPicPr>
            <a:picLocks noChangeAspect="1"/>
          </p:cNvPicPr>
          <p:nvPr/>
        </p:nvPicPr>
        <p:blipFill>
          <a:blip r:embed="rId3"/>
          <a:srcRect t="1077" b="14653"/>
          <a:stretch/>
        </p:blipFill>
        <p:spPr>
          <a:xfrm>
            <a:off x="20" y="0"/>
            <a:ext cx="12191980" cy="6857990"/>
          </a:xfrm>
          <a:prstGeom prst="rect">
            <a:avLst/>
          </a:prstGeom>
        </p:spPr>
      </p:pic>
      <p:sp>
        <p:nvSpPr>
          <p:cNvPr id="2" name="Title 1">
            <a:extLst>
              <a:ext uri="{FF2B5EF4-FFF2-40B4-BE49-F238E27FC236}">
                <a16:creationId xmlns:a16="http://schemas.microsoft.com/office/drawing/2014/main" id="{008315D2-7F57-AF2A-38D7-558098789073}"/>
              </a:ext>
            </a:extLst>
          </p:cNvPr>
          <p:cNvSpPr>
            <a:spLocks noGrp="1"/>
          </p:cNvSpPr>
          <p:nvPr>
            <p:ph type="title"/>
          </p:nvPr>
        </p:nvSpPr>
        <p:spPr>
          <a:xfrm>
            <a:off x="1524000" y="2593390"/>
            <a:ext cx="9144000" cy="1492836"/>
          </a:xfrm>
          <a:solidFill>
            <a:schemeClr val="bg1">
              <a:alpha val="90000"/>
            </a:schemeClr>
          </a:solidFill>
          <a:ln w="279400" cap="sq" cmpd="thinThick">
            <a:solidFill>
              <a:schemeClr val="bg1">
                <a:alpha val="90000"/>
              </a:schemeClr>
            </a:solidFill>
            <a:miter lim="800000"/>
          </a:ln>
        </p:spPr>
        <p:txBody>
          <a:bodyPr vert="horz" lIns="274320" tIns="182880" rIns="274320" bIns="182880" rtlCol="0" anchor="ctr" anchorCtr="1">
            <a:normAutofit/>
          </a:bodyPr>
          <a:lstStyle/>
          <a:p>
            <a:br>
              <a:rPr lang="en-US" sz="1800" kern="1200" cap="all" spc="200">
                <a:solidFill>
                  <a:schemeClr val="tx1">
                    <a:lumMod val="85000"/>
                    <a:lumOff val="15000"/>
                  </a:schemeClr>
                </a:solidFill>
                <a:latin typeface="+mj-lt"/>
                <a:ea typeface="+mj-ea"/>
                <a:cs typeface="+mj-cs"/>
              </a:rPr>
            </a:br>
            <a:r>
              <a:rPr lang="en-US" sz="1800" kern="1200" cap="all" spc="200">
                <a:solidFill>
                  <a:schemeClr val="tx1">
                    <a:lumMod val="85000"/>
                    <a:lumOff val="15000"/>
                  </a:schemeClr>
                </a:solidFill>
                <a:latin typeface="+mj-lt"/>
                <a:ea typeface="+mj-ea"/>
                <a:cs typeface="+mj-cs"/>
              </a:rPr>
              <a:t>Tri-Council </a:t>
            </a:r>
            <a:br>
              <a:rPr lang="en-US" sz="1800" kern="1200" cap="all" spc="200">
                <a:solidFill>
                  <a:schemeClr val="tx1">
                    <a:lumMod val="85000"/>
                    <a:lumOff val="15000"/>
                  </a:schemeClr>
                </a:solidFill>
                <a:latin typeface="+mj-lt"/>
                <a:ea typeface="+mj-ea"/>
                <a:cs typeface="+mj-cs"/>
              </a:rPr>
            </a:br>
            <a:r>
              <a:rPr lang="en-US" sz="1800" kern="1200" cap="all" spc="200">
                <a:solidFill>
                  <a:schemeClr val="tx1">
                    <a:lumMod val="85000"/>
                    <a:lumOff val="15000"/>
                  </a:schemeClr>
                </a:solidFill>
                <a:latin typeface="+mj-lt"/>
                <a:ea typeface="+mj-ea"/>
                <a:cs typeface="+mj-cs"/>
              </a:rPr>
              <a:t>Canada Graduate scholarships – Master’s program</a:t>
            </a:r>
            <a:br>
              <a:rPr lang="en-US" sz="1800">
                <a:solidFill>
                  <a:schemeClr val="tx1">
                    <a:lumMod val="85000"/>
                    <a:lumOff val="15000"/>
                  </a:schemeClr>
                </a:solidFill>
              </a:rPr>
            </a:br>
            <a:r>
              <a:rPr lang="en-US" sz="1800">
                <a:solidFill>
                  <a:schemeClr val="tx1">
                    <a:lumMod val="85000"/>
                    <a:lumOff val="15000"/>
                  </a:schemeClr>
                </a:solidFill>
              </a:rPr>
              <a:t>2024-25</a:t>
            </a:r>
            <a:endParaRPr lang="en-US" sz="1800" kern="1200" cap="all" spc="200" baseline="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34214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9ACA6C-DF1A-2DA1-665A-6C36A8635A8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17A5376-7538-4CBF-A08A-0B6CC1AB4B1F}"/>
              </a:ext>
            </a:extLst>
          </p:cNvPr>
          <p:cNvSpPr>
            <a:spLocks noGrp="1"/>
          </p:cNvSpPr>
          <p:nvPr>
            <p:ph type="title"/>
          </p:nvPr>
        </p:nvSpPr>
        <p:spPr>
          <a:xfrm>
            <a:off x="512956" y="2404871"/>
            <a:ext cx="3490332" cy="1843743"/>
          </a:xfrm>
        </p:spPr>
        <p:txBody>
          <a:bodyPr vert="horz" lIns="274320" tIns="182880" rIns="274320" bIns="182880" rtlCol="0" anchor="ctr" anchorCtr="1">
            <a:normAutofit/>
          </a:bodyPr>
          <a:lstStyle/>
          <a:p>
            <a:r>
              <a:rPr lang="en-US" dirty="0"/>
              <a:t>Tri Council CGS –M Application</a:t>
            </a:r>
          </a:p>
        </p:txBody>
      </p:sp>
      <p:pic>
        <p:nvPicPr>
          <p:cNvPr id="2" name="Picture 1" descr="A sign post with many different colored signs&#10;&#10;Description automatically generated">
            <a:extLst>
              <a:ext uri="{FF2B5EF4-FFF2-40B4-BE49-F238E27FC236}">
                <a16:creationId xmlns:a16="http://schemas.microsoft.com/office/drawing/2014/main" id="{AA05079E-D5EA-2625-4895-B52309A14121}"/>
              </a:ext>
            </a:extLst>
          </p:cNvPr>
          <p:cNvPicPr>
            <a:picLocks noChangeAspect="1"/>
          </p:cNvPicPr>
          <p:nvPr/>
        </p:nvPicPr>
        <p:blipFill>
          <a:blip r:embed="rId2"/>
          <a:stretch>
            <a:fillRect/>
          </a:stretch>
        </p:blipFill>
        <p:spPr>
          <a:xfrm>
            <a:off x="6048158" y="640080"/>
            <a:ext cx="4749979" cy="5263134"/>
          </a:xfrm>
          <a:prstGeom prst="rect">
            <a:avLst/>
          </a:prstGeom>
          <a:ln w="28575">
            <a:solidFill>
              <a:schemeClr val="tx1"/>
            </a:solidFill>
          </a:ln>
        </p:spPr>
      </p:pic>
    </p:spTree>
    <p:extLst>
      <p:ext uri="{BB962C8B-B14F-4D97-AF65-F5344CB8AC3E}">
        <p14:creationId xmlns:p14="http://schemas.microsoft.com/office/powerpoint/2010/main" val="20741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E28C-831A-24A8-529D-05E60EF3C2BE}"/>
              </a:ext>
            </a:extLst>
          </p:cNvPr>
          <p:cNvSpPr>
            <a:spLocks noGrp="1"/>
          </p:cNvSpPr>
          <p:nvPr>
            <p:ph type="title"/>
          </p:nvPr>
        </p:nvSpPr>
        <p:spPr>
          <a:xfrm>
            <a:off x="804672" y="438450"/>
            <a:ext cx="5925310" cy="1016278"/>
          </a:xfrm>
        </p:spPr>
        <p:txBody>
          <a:bodyPr>
            <a:normAutofit/>
          </a:bodyPr>
          <a:lstStyle/>
          <a:p>
            <a:r>
              <a:rPr lang="en-US" sz="2200"/>
              <a:t>Canada Graduate Scholarships – Master’s Program</a:t>
            </a:r>
          </a:p>
        </p:txBody>
      </p:sp>
      <p:sp>
        <p:nvSpPr>
          <p:cNvPr id="4" name="Rectangle 1">
            <a:extLst>
              <a:ext uri="{FF2B5EF4-FFF2-40B4-BE49-F238E27FC236}">
                <a16:creationId xmlns:a16="http://schemas.microsoft.com/office/drawing/2014/main" id="{8174B3BC-28A6-EDBD-DDE3-4492011FD5FE}"/>
              </a:ext>
            </a:extLst>
          </p:cNvPr>
          <p:cNvSpPr>
            <a:spLocks noGrp="1" noChangeArrowheads="1"/>
          </p:cNvSpPr>
          <p:nvPr>
            <p:ph idx="1"/>
          </p:nvPr>
        </p:nvSpPr>
        <p:spPr bwMode="auto">
          <a:xfrm>
            <a:off x="415636" y="1454728"/>
            <a:ext cx="6743700" cy="462279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0" numCol="1" anchorCtr="0" compatLnSpc="1">
            <a:prstTxWarp prst="textNoShape">
              <a:avLst/>
            </a:prstTxWarp>
            <a:normAutofit/>
          </a:bodyPr>
          <a:lstStyle/>
          <a:p>
            <a:pPr marL="0" marR="0" lvl="0" indent="0" defTabSz="914400" rtl="0" eaLnBrk="0" fontAlgn="base" latinLnBrk="0" hangingPunct="0">
              <a:lnSpc>
                <a:spcPct val="90000"/>
              </a:lnSpc>
              <a:spcBef>
                <a:spcPct val="0"/>
              </a:spcBef>
              <a:spcAft>
                <a:spcPts val="600"/>
              </a:spcAft>
              <a:buClrTx/>
              <a:buSzTx/>
              <a:buNone/>
              <a:tabLst/>
            </a:pPr>
            <a:endParaRPr lang="en-US" altLang="en-US" sz="1000" dirty="0">
              <a:latin typeface="Aptos" panose="020B0004020202020204" pitchFamily="34" charset="0"/>
            </a:endParaRPr>
          </a:p>
          <a:p>
            <a:pPr marL="0" marR="0" lvl="0" indent="0" defTabSz="914400" rtl="0" eaLnBrk="0" fontAlgn="base" latinLnBrk="0" hangingPunct="0">
              <a:lnSpc>
                <a:spcPct val="90000"/>
              </a:lnSpc>
              <a:spcBef>
                <a:spcPct val="0"/>
              </a:spcBef>
              <a:spcAft>
                <a:spcPts val="600"/>
              </a:spcAft>
              <a:buClrTx/>
              <a:buSzTx/>
              <a:buNone/>
              <a:tabLst/>
            </a:pPr>
            <a:r>
              <a:rPr lang="en-US" altLang="en-US" sz="1400" dirty="0">
                <a:latin typeface="Aptos" panose="020B0004020202020204" pitchFamily="34" charset="0"/>
              </a:rPr>
              <a:t>The application platform (Research Portal) is now open and opens every September.</a:t>
            </a:r>
          </a:p>
          <a:p>
            <a:pPr marL="0" marR="0" lvl="0" indent="0" defTabSz="914400" rtl="0" eaLnBrk="0" fontAlgn="base" latinLnBrk="0" hangingPunct="0">
              <a:lnSpc>
                <a:spcPct val="90000"/>
              </a:lnSpc>
              <a:spcBef>
                <a:spcPct val="0"/>
              </a:spcBef>
              <a:spcAft>
                <a:spcPts val="600"/>
              </a:spcAft>
              <a:buClrTx/>
              <a:buSzTx/>
              <a:buNone/>
              <a:tabLst/>
            </a:pPr>
            <a:endParaRPr lang="en-US" altLang="en-US" sz="1400" b="1" dirty="0">
              <a:latin typeface="Aptos" panose="020B0004020202020204" pitchFamily="34" charset="0"/>
            </a:endParaRPr>
          </a:p>
          <a:p>
            <a:pPr marL="0" marR="0" lvl="0" indent="0" defTabSz="914400" rtl="0" eaLnBrk="0" fontAlgn="base" latinLnBrk="0" hangingPunct="0">
              <a:lnSpc>
                <a:spcPct val="90000"/>
              </a:lnSpc>
              <a:spcBef>
                <a:spcPct val="0"/>
              </a:spcBef>
              <a:spcAft>
                <a:spcPts val="600"/>
              </a:spcAft>
              <a:buClrTx/>
              <a:buSzTx/>
              <a:buNone/>
              <a:tabLst/>
            </a:pPr>
            <a:r>
              <a:rPr lang="en-US" altLang="en-US" sz="1400" b="1" dirty="0">
                <a:solidFill>
                  <a:srgbClr val="383155"/>
                </a:solidFill>
                <a:latin typeface="Aptos" panose="020B0004020202020204" pitchFamily="34" charset="0"/>
              </a:rPr>
              <a:t>The Deadline is December 1</a:t>
            </a:r>
            <a:r>
              <a:rPr lang="en-US" altLang="en-US" sz="1400" b="1" baseline="30000" dirty="0">
                <a:solidFill>
                  <a:srgbClr val="383155"/>
                </a:solidFill>
                <a:latin typeface="Aptos" panose="020B0004020202020204" pitchFamily="34" charset="0"/>
              </a:rPr>
              <a:t>st</a:t>
            </a:r>
            <a:r>
              <a:rPr lang="en-US" altLang="en-US" sz="1400" b="1" dirty="0">
                <a:solidFill>
                  <a:srgbClr val="383155"/>
                </a:solidFill>
                <a:latin typeface="Aptos" panose="020B0004020202020204" pitchFamily="34" charset="0"/>
              </a:rPr>
              <a:t> </a:t>
            </a:r>
          </a:p>
          <a:p>
            <a:pPr marL="0" marR="0" lvl="0" indent="0" defTabSz="914400" rtl="0" eaLnBrk="0" fontAlgn="base" latinLnBrk="0" hangingPunct="0">
              <a:lnSpc>
                <a:spcPct val="90000"/>
              </a:lnSpc>
              <a:spcBef>
                <a:spcPct val="0"/>
              </a:spcBef>
              <a:spcAft>
                <a:spcPts val="600"/>
              </a:spcAft>
              <a:buClrTx/>
              <a:buSzTx/>
              <a:buNone/>
              <a:tabLst/>
            </a:pPr>
            <a:endParaRPr lang="en-US" altLang="en-US" sz="1400" dirty="0">
              <a:latin typeface="Aptos" panose="020B0004020202020204" pitchFamily="34" charset="0"/>
            </a:endParaRPr>
          </a:p>
          <a:p>
            <a:pPr marL="0" marR="0" lvl="0" indent="0" defTabSz="914400" rtl="0" eaLnBrk="0" fontAlgn="base" latinLnBrk="0" hangingPunct="0">
              <a:lnSpc>
                <a:spcPct val="90000"/>
              </a:lnSpc>
              <a:spcBef>
                <a:spcPct val="0"/>
              </a:spcBef>
              <a:spcAft>
                <a:spcPts val="600"/>
              </a:spcAft>
              <a:buClrTx/>
              <a:buSzTx/>
              <a:buNone/>
              <a:tabLst/>
            </a:pPr>
            <a:r>
              <a:rPr lang="en-US" altLang="en-US" sz="1400" dirty="0">
                <a:latin typeface="Aptos" panose="020B0004020202020204" pitchFamily="34" charset="0"/>
                <a:hlinkClick r:id="rId3">
                  <a:extLst>
                    <a:ext uri="{A12FA001-AC4F-418D-AE19-62706E023703}">
                      <ahyp:hlinkClr xmlns:ahyp="http://schemas.microsoft.com/office/drawing/2018/hyperlinkcolor" val="tx"/>
                    </a:ext>
                  </a:extLst>
                </a:hlinkClick>
              </a:rPr>
              <a:t>Bookmark this page </a:t>
            </a:r>
            <a:r>
              <a:rPr lang="en-US" altLang="en-US" sz="1400" dirty="0">
                <a:latin typeface="Aptos" panose="020B0004020202020204" pitchFamily="34" charset="0"/>
              </a:rPr>
              <a:t>– all resource links are grouped together</a:t>
            </a:r>
          </a:p>
          <a:p>
            <a:pPr marL="342900" marR="0" lvl="0" indent="-342900" defTabSz="914400" rtl="0" eaLnBrk="0" fontAlgn="base" latinLnBrk="0" hangingPunct="0">
              <a:lnSpc>
                <a:spcPct val="90000"/>
              </a:lnSpc>
              <a:spcBef>
                <a:spcPct val="0"/>
              </a:spcBef>
              <a:spcAft>
                <a:spcPts val="600"/>
              </a:spcAft>
              <a:buClrTx/>
              <a:buSzTx/>
              <a:buFont typeface="+mj-lt"/>
              <a:buAutoNum type="arabicPeriod"/>
              <a:tabLst/>
            </a:pPr>
            <a:r>
              <a:rPr lang="en-US" altLang="en-US" sz="1400" dirty="0">
                <a:latin typeface="Aptos" panose="020B0004020202020204" pitchFamily="34" charset="0"/>
                <a:hlinkClick r:id="rId4">
                  <a:extLst>
                    <a:ext uri="{A12FA001-AC4F-418D-AE19-62706E023703}">
                      <ahyp:hlinkClr xmlns:ahyp="http://schemas.microsoft.com/office/drawing/2018/hyperlinkcolor" val="tx"/>
                    </a:ext>
                  </a:extLst>
                </a:hlinkClick>
              </a:rPr>
              <a:t>Research Portal</a:t>
            </a:r>
            <a:endParaRPr lang="en-US" altLang="en-US" sz="1400" dirty="0">
              <a:latin typeface="Aptos" panose="020B0004020202020204" pitchFamily="34" charset="0"/>
            </a:endParaRPr>
          </a:p>
          <a:p>
            <a:pPr marL="342900" marR="0" lvl="0" indent="-342900" defTabSz="914400" rtl="0" eaLnBrk="0" fontAlgn="base" latinLnBrk="0" hangingPunct="0">
              <a:lnSpc>
                <a:spcPct val="90000"/>
              </a:lnSpc>
              <a:spcBef>
                <a:spcPct val="0"/>
              </a:spcBef>
              <a:spcAft>
                <a:spcPts val="600"/>
              </a:spcAft>
              <a:buClrTx/>
              <a:buSzTx/>
              <a:buFont typeface="+mj-lt"/>
              <a:buAutoNum type="arabicPeriod"/>
              <a:tabLst/>
            </a:pPr>
            <a:r>
              <a:rPr lang="en-US" altLang="en-US" sz="1400" dirty="0">
                <a:latin typeface="Aptos" panose="020B0004020202020204" pitchFamily="34" charset="0"/>
                <a:hlinkClick r:id="rId5">
                  <a:extLst>
                    <a:ext uri="{A12FA001-AC4F-418D-AE19-62706E023703}">
                      <ahyp:hlinkClr xmlns:ahyp="http://schemas.microsoft.com/office/drawing/2018/hyperlinkcolor" val="tx"/>
                    </a:ext>
                  </a:extLst>
                </a:hlinkClick>
              </a:rPr>
              <a:t>Canadian Common CV </a:t>
            </a:r>
            <a:r>
              <a:rPr lang="en-US" altLang="en-US" sz="1400" dirty="0">
                <a:latin typeface="Aptos" panose="020B0004020202020204" pitchFamily="34" charset="0"/>
              </a:rPr>
              <a:t>portal link</a:t>
            </a:r>
          </a:p>
          <a:p>
            <a:pPr marL="342900" marR="0" lvl="0" indent="-342900" defTabSz="914400" rtl="0" eaLnBrk="0" fontAlgn="base" latinLnBrk="0" hangingPunct="0">
              <a:lnSpc>
                <a:spcPct val="90000"/>
              </a:lnSpc>
              <a:spcBef>
                <a:spcPct val="0"/>
              </a:spcBef>
              <a:spcAft>
                <a:spcPts val="600"/>
              </a:spcAft>
              <a:buClrTx/>
              <a:buSzTx/>
              <a:buFont typeface="+mj-lt"/>
              <a:buAutoNum type="arabicPeriod"/>
              <a:tabLst/>
              <a:defRPr/>
            </a:pPr>
            <a:r>
              <a:rPr kumimoji="0" lang="en-US" altLang="en-US" sz="1400" b="1" i="0" u="none" strike="noStrike" kern="1200" cap="none" spc="0" normalizeH="0" baseline="0" noProof="0" dirty="0">
                <a:ln>
                  <a:noFill/>
                </a:ln>
                <a:solidFill>
                  <a:srgbClr val="383155"/>
                </a:solidFill>
                <a:effectLst/>
                <a:uLnTx/>
                <a:uFillTx/>
                <a:latin typeface="Aptos" panose="020B0004020202020204" pitchFamily="34" charset="0"/>
                <a:ea typeface="+mn-ea"/>
                <a:cs typeface="+mn-cs"/>
                <a:hlinkClick r:id="rId6">
                  <a:extLst>
                    <a:ext uri="{A12FA001-AC4F-418D-AE19-62706E023703}">
                      <ahyp:hlinkClr xmlns:ahyp="http://schemas.microsoft.com/office/drawing/2018/hyperlinkcolor" val="tx"/>
                    </a:ext>
                  </a:extLst>
                </a:hlinkClick>
              </a:rPr>
              <a:t>Program Resources</a:t>
            </a:r>
            <a:r>
              <a:rPr kumimoji="0" lang="en-US" altLang="en-US" sz="1400" b="0" i="0" u="none" strike="noStrike" kern="1200" cap="none" spc="0" normalizeH="0" baseline="0" noProof="0" dirty="0">
                <a:ln>
                  <a:noFill/>
                </a:ln>
                <a:effectLst/>
                <a:uLnTx/>
                <a:uFillTx/>
                <a:latin typeface="Aptos" panose="020B0004020202020204" pitchFamily="34" charset="0"/>
                <a:ea typeface="+mn-ea"/>
                <a:cs typeface="+mn-cs"/>
              </a:rPr>
              <a:t>:</a:t>
            </a:r>
          </a:p>
          <a:p>
            <a:pPr marL="228600" lvl="1" indent="0">
              <a:lnSpc>
                <a:spcPct val="90000"/>
              </a:lnSpc>
              <a:spcBef>
                <a:spcPts val="0"/>
              </a:spcBef>
              <a:buNone/>
            </a:pPr>
            <a:r>
              <a:rPr lang="en-US" sz="1400" b="0" i="0" u="sng" dirty="0">
                <a:effectLst/>
                <a:latin typeface="Untitled Regular"/>
                <a:hlinkClick r:id="rId7">
                  <a:extLst>
                    <a:ext uri="{A12FA001-AC4F-418D-AE19-62706E023703}">
                      <ahyp:hlinkClr xmlns:ahyp="http://schemas.microsoft.com/office/drawing/2018/hyperlinkcolor" val="tx"/>
                    </a:ext>
                  </a:extLst>
                </a:hlinkClick>
              </a:rPr>
              <a:t>Canada Graduate Scholarships – Master’s program</a:t>
            </a:r>
            <a:endParaRPr lang="en-US" sz="1400" b="0" i="0" dirty="0">
              <a:effectLst/>
              <a:latin typeface="Untitled Regular"/>
            </a:endParaRPr>
          </a:p>
          <a:p>
            <a:pPr marL="228600" lvl="1" indent="0">
              <a:lnSpc>
                <a:spcPct val="90000"/>
              </a:lnSpc>
              <a:spcBef>
                <a:spcPts val="0"/>
              </a:spcBef>
              <a:buNone/>
            </a:pPr>
            <a:r>
              <a:rPr lang="en-US" sz="1400" b="0" i="0" u="sng" dirty="0">
                <a:effectLst/>
                <a:latin typeface="Untitled Regular"/>
                <a:hlinkClick r:id="rId8">
                  <a:extLst>
                    <a:ext uri="{A12FA001-AC4F-418D-AE19-62706E023703}">
                      <ahyp:hlinkClr xmlns:ahyp="http://schemas.microsoft.com/office/drawing/2018/hyperlinkcolor" val="tx"/>
                    </a:ext>
                  </a:extLst>
                </a:hlinkClick>
              </a:rPr>
              <a:t>Canada Graduate Scholarships – Master's program: Instructions for completing an application</a:t>
            </a:r>
            <a:endParaRPr lang="en-US" sz="1400" b="0" i="0" dirty="0">
              <a:effectLst/>
              <a:latin typeface="Untitled Regular"/>
            </a:endParaRPr>
          </a:p>
          <a:p>
            <a:pPr marL="228600" lvl="1" indent="0">
              <a:lnSpc>
                <a:spcPct val="90000"/>
              </a:lnSpc>
              <a:spcBef>
                <a:spcPts val="0"/>
              </a:spcBef>
              <a:buNone/>
            </a:pPr>
            <a:r>
              <a:rPr lang="en-US" sz="1400" b="0" i="0" u="sng" dirty="0">
                <a:effectLst/>
                <a:latin typeface="Untitled Regular"/>
                <a:hlinkClick r:id="rId9">
                  <a:extLst>
                    <a:ext uri="{A12FA001-AC4F-418D-AE19-62706E023703}">
                      <ahyp:hlinkClr xmlns:ahyp="http://schemas.microsoft.com/office/drawing/2018/hyperlinkcolor" val="tx"/>
                    </a:ext>
                  </a:extLst>
                </a:hlinkClick>
              </a:rPr>
              <a:t>Canada Graduate Scholarships – Master’s program: Instructions for completing a Canadian Common CV</a:t>
            </a:r>
            <a:endParaRPr lang="en-US" sz="1400" b="0" i="0" dirty="0">
              <a:effectLst/>
              <a:latin typeface="Untitled Regular"/>
            </a:endParaRPr>
          </a:p>
          <a:p>
            <a:pPr marL="228600" lvl="1" indent="0">
              <a:lnSpc>
                <a:spcPct val="90000"/>
              </a:lnSpc>
              <a:spcBef>
                <a:spcPts val="0"/>
              </a:spcBef>
              <a:buNone/>
            </a:pPr>
            <a:r>
              <a:rPr lang="en-US" sz="1400" b="0" i="0" u="sng" dirty="0">
                <a:effectLst/>
                <a:latin typeface="Untitled Regular"/>
                <a:hlinkClick r:id="rId10">
                  <a:extLst>
                    <a:ext uri="{A12FA001-AC4F-418D-AE19-62706E023703}">
                      <ahyp:hlinkClr xmlns:ahyp="http://schemas.microsoft.com/office/drawing/2018/hyperlinkcolor" val="tx"/>
                    </a:ext>
                  </a:extLst>
                </a:hlinkClick>
              </a:rPr>
              <a:t>Canada Graduate Scholarships – Master’s program: Instructions for completing the reference assessment form</a:t>
            </a:r>
            <a:endParaRPr lang="en-US" sz="1400" b="0" i="0" dirty="0">
              <a:effectLst/>
              <a:latin typeface="Untitled Regular"/>
            </a:endParaRPr>
          </a:p>
          <a:p>
            <a:pPr marL="228600" lvl="1" indent="0">
              <a:lnSpc>
                <a:spcPct val="90000"/>
              </a:lnSpc>
              <a:spcBef>
                <a:spcPts val="0"/>
              </a:spcBef>
              <a:buNone/>
            </a:pPr>
            <a:r>
              <a:rPr lang="en-US" sz="1400" b="0" i="0" u="sng" dirty="0">
                <a:effectLst/>
                <a:latin typeface="Untitled Regular"/>
                <a:hlinkClick r:id="rId11" tooltip="This link will take you to another Web site">
                  <a:extLst>
                    <a:ext uri="{A12FA001-AC4F-418D-AE19-62706E023703}">
                      <ahyp:hlinkClr xmlns:ahyp="http://schemas.microsoft.com/office/drawing/2018/hyperlinkcolor" val="tx"/>
                    </a:ext>
                  </a:extLst>
                </a:hlinkClick>
              </a:rPr>
              <a:t>Tutorial videos</a:t>
            </a:r>
            <a:endParaRPr lang="en-US" sz="1400" b="0" i="0" u="sng" dirty="0">
              <a:effectLst/>
              <a:latin typeface="Untitled Regular"/>
            </a:endParaRPr>
          </a:p>
          <a:p>
            <a:pPr marL="228600" lvl="1" indent="0">
              <a:lnSpc>
                <a:spcPct val="90000"/>
              </a:lnSpc>
              <a:spcBef>
                <a:spcPts val="0"/>
              </a:spcBef>
              <a:buNone/>
            </a:pPr>
            <a:endParaRPr lang="en-US" altLang="en-US" sz="1400" u="sng" dirty="0">
              <a:latin typeface="Untitled Regular"/>
            </a:endParaRPr>
          </a:p>
          <a:p>
            <a:pPr marL="0" marR="0" lvl="0" indent="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Applicants are well guided step-by-step through the application process!</a:t>
            </a:r>
          </a:p>
          <a:p>
            <a:pPr marL="228600" lvl="1" indent="0">
              <a:lnSpc>
                <a:spcPct val="90000"/>
              </a:lnSpc>
              <a:spcBef>
                <a:spcPts val="0"/>
              </a:spcBef>
              <a:buNone/>
            </a:pPr>
            <a:endParaRPr lang="en-US" altLang="en-US" sz="1400" dirty="0">
              <a:latin typeface="Aptos" panose="020B0004020202020204" pitchFamily="34" charset="0"/>
            </a:endParaRPr>
          </a:p>
        </p:txBody>
      </p:sp>
      <p:pic>
        <p:nvPicPr>
          <p:cNvPr id="3075" name="Picture 3" descr="Free Woman Sitting in Front of Macbook Stock Photo">
            <a:extLst>
              <a:ext uri="{FF2B5EF4-FFF2-40B4-BE49-F238E27FC236}">
                <a16:creationId xmlns:a16="http://schemas.microsoft.com/office/drawing/2014/main" id="{034828D8-D11B-FADF-8944-DEA039BE3C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D5F0B6-957D-9127-74CB-A69A46C5B758}"/>
              </a:ext>
            </a:extLst>
          </p:cNvPr>
          <p:cNvSpPr txBox="1"/>
          <p:nvPr/>
        </p:nvSpPr>
        <p:spPr>
          <a:xfrm>
            <a:off x="415636" y="6365566"/>
            <a:ext cx="4382367" cy="276999"/>
          </a:xfrm>
          <a:prstGeom prst="rect">
            <a:avLst/>
          </a:prstGeom>
          <a:noFill/>
        </p:spPr>
        <p:txBody>
          <a:bodyPr wrap="square">
            <a:spAutoFit/>
          </a:bodyPr>
          <a:lstStyle/>
          <a:p>
            <a:r>
              <a:rPr lang="en-US" sz="1200" b="1" dirty="0">
                <a:solidFill>
                  <a:srgbClr val="383155"/>
                </a:solidFill>
              </a:rPr>
              <a:t>Financial Matters – </a:t>
            </a:r>
            <a:r>
              <a:rPr lang="en-US" sz="1200" b="1" dirty="0">
                <a:solidFill>
                  <a:srgbClr val="383155"/>
                </a:solidFill>
                <a:hlinkClick r:id="rId13">
                  <a:extLst>
                    <a:ext uri="{A12FA001-AC4F-418D-AE19-62706E023703}">
                      <ahyp:hlinkClr xmlns:ahyp="http://schemas.microsoft.com/office/drawing/2018/hyperlinkcolor" val="tx"/>
                    </a:ext>
                  </a:extLst>
                </a:hlinkClick>
              </a:rPr>
              <a:t>Upcoming Workshops</a:t>
            </a:r>
            <a:endParaRPr lang="en-US" sz="1200" b="1" dirty="0">
              <a:solidFill>
                <a:srgbClr val="383155"/>
              </a:solidFill>
            </a:endParaRPr>
          </a:p>
        </p:txBody>
      </p:sp>
    </p:spTree>
    <p:extLst>
      <p:ext uri="{BB962C8B-B14F-4D97-AF65-F5344CB8AC3E}">
        <p14:creationId xmlns:p14="http://schemas.microsoft.com/office/powerpoint/2010/main" val="23580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14644536-965E-6428-3CA1-D395C3D0E457}"/>
              </a:ext>
            </a:extLst>
          </p:cNvPr>
          <p:cNvSpPr>
            <a:spLocks/>
          </p:cNvSpPr>
          <p:nvPr/>
        </p:nvSpPr>
        <p:spPr>
          <a:xfrm>
            <a:off x="187999" y="594958"/>
            <a:ext cx="3243916" cy="799657"/>
          </a:xfrm>
          <a:prstGeom prst="rect">
            <a:avLst/>
          </a:prstGeom>
          <a:ln w="19050">
            <a:solidFill>
              <a:srgbClr val="383155"/>
            </a:solidFill>
          </a:ln>
        </p:spPr>
        <p:txBody>
          <a:bodyPr anchor="t">
            <a:normAutofit fontScale="92500" lnSpcReduction="10000"/>
          </a:bodyPr>
          <a:lstStyle/>
          <a:p>
            <a:pPr algn="ctr" defTabSz="251460">
              <a:spcAft>
                <a:spcPts val="600"/>
              </a:spcAft>
            </a:pPr>
            <a:r>
              <a:rPr lang="en-US" kern="1200" dirty="0">
                <a:solidFill>
                  <a:srgbClr val="335A67"/>
                </a:solidFill>
                <a:latin typeface="+mn-lt"/>
                <a:ea typeface="+mn-ea"/>
                <a:cs typeface="+mn-cs"/>
              </a:rPr>
              <a:t>Steps for completing and submitting your CGS M application</a:t>
            </a:r>
            <a:endParaRPr lang="en-US" dirty="0">
              <a:solidFill>
                <a:srgbClr val="4C6F7C"/>
              </a:solidFill>
            </a:endParaRPr>
          </a:p>
        </p:txBody>
      </p:sp>
      <p:sp>
        <p:nvSpPr>
          <p:cNvPr id="5" name="Content Placeholder 4">
            <a:extLst>
              <a:ext uri="{FF2B5EF4-FFF2-40B4-BE49-F238E27FC236}">
                <a16:creationId xmlns:a16="http://schemas.microsoft.com/office/drawing/2014/main" id="{41E49159-6C5E-7255-E607-72ED6C99984F}"/>
              </a:ext>
            </a:extLst>
          </p:cNvPr>
          <p:cNvSpPr>
            <a:spLocks/>
          </p:cNvSpPr>
          <p:nvPr/>
        </p:nvSpPr>
        <p:spPr>
          <a:xfrm>
            <a:off x="187998" y="1810162"/>
            <a:ext cx="3627455" cy="4632290"/>
          </a:xfrm>
          <a:prstGeom prst="rect">
            <a:avLst/>
          </a:prstGeom>
        </p:spPr>
        <p:txBody>
          <a:bodyPr>
            <a:normAutofit/>
          </a:bodyPr>
          <a:lstStyle/>
          <a:p>
            <a:pPr marL="342900" indent="-342900">
              <a:lnSpc>
                <a:spcPct val="90000"/>
              </a:lnSpc>
              <a:spcAft>
                <a:spcPts val="600"/>
              </a:spcAft>
              <a:buAutoNum type="arabicPeriod"/>
            </a:pPr>
            <a:r>
              <a:rPr lang="en-US" sz="1500" dirty="0"/>
              <a:t>Create an application</a:t>
            </a:r>
          </a:p>
          <a:p>
            <a:pPr marL="342900" indent="-342900">
              <a:lnSpc>
                <a:spcPct val="90000"/>
              </a:lnSpc>
              <a:spcAft>
                <a:spcPts val="600"/>
              </a:spcAft>
              <a:buAutoNum type="arabicPeriod"/>
            </a:pPr>
            <a:r>
              <a:rPr lang="en-US" sz="1500" dirty="0"/>
              <a:t>Application overview (supplements/joint initiatives)</a:t>
            </a:r>
          </a:p>
          <a:p>
            <a:pPr marL="342900" indent="-342900">
              <a:lnSpc>
                <a:spcPct val="90000"/>
              </a:lnSpc>
              <a:spcAft>
                <a:spcPts val="600"/>
              </a:spcAft>
              <a:buAutoNum type="arabicPeriod"/>
            </a:pPr>
            <a:r>
              <a:rPr lang="en-US" sz="1500" dirty="0"/>
              <a:t>Activity details (special circumstances)</a:t>
            </a:r>
          </a:p>
          <a:p>
            <a:pPr marL="342900" indent="-342900">
              <a:lnSpc>
                <a:spcPct val="90000"/>
              </a:lnSpc>
              <a:spcAft>
                <a:spcPts val="600"/>
              </a:spcAft>
              <a:buAutoNum type="arabicPeriod"/>
            </a:pPr>
            <a:r>
              <a:rPr lang="en-US" sz="1500" dirty="0"/>
              <a:t>Outline of Proposed Research</a:t>
            </a:r>
          </a:p>
          <a:p>
            <a:pPr marL="342900" indent="-342900">
              <a:lnSpc>
                <a:spcPct val="90000"/>
              </a:lnSpc>
              <a:spcAft>
                <a:spcPts val="600"/>
              </a:spcAft>
              <a:buAutoNum type="arabicPeriod"/>
            </a:pPr>
            <a:r>
              <a:rPr lang="en-US" sz="1500" dirty="0"/>
              <a:t>Transcripts</a:t>
            </a:r>
          </a:p>
          <a:p>
            <a:pPr marL="342900" indent="-342900">
              <a:lnSpc>
                <a:spcPct val="90000"/>
              </a:lnSpc>
              <a:spcAft>
                <a:spcPts val="600"/>
              </a:spcAft>
              <a:buAutoNum type="arabicPeriod"/>
            </a:pPr>
            <a:r>
              <a:rPr lang="en-US" sz="1500" dirty="0"/>
              <a:t>Canadian Common CV</a:t>
            </a:r>
          </a:p>
          <a:p>
            <a:pPr marL="342900" indent="-342900">
              <a:lnSpc>
                <a:spcPct val="90000"/>
              </a:lnSpc>
              <a:spcAft>
                <a:spcPts val="600"/>
              </a:spcAft>
              <a:buAutoNum type="arabicPeriod"/>
            </a:pPr>
            <a:r>
              <a:rPr lang="en-US" sz="1500" dirty="0"/>
              <a:t>Reference assessments</a:t>
            </a:r>
          </a:p>
          <a:p>
            <a:pPr marL="342900" indent="-342900">
              <a:lnSpc>
                <a:spcPct val="90000"/>
              </a:lnSpc>
              <a:spcAft>
                <a:spcPts val="600"/>
              </a:spcAft>
              <a:buAutoNum type="arabicPeriod"/>
            </a:pPr>
            <a:r>
              <a:rPr lang="en-US" sz="1500" dirty="0"/>
              <a:t>Verify that the application is complete</a:t>
            </a:r>
          </a:p>
          <a:p>
            <a:pPr marL="342900" indent="-342900">
              <a:lnSpc>
                <a:spcPct val="90000"/>
              </a:lnSpc>
              <a:spcAft>
                <a:spcPts val="600"/>
              </a:spcAft>
              <a:buAutoNum type="arabicPeriod"/>
            </a:pPr>
            <a:r>
              <a:rPr lang="en-US" sz="1500" dirty="0"/>
              <a:t>Extract the application</a:t>
            </a:r>
          </a:p>
          <a:p>
            <a:pPr marL="342900" indent="-342900">
              <a:lnSpc>
                <a:spcPct val="90000"/>
              </a:lnSpc>
              <a:spcAft>
                <a:spcPts val="600"/>
              </a:spcAft>
              <a:buAutoNum type="arabicPeriod"/>
            </a:pPr>
            <a:r>
              <a:rPr lang="en-US" sz="1500" dirty="0"/>
              <a:t>Submit application</a:t>
            </a:r>
          </a:p>
          <a:p>
            <a:pPr marL="342900" indent="-342900">
              <a:lnSpc>
                <a:spcPct val="90000"/>
              </a:lnSpc>
              <a:spcAft>
                <a:spcPts val="600"/>
              </a:spcAft>
              <a:buAutoNum type="arabicPeriod"/>
            </a:pPr>
            <a:r>
              <a:rPr lang="en-US" sz="1500" dirty="0"/>
              <a:t>Accept the terms and conditions of applying</a:t>
            </a:r>
          </a:p>
          <a:p>
            <a:pPr>
              <a:lnSpc>
                <a:spcPct val="90000"/>
              </a:lnSpc>
              <a:spcAft>
                <a:spcPts val="600"/>
              </a:spcAft>
            </a:pPr>
            <a:endParaRPr lang="en-US" sz="1500" dirty="0"/>
          </a:p>
          <a:p>
            <a:pPr marL="342900" indent="-342900">
              <a:lnSpc>
                <a:spcPct val="90000"/>
              </a:lnSpc>
              <a:spcAft>
                <a:spcPts val="600"/>
              </a:spcAft>
              <a:buAutoNum type="arabicPeriod"/>
            </a:pPr>
            <a:endParaRPr lang="en-US" sz="1500" dirty="0"/>
          </a:p>
        </p:txBody>
      </p:sp>
      <p:sp>
        <p:nvSpPr>
          <p:cNvPr id="7" name="Text Placeholder 6">
            <a:extLst>
              <a:ext uri="{FF2B5EF4-FFF2-40B4-BE49-F238E27FC236}">
                <a16:creationId xmlns:a16="http://schemas.microsoft.com/office/drawing/2014/main" id="{DB3506B0-DAD9-EF77-7B88-D31194648B06}"/>
              </a:ext>
            </a:extLst>
          </p:cNvPr>
          <p:cNvSpPr>
            <a:spLocks noGrp="1"/>
          </p:cNvSpPr>
          <p:nvPr>
            <p:ph type="title" idx="4294967295"/>
          </p:nvPr>
        </p:nvSpPr>
        <p:spPr>
          <a:xfrm>
            <a:off x="4216679" y="594957"/>
            <a:ext cx="3264776" cy="799657"/>
          </a:xfrm>
          <a:prstGeom prst="rect">
            <a:avLst/>
          </a:prstGeom>
          <a:noFill/>
          <a:ln w="19050">
            <a:solidFill>
              <a:srgbClr val="383155"/>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25146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335A67"/>
                </a:solidFill>
                <a:effectLst/>
                <a:uLnTx/>
                <a:uFillTx/>
                <a:latin typeface="+mn-lt"/>
                <a:ea typeface="+mn-ea"/>
                <a:cs typeface="+mn-cs"/>
              </a:rPr>
              <a:t>$ Supplements</a:t>
            </a:r>
            <a:br>
              <a:rPr kumimoji="0" lang="en-US" sz="1800" b="0" i="0" u="none" strike="noStrike" kern="1200" cap="none" spc="0" normalizeH="0" baseline="0" noProof="0" dirty="0">
                <a:ln>
                  <a:noFill/>
                </a:ln>
                <a:solidFill>
                  <a:srgbClr val="335A67"/>
                </a:solidFill>
                <a:effectLst/>
                <a:uLnTx/>
                <a:uFillTx/>
                <a:latin typeface="+mn-lt"/>
                <a:ea typeface="+mn-ea"/>
                <a:cs typeface="+mn-cs"/>
              </a:rPr>
            </a:br>
            <a:r>
              <a:rPr kumimoji="0" lang="en-US" sz="1800" b="0" i="0" u="none" strike="noStrike" kern="1200" cap="none" spc="0" normalizeH="0" baseline="0" noProof="0" dirty="0">
                <a:ln>
                  <a:noFill/>
                </a:ln>
                <a:solidFill>
                  <a:srgbClr val="335A67"/>
                </a:solidFill>
                <a:effectLst/>
                <a:uLnTx/>
                <a:uFillTx/>
                <a:latin typeface="+mn-lt"/>
                <a:ea typeface="+mn-ea"/>
                <a:cs typeface="+mn-cs"/>
              </a:rPr>
              <a:t> / joint initiatives $ </a:t>
            </a:r>
            <a:endParaRPr kumimoji="0" lang="en-US" sz="1800" b="0" i="0" u="none" strike="noStrike" kern="1200" cap="none" spc="0" normalizeH="0" baseline="0" noProof="0" dirty="0">
              <a:ln>
                <a:noFill/>
              </a:ln>
              <a:solidFill>
                <a:srgbClr val="4C6F7C"/>
              </a:solidFill>
              <a:effectLst/>
              <a:uLnTx/>
              <a:uFillTx/>
              <a:latin typeface="+mn-lt"/>
              <a:ea typeface="+mn-ea"/>
              <a:cs typeface="+mn-cs"/>
            </a:endParaRPr>
          </a:p>
        </p:txBody>
      </p:sp>
      <p:sp>
        <p:nvSpPr>
          <p:cNvPr id="6" name="Content Placeholder 5">
            <a:extLst>
              <a:ext uri="{FF2B5EF4-FFF2-40B4-BE49-F238E27FC236}">
                <a16:creationId xmlns:a16="http://schemas.microsoft.com/office/drawing/2014/main" id="{35037FCE-290E-02BE-C2E5-77E33109458F}"/>
              </a:ext>
            </a:extLst>
          </p:cNvPr>
          <p:cNvSpPr>
            <a:spLocks/>
          </p:cNvSpPr>
          <p:nvPr/>
        </p:nvSpPr>
        <p:spPr>
          <a:xfrm>
            <a:off x="4190023" y="1803881"/>
            <a:ext cx="3811954" cy="4644851"/>
          </a:xfrm>
          <a:prstGeom prst="rect">
            <a:avLst/>
          </a:prstGeom>
        </p:spPr>
        <p:txBody>
          <a:bodyPr>
            <a:normAutofit/>
          </a:bodyPr>
          <a:lstStyle/>
          <a:p>
            <a:pPr marL="342900" indent="-342900" defTabSz="251460">
              <a:lnSpc>
                <a:spcPct val="90000"/>
              </a:lnSpc>
              <a:spcAft>
                <a:spcPts val="1800"/>
              </a:spcAft>
              <a:buFont typeface="+mj-lt"/>
              <a:buAutoNum type="arabicPeriod"/>
            </a:pPr>
            <a:r>
              <a:rPr lang="en-US" sz="1500" dirty="0"/>
              <a:t>Department of National </a:t>
            </a:r>
            <a:r>
              <a:rPr lang="en-US" sz="1500" dirty="0" err="1"/>
              <a:t>Defence</a:t>
            </a:r>
            <a:r>
              <a:rPr lang="en-US" sz="1500" dirty="0"/>
              <a:t> Mobilizing Insights in </a:t>
            </a:r>
            <a:r>
              <a:rPr lang="en-US" sz="1500" dirty="0" err="1"/>
              <a:t>Defence</a:t>
            </a:r>
            <a:r>
              <a:rPr lang="en-US" sz="1500" dirty="0"/>
              <a:t> and Security (MINDS) scholarship initiative</a:t>
            </a:r>
          </a:p>
          <a:p>
            <a:pPr marL="342900" indent="-342900" defTabSz="251460">
              <a:lnSpc>
                <a:spcPct val="90000"/>
              </a:lnSpc>
              <a:spcAft>
                <a:spcPts val="1800"/>
              </a:spcAft>
              <a:buFont typeface="+mj-lt"/>
              <a:buAutoNum type="arabicPeriod"/>
            </a:pPr>
            <a:r>
              <a:rPr lang="en-US" sz="1500" dirty="0"/>
              <a:t>Canada Mortgage and Housing Corporation (CMHC) SSHRC Housing Research Scholarship Program</a:t>
            </a:r>
          </a:p>
          <a:p>
            <a:pPr marL="342900" indent="-342900" defTabSz="251460">
              <a:lnSpc>
                <a:spcPct val="90000"/>
              </a:lnSpc>
              <a:spcAft>
                <a:spcPts val="1800"/>
              </a:spcAft>
              <a:buFont typeface="+mj-lt"/>
              <a:buAutoNum type="arabicPeriod"/>
            </a:pPr>
            <a:r>
              <a:rPr lang="en-US" sz="1500" dirty="0"/>
              <a:t>Black Scholars Initiative</a:t>
            </a:r>
          </a:p>
          <a:p>
            <a:pPr marL="342900" indent="-342900" defTabSz="251460">
              <a:lnSpc>
                <a:spcPct val="90000"/>
              </a:lnSpc>
              <a:spcAft>
                <a:spcPts val="1800"/>
              </a:spcAft>
              <a:buFont typeface="+mj-lt"/>
              <a:buAutoNum type="arabicPeriod"/>
            </a:pPr>
            <a:r>
              <a:rPr lang="en-US" sz="1500" dirty="0"/>
              <a:t>Indigenous Scholars Awards and Supplement Pilot Initiative (SSHRC &amp; NSERC)</a:t>
            </a:r>
          </a:p>
          <a:p>
            <a:pPr marL="342900" indent="-342900" defTabSz="251460">
              <a:lnSpc>
                <a:spcPct val="90000"/>
              </a:lnSpc>
              <a:spcAft>
                <a:spcPts val="1800"/>
              </a:spcAft>
              <a:buFont typeface="+mj-lt"/>
              <a:buAutoNum type="arabicPeriod"/>
            </a:pPr>
            <a:endParaRPr lang="en-US" sz="1500" dirty="0"/>
          </a:p>
          <a:p>
            <a:pPr defTabSz="251460">
              <a:lnSpc>
                <a:spcPct val="90000"/>
              </a:lnSpc>
              <a:spcAft>
                <a:spcPts val="1800"/>
              </a:spcAft>
            </a:pPr>
            <a:r>
              <a:rPr lang="en-US" sz="1500" dirty="0"/>
              <a:t>$$ These supplements/joint initiatives are ADDITIONAL funding opportunities within the CGS M application (Step 2 instructions)</a:t>
            </a:r>
          </a:p>
        </p:txBody>
      </p:sp>
      <p:pic>
        <p:nvPicPr>
          <p:cNvPr id="4100" name="Picture 4" descr="Free Woman Holding An Award Stock Photo">
            <a:extLst>
              <a:ext uri="{FF2B5EF4-FFF2-40B4-BE49-F238E27FC236}">
                <a16:creationId xmlns:a16="http://schemas.microsoft.com/office/drawing/2014/main" id="{82B8C4EC-64C5-255B-BD4C-F098BF5C6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547" y="641484"/>
            <a:ext cx="3716687" cy="557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4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7532-9828-6453-2660-6EECADF80C76}"/>
              </a:ext>
            </a:extLst>
          </p:cNvPr>
          <p:cNvSpPr>
            <a:spLocks noGrp="1"/>
          </p:cNvSpPr>
          <p:nvPr>
            <p:ph type="title"/>
          </p:nvPr>
        </p:nvSpPr>
        <p:spPr>
          <a:xfrm>
            <a:off x="2231136" y="455537"/>
            <a:ext cx="7729728" cy="1188720"/>
          </a:xfrm>
        </p:spPr>
        <p:txBody>
          <a:bodyPr/>
          <a:lstStyle/>
          <a:p>
            <a:r>
              <a:rPr lang="en-US" dirty="0">
                <a:solidFill>
                  <a:schemeClr val="tx1"/>
                </a:solidFill>
                <a:hlinkClick r:id="rId3">
                  <a:extLst>
                    <a:ext uri="{A12FA001-AC4F-418D-AE19-62706E023703}">
                      <ahyp:hlinkClr xmlns:ahyp="http://schemas.microsoft.com/office/drawing/2018/hyperlinkcolor" val="tx"/>
                    </a:ext>
                  </a:extLst>
                </a:hlinkClick>
              </a:rPr>
              <a:t>Selection Criteria</a:t>
            </a:r>
            <a:endParaRPr lang="en-US" dirty="0">
              <a:solidFill>
                <a:schemeClr val="tx1"/>
              </a:solidFill>
            </a:endParaRPr>
          </a:p>
        </p:txBody>
      </p:sp>
      <p:sp>
        <p:nvSpPr>
          <p:cNvPr id="3" name="Content Placeholder 2">
            <a:extLst>
              <a:ext uri="{FF2B5EF4-FFF2-40B4-BE49-F238E27FC236}">
                <a16:creationId xmlns:a16="http://schemas.microsoft.com/office/drawing/2014/main" id="{0874B1A3-5C64-3942-0E0E-B00A01899250}"/>
              </a:ext>
            </a:extLst>
          </p:cNvPr>
          <p:cNvSpPr>
            <a:spLocks noGrp="1"/>
          </p:cNvSpPr>
          <p:nvPr>
            <p:ph idx="1"/>
          </p:nvPr>
        </p:nvSpPr>
        <p:spPr>
          <a:xfrm>
            <a:off x="2231136" y="1870364"/>
            <a:ext cx="7729728" cy="4787611"/>
          </a:xfrm>
        </p:spPr>
        <p:txBody>
          <a:bodyPr>
            <a:normAutofit fontScale="92500" lnSpcReduction="20000"/>
          </a:bodyPr>
          <a:lstStyle/>
          <a:p>
            <a:pPr marL="0" indent="0">
              <a:spcBef>
                <a:spcPts val="0"/>
              </a:spcBef>
              <a:buNone/>
            </a:pPr>
            <a:endParaRPr lang="en-US" dirty="0"/>
          </a:p>
          <a:p>
            <a:pPr>
              <a:spcBef>
                <a:spcPts val="0"/>
              </a:spcBef>
              <a:buFont typeface="Wingdings" panose="05000000000000000000" pitchFamily="2" charset="2"/>
              <a:buChar char="ü"/>
            </a:pPr>
            <a:r>
              <a:rPr lang="en-US" b="1" dirty="0"/>
              <a:t>Academic excellence </a:t>
            </a:r>
            <a:r>
              <a:rPr lang="en-US" dirty="0"/>
              <a:t>(weight 50%)</a:t>
            </a:r>
          </a:p>
          <a:p>
            <a:pPr marL="0" indent="0">
              <a:spcBef>
                <a:spcPts val="0"/>
              </a:spcBef>
              <a:buNone/>
            </a:pPr>
            <a:r>
              <a:rPr lang="en-US" b="0" i="0" dirty="0">
                <a:solidFill>
                  <a:srgbClr val="000000"/>
                </a:solidFill>
                <a:effectLst/>
                <a:latin typeface="Untitled Regular"/>
              </a:rPr>
              <a:t>As demonstrated by past academic results, transcripts, awards and distinctions</a:t>
            </a:r>
            <a:endParaRPr lang="en-US" dirty="0"/>
          </a:p>
          <a:p>
            <a:pPr marL="0" indent="0">
              <a:buNone/>
            </a:pPr>
            <a:endParaRPr lang="en-US" dirty="0"/>
          </a:p>
          <a:p>
            <a:pPr marL="0" indent="0">
              <a:buNone/>
            </a:pPr>
            <a:endParaRPr lang="en-US" dirty="0"/>
          </a:p>
          <a:p>
            <a:pPr>
              <a:spcBef>
                <a:spcPts val="0"/>
              </a:spcBef>
              <a:buFont typeface="Wingdings" panose="05000000000000000000" pitchFamily="2" charset="2"/>
              <a:buChar char="ü"/>
            </a:pPr>
            <a:r>
              <a:rPr lang="en-US" b="1" dirty="0">
                <a:solidFill>
                  <a:schemeClr val="tx1"/>
                </a:solidFill>
              </a:rPr>
              <a:t>Research potential </a:t>
            </a:r>
            <a:r>
              <a:rPr lang="en-US" dirty="0"/>
              <a:t>(weight 30%)</a:t>
            </a:r>
          </a:p>
          <a:p>
            <a:pPr marL="0" indent="0">
              <a:spcBef>
                <a:spcPts val="0"/>
              </a:spcBef>
              <a:buNone/>
            </a:pPr>
            <a:r>
              <a:rPr lang="en-US" b="0" i="0" dirty="0">
                <a:solidFill>
                  <a:srgbClr val="000000"/>
                </a:solidFill>
                <a:effectLst/>
                <a:latin typeface="Untitled Regular"/>
              </a:rPr>
              <a:t>As demonstrated by your research history, your interest in discovery, the proposed research, its potential contribution to the advancement of knowledge in the field and any anticipated outcomes</a:t>
            </a:r>
          </a:p>
          <a:p>
            <a:pPr marL="0" indent="0">
              <a:buNone/>
            </a:pPr>
            <a:endParaRPr lang="en-US" dirty="0"/>
          </a:p>
          <a:p>
            <a:pPr marL="0" indent="0">
              <a:buNone/>
            </a:pPr>
            <a:endParaRPr lang="en-US" dirty="0"/>
          </a:p>
          <a:p>
            <a:pPr>
              <a:spcBef>
                <a:spcPts val="0"/>
              </a:spcBef>
              <a:buFont typeface="Wingdings" panose="05000000000000000000" pitchFamily="2" charset="2"/>
              <a:buChar char="ü"/>
            </a:pPr>
            <a:r>
              <a:rPr lang="en-US" b="1" dirty="0"/>
              <a:t>Personal characteristics and interpersonal skills </a:t>
            </a:r>
            <a:r>
              <a:rPr lang="en-US" dirty="0"/>
              <a:t>(weight 20%)</a:t>
            </a:r>
          </a:p>
          <a:p>
            <a:pPr marL="0" indent="0">
              <a:spcBef>
                <a:spcPts val="0"/>
              </a:spcBef>
              <a:buNone/>
            </a:pPr>
            <a:r>
              <a:rPr lang="en-US" b="0" i="0" dirty="0">
                <a:solidFill>
                  <a:srgbClr val="000000"/>
                </a:solidFill>
                <a:effectLst/>
                <a:latin typeface="Untitled Regular"/>
              </a:rPr>
              <a:t>As demonstrated by your past professional and relevant extracurricular interactions and collaborations</a:t>
            </a:r>
            <a:endParaRPr lang="en-US" dirty="0"/>
          </a:p>
          <a:p>
            <a:pPr marL="0" indent="0">
              <a:buNone/>
            </a:pPr>
            <a:endParaRPr lang="en-US" dirty="0">
              <a:solidFill>
                <a:srgbClr val="C00000"/>
              </a:solidFill>
            </a:endParaRPr>
          </a:p>
          <a:p>
            <a:pPr marL="0" indent="0">
              <a:buNone/>
            </a:pPr>
            <a:r>
              <a:rPr lang="en-US" dirty="0">
                <a:solidFill>
                  <a:srgbClr val="383155"/>
                </a:solidFill>
              </a:rPr>
              <a:t>Applicants should consider the indicators of the assessment criterion when drafting their winning scholarship application.</a:t>
            </a:r>
          </a:p>
        </p:txBody>
      </p:sp>
    </p:spTree>
    <p:extLst>
      <p:ext uri="{BB962C8B-B14F-4D97-AF65-F5344CB8AC3E}">
        <p14:creationId xmlns:p14="http://schemas.microsoft.com/office/powerpoint/2010/main" val="78494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Placeholder 7" descr="Cup and saucer on table">
            <a:extLst>
              <a:ext uri="{FF2B5EF4-FFF2-40B4-BE49-F238E27FC236}">
                <a16:creationId xmlns:a16="http://schemas.microsoft.com/office/drawing/2014/main" id="{EB7C04D4-9A6D-DDD5-969D-1039BF67938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b="-1"/>
          <a:stretch/>
        </p:blipFill>
        <p:spPr>
          <a:xfrm>
            <a:off x="642" y="10"/>
            <a:ext cx="6096000" cy="6857990"/>
          </a:xfrm>
          <a:prstGeom prst="rect">
            <a:avLst/>
          </a:prstGeom>
        </p:spPr>
      </p:pic>
      <p:sp>
        <p:nvSpPr>
          <p:cNvPr id="2" name="Title 1">
            <a:extLst>
              <a:ext uri="{FF2B5EF4-FFF2-40B4-BE49-F238E27FC236}">
                <a16:creationId xmlns:a16="http://schemas.microsoft.com/office/drawing/2014/main" id="{9B68CB7B-7F9D-9FA9-FDEE-A8716793D2ED}"/>
              </a:ext>
            </a:extLst>
          </p:cNvPr>
          <p:cNvSpPr>
            <a:spLocks noGrp="1"/>
          </p:cNvSpPr>
          <p:nvPr>
            <p:ph type="title"/>
          </p:nvPr>
        </p:nvSpPr>
        <p:spPr>
          <a:xfrm>
            <a:off x="1065929" y="976129"/>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Selection Review Process</a:t>
            </a:r>
          </a:p>
        </p:txBody>
      </p:sp>
      <p:sp>
        <p:nvSpPr>
          <p:cNvPr id="4" name="Text Placeholder 3">
            <a:extLst>
              <a:ext uri="{FF2B5EF4-FFF2-40B4-BE49-F238E27FC236}">
                <a16:creationId xmlns:a16="http://schemas.microsoft.com/office/drawing/2014/main" id="{F6968E8F-16ED-EDFF-4126-E7A9B77CB765}"/>
              </a:ext>
            </a:extLst>
          </p:cNvPr>
          <p:cNvSpPr>
            <a:spLocks noGrp="1"/>
          </p:cNvSpPr>
          <p:nvPr>
            <p:ph type="body" sz="half" idx="2"/>
          </p:nvPr>
        </p:nvSpPr>
        <p:spPr>
          <a:xfrm>
            <a:off x="6317673" y="1243878"/>
            <a:ext cx="5272763" cy="4370243"/>
          </a:xfrm>
        </p:spPr>
        <p:txBody>
          <a:bodyPr vert="horz" lIns="91440" tIns="45720" rIns="91440" bIns="45720" rtlCol="0" anchor="ctr">
            <a:normAutofit/>
          </a:bodyPr>
          <a:lstStyle/>
          <a:p>
            <a:pPr algn="l" fontAlgn="base"/>
            <a:endParaRPr lang="en-US" b="0" i="0" dirty="0">
              <a:solidFill>
                <a:schemeClr val="tx1">
                  <a:lumMod val="85000"/>
                  <a:lumOff val="15000"/>
                </a:schemeClr>
              </a:solidFill>
              <a:effectLst/>
            </a:endParaRPr>
          </a:p>
          <a:p>
            <a:pPr algn="l" fontAlgn="base">
              <a:spcBef>
                <a:spcPts val="2400"/>
              </a:spcBef>
            </a:pPr>
            <a:r>
              <a:rPr lang="en-US" b="0" i="0" dirty="0">
                <a:solidFill>
                  <a:schemeClr val="tx1">
                    <a:lumMod val="85000"/>
                    <a:lumOff val="15000"/>
                  </a:schemeClr>
                </a:solidFill>
                <a:effectLst/>
              </a:rPr>
              <a:t>The review identifies candidates for the CGS M award and creates a ranked list of meritorious applicants</a:t>
            </a:r>
            <a:r>
              <a:rPr lang="en-US" dirty="0">
                <a:solidFill>
                  <a:schemeClr val="tx1">
                    <a:lumMod val="85000"/>
                    <a:lumOff val="15000"/>
                  </a:schemeClr>
                </a:solidFill>
              </a:rPr>
              <a:t> and alternates. </a:t>
            </a:r>
            <a:r>
              <a:rPr lang="en-US" b="0" i="0" dirty="0">
                <a:solidFill>
                  <a:schemeClr val="tx1">
                    <a:lumMod val="85000"/>
                    <a:lumOff val="15000"/>
                  </a:schemeClr>
                </a:solidFill>
                <a:effectLst/>
              </a:rPr>
              <a:t> </a:t>
            </a:r>
          </a:p>
          <a:p>
            <a:pPr marL="285750" indent="-285750" algn="l" fontAlgn="base">
              <a:spcBef>
                <a:spcPts val="1200"/>
              </a:spcBef>
              <a:buFont typeface="Wingdings" panose="05000000000000000000" pitchFamily="2" charset="2"/>
              <a:buChar char="Ø"/>
            </a:pPr>
            <a:r>
              <a:rPr lang="en-US" b="0" i="0" dirty="0">
                <a:solidFill>
                  <a:schemeClr val="tx1">
                    <a:lumMod val="85000"/>
                    <a:lumOff val="15000"/>
                  </a:schemeClr>
                </a:solidFill>
                <a:effectLst/>
              </a:rPr>
              <a:t>Only materials submitted through the Research Portal will be considered. </a:t>
            </a:r>
          </a:p>
          <a:p>
            <a:pPr marL="285750" indent="-285750" algn="l" fontAlgn="base">
              <a:spcBef>
                <a:spcPts val="1200"/>
              </a:spcBef>
              <a:buFont typeface="Wingdings" panose="05000000000000000000" pitchFamily="2" charset="2"/>
              <a:buChar char="Ø"/>
            </a:pPr>
            <a:r>
              <a:rPr lang="en-US" b="0" i="0" dirty="0">
                <a:solidFill>
                  <a:schemeClr val="tx1">
                    <a:lumMod val="85000"/>
                    <a:lumOff val="15000"/>
                  </a:schemeClr>
                </a:solidFill>
                <a:effectLst/>
              </a:rPr>
              <a:t>Any excess pages are removed before the review begins. </a:t>
            </a:r>
          </a:p>
          <a:p>
            <a:pPr marL="285750" indent="-285750" algn="l" fontAlgn="base">
              <a:spcBef>
                <a:spcPts val="1200"/>
              </a:spcBef>
              <a:buFont typeface="Wingdings" panose="05000000000000000000" pitchFamily="2" charset="2"/>
              <a:buChar char="Ø"/>
            </a:pPr>
            <a:r>
              <a:rPr lang="en-US" b="0" i="0" dirty="0">
                <a:solidFill>
                  <a:schemeClr val="tx1">
                    <a:lumMod val="85000"/>
                    <a:lumOff val="15000"/>
                  </a:schemeClr>
                </a:solidFill>
                <a:effectLst/>
              </a:rPr>
              <a:t>Committee members will not refer to external URLs or publications for additional information. </a:t>
            </a:r>
          </a:p>
          <a:p>
            <a:pPr marL="285750" indent="-285750" algn="l" fontAlgn="base">
              <a:spcBef>
                <a:spcPts val="1200"/>
              </a:spcBef>
              <a:buFont typeface="Wingdings" panose="05000000000000000000" pitchFamily="2" charset="2"/>
              <a:buChar char="Ø"/>
            </a:pPr>
            <a:r>
              <a:rPr lang="en-US" b="0" i="0" dirty="0">
                <a:solidFill>
                  <a:schemeClr val="tx1">
                    <a:lumMod val="85000"/>
                    <a:lumOff val="15000"/>
                  </a:schemeClr>
                </a:solidFill>
                <a:effectLst/>
              </a:rPr>
              <a:t>The merit review must adhere to the specified selection criteria, which are weighted. </a:t>
            </a:r>
          </a:p>
          <a:p>
            <a:pPr marL="285750" indent="-285750" algn="l" fontAlgn="base">
              <a:spcBef>
                <a:spcPts val="1200"/>
              </a:spcBef>
              <a:buFont typeface="Wingdings" panose="05000000000000000000" pitchFamily="2" charset="2"/>
              <a:buChar char="Ø"/>
            </a:pPr>
            <a:r>
              <a:rPr lang="en-US" b="0" i="0" dirty="0">
                <a:solidFill>
                  <a:schemeClr val="tx1">
                    <a:lumMod val="85000"/>
                    <a:lumOff val="15000"/>
                  </a:schemeClr>
                </a:solidFill>
                <a:effectLst/>
              </a:rPr>
              <a:t>Committee members must consider each criterion when assigning a global score to an application. </a:t>
            </a:r>
          </a:p>
          <a:p>
            <a:pPr marL="285750" indent="-285750" algn="l" fontAlgn="base">
              <a:spcBef>
                <a:spcPts val="1200"/>
              </a:spcBef>
              <a:buFont typeface="Wingdings" panose="05000000000000000000" pitchFamily="2" charset="2"/>
              <a:buChar char="Ø"/>
            </a:pPr>
            <a:r>
              <a:rPr lang="en-US" b="0" i="0" dirty="0">
                <a:solidFill>
                  <a:schemeClr val="tx1">
                    <a:lumMod val="85000"/>
                    <a:lumOff val="15000"/>
                  </a:schemeClr>
                </a:solidFill>
                <a:effectLst/>
              </a:rPr>
              <a:t>No additional criteria may be added. </a:t>
            </a:r>
          </a:p>
          <a:p>
            <a:pPr algn="l" fontAlgn="base"/>
            <a:endParaRPr lang="en-US" b="0" i="0" dirty="0">
              <a:solidFill>
                <a:schemeClr val="tx1">
                  <a:lumMod val="85000"/>
                  <a:lumOff val="15000"/>
                </a:schemeClr>
              </a:solidFill>
              <a:effectLst/>
            </a:endParaRP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852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84E7-7639-8C06-1EB6-17F627466F14}"/>
              </a:ext>
            </a:extLst>
          </p:cNvPr>
          <p:cNvSpPr>
            <a:spLocks noGrp="1"/>
          </p:cNvSpPr>
          <p:nvPr>
            <p:ph type="title"/>
          </p:nvPr>
        </p:nvSpPr>
        <p:spPr>
          <a:xfrm>
            <a:off x="2231136" y="440817"/>
            <a:ext cx="7729728" cy="1188720"/>
          </a:xfrm>
        </p:spPr>
        <p:txBody>
          <a:bodyPr/>
          <a:lstStyle/>
          <a:p>
            <a:r>
              <a:rPr lang="en-US" dirty="0">
                <a:latin typeface="Aptos" panose="020B0004020202020204" pitchFamily="34" charset="0"/>
              </a:rPr>
              <a:t>REMINDER: 11</a:t>
            </a:r>
            <a:r>
              <a:rPr lang="en-US" dirty="0"/>
              <a:t> Tasks to complete </a:t>
            </a:r>
            <a:br>
              <a:rPr lang="en-US" dirty="0"/>
            </a:br>
            <a:r>
              <a:rPr lang="en-US" dirty="0"/>
              <a:t>the CGS M application</a:t>
            </a:r>
          </a:p>
        </p:txBody>
      </p:sp>
      <p:sp>
        <p:nvSpPr>
          <p:cNvPr id="3" name="Content Placeholder 2">
            <a:extLst>
              <a:ext uri="{FF2B5EF4-FFF2-40B4-BE49-F238E27FC236}">
                <a16:creationId xmlns:a16="http://schemas.microsoft.com/office/drawing/2014/main" id="{583E7511-7F4C-4780-2F0A-E425E2FF6A56}"/>
              </a:ext>
            </a:extLst>
          </p:cNvPr>
          <p:cNvSpPr>
            <a:spLocks noGrp="1"/>
          </p:cNvSpPr>
          <p:nvPr>
            <p:ph idx="1"/>
          </p:nvPr>
        </p:nvSpPr>
        <p:spPr>
          <a:xfrm>
            <a:off x="2231136" y="2171700"/>
            <a:ext cx="7729728" cy="3767282"/>
          </a:xfrm>
        </p:spPr>
        <p:txBody>
          <a:bodyPr>
            <a:normAutofit/>
          </a:bodyPr>
          <a:lstStyle/>
          <a:p>
            <a:pPr marL="342900" indent="-342900" algn="l">
              <a:spcBef>
                <a:spcPts val="0"/>
              </a:spcBef>
              <a:buAutoNum type="arabicPeriod"/>
            </a:pPr>
            <a:r>
              <a:rPr lang="en-US" b="0" i="0" dirty="0">
                <a:solidFill>
                  <a:srgbClr val="000000"/>
                </a:solidFill>
                <a:effectLst/>
                <a:latin typeface="Untitled Medium"/>
              </a:rPr>
              <a:t>Create an application</a:t>
            </a:r>
          </a:p>
          <a:p>
            <a:pPr marL="342900" indent="-342900" algn="l">
              <a:spcBef>
                <a:spcPts val="0"/>
              </a:spcBef>
              <a:buAutoNum type="arabicPeriod"/>
            </a:pPr>
            <a:r>
              <a:rPr lang="en-US" dirty="0">
                <a:solidFill>
                  <a:srgbClr val="000000"/>
                </a:solidFill>
                <a:latin typeface="Untitled Medium"/>
              </a:rPr>
              <a:t>Application overview (includes Supplements/joint initiatives)</a:t>
            </a:r>
          </a:p>
          <a:p>
            <a:pPr marL="342900" indent="-342900">
              <a:spcBef>
                <a:spcPts val="0"/>
              </a:spcBef>
              <a:buAutoNum type="arabicPeriod"/>
            </a:pPr>
            <a:r>
              <a:rPr lang="en-US" dirty="0">
                <a:solidFill>
                  <a:srgbClr val="C00000"/>
                </a:solidFill>
                <a:latin typeface="Untitled Medium"/>
              </a:rPr>
              <a:t>Activity details (</a:t>
            </a:r>
            <a:r>
              <a:rPr lang="en-US" b="1" dirty="0">
                <a:solidFill>
                  <a:srgbClr val="C00000"/>
                </a:solidFill>
                <a:latin typeface="Untitled Regular"/>
              </a:rPr>
              <a:t>special circumstances</a:t>
            </a:r>
            <a:r>
              <a:rPr lang="en-US" dirty="0">
                <a:solidFill>
                  <a:srgbClr val="C00000"/>
                </a:solidFill>
                <a:latin typeface="Untitled Regular"/>
              </a:rPr>
              <a:t>)</a:t>
            </a:r>
            <a:endParaRPr lang="en-US" dirty="0">
              <a:solidFill>
                <a:srgbClr val="C00000"/>
              </a:solidFill>
              <a:latin typeface="Untitled Medium"/>
            </a:endParaRPr>
          </a:p>
          <a:p>
            <a:pPr marL="342900" indent="-342900">
              <a:spcBef>
                <a:spcPts val="0"/>
              </a:spcBef>
              <a:buAutoNum type="arabicPeriod"/>
            </a:pPr>
            <a:r>
              <a:rPr lang="en-US" b="1" i="0" dirty="0">
                <a:solidFill>
                  <a:srgbClr val="C00000"/>
                </a:solidFill>
                <a:effectLst/>
                <a:latin typeface="Untitled Regular"/>
              </a:rPr>
              <a:t>Outline of proposed research</a:t>
            </a:r>
            <a:r>
              <a:rPr lang="en-US" b="0" i="0" dirty="0">
                <a:solidFill>
                  <a:srgbClr val="C00000"/>
                </a:solidFill>
                <a:effectLst/>
                <a:latin typeface="Untitled Regular"/>
              </a:rPr>
              <a:t> (attachment) with bibliography and citations</a:t>
            </a:r>
          </a:p>
          <a:p>
            <a:pPr marL="342900" indent="-342900">
              <a:spcBef>
                <a:spcPts val="0"/>
              </a:spcBef>
              <a:buAutoNum type="arabicPeriod"/>
            </a:pPr>
            <a:r>
              <a:rPr lang="en-US" b="1" dirty="0">
                <a:solidFill>
                  <a:srgbClr val="C00000"/>
                </a:solidFill>
                <a:latin typeface="Untitled Regular"/>
              </a:rPr>
              <a:t>Transcripts</a:t>
            </a:r>
            <a:r>
              <a:rPr lang="en-US" dirty="0">
                <a:solidFill>
                  <a:srgbClr val="C00000"/>
                </a:solidFill>
                <a:latin typeface="Untitled Regular"/>
              </a:rPr>
              <a:t> (attachment)</a:t>
            </a:r>
          </a:p>
          <a:p>
            <a:pPr marL="342900" indent="-342900">
              <a:spcBef>
                <a:spcPts val="0"/>
              </a:spcBef>
              <a:buAutoNum type="arabicPeriod"/>
            </a:pPr>
            <a:r>
              <a:rPr lang="en-US" b="1" i="0" dirty="0">
                <a:solidFill>
                  <a:srgbClr val="C00000"/>
                </a:solidFill>
                <a:effectLst/>
                <a:latin typeface="Untitled Regular"/>
              </a:rPr>
              <a:t>Canadian Common CV</a:t>
            </a:r>
          </a:p>
          <a:p>
            <a:pPr marL="342900" indent="-342900">
              <a:spcBef>
                <a:spcPts val="0"/>
              </a:spcBef>
              <a:buAutoNum type="arabicPeriod"/>
            </a:pPr>
            <a:r>
              <a:rPr lang="en-US" b="1" dirty="0">
                <a:solidFill>
                  <a:srgbClr val="C00000"/>
                </a:solidFill>
                <a:latin typeface="Untitled Regular"/>
              </a:rPr>
              <a:t>Reference assessments </a:t>
            </a:r>
            <a:r>
              <a:rPr lang="en-US" dirty="0">
                <a:solidFill>
                  <a:srgbClr val="C00000"/>
                </a:solidFill>
                <a:latin typeface="Untitled Regular"/>
              </a:rPr>
              <a:t>(two reference assessments)</a:t>
            </a:r>
          </a:p>
          <a:p>
            <a:pPr marL="342900" indent="-342900">
              <a:spcBef>
                <a:spcPts val="0"/>
              </a:spcBef>
              <a:buAutoNum type="arabicPeriod"/>
            </a:pPr>
            <a:r>
              <a:rPr lang="en-US" dirty="0">
                <a:solidFill>
                  <a:srgbClr val="000000"/>
                </a:solidFill>
                <a:latin typeface="Untitled Regular"/>
              </a:rPr>
              <a:t>Extract the application</a:t>
            </a:r>
          </a:p>
          <a:p>
            <a:pPr marL="342900" indent="-342900">
              <a:spcBef>
                <a:spcPts val="0"/>
              </a:spcBef>
              <a:buAutoNum type="arabicPeriod"/>
            </a:pPr>
            <a:r>
              <a:rPr lang="en-US" b="0" i="0" dirty="0">
                <a:solidFill>
                  <a:srgbClr val="000000"/>
                </a:solidFill>
                <a:effectLst/>
                <a:latin typeface="Untitled Regular"/>
              </a:rPr>
              <a:t>Submit the application</a:t>
            </a:r>
          </a:p>
          <a:p>
            <a:pPr marL="342900" indent="-342900">
              <a:spcBef>
                <a:spcPts val="0"/>
              </a:spcBef>
              <a:buAutoNum type="arabicPeriod"/>
            </a:pPr>
            <a:r>
              <a:rPr lang="en-US" b="0" i="0" dirty="0">
                <a:solidFill>
                  <a:srgbClr val="000000"/>
                </a:solidFill>
                <a:effectLst/>
                <a:latin typeface="Untitled Regular"/>
              </a:rPr>
              <a:t>Accept the terms and conditions of applying </a:t>
            </a:r>
          </a:p>
          <a:p>
            <a:pPr marL="0" indent="0">
              <a:spcBef>
                <a:spcPts val="0"/>
              </a:spcBef>
              <a:buNone/>
            </a:pPr>
            <a:endParaRPr lang="en-US" b="0" i="0" dirty="0">
              <a:solidFill>
                <a:srgbClr val="C00000"/>
              </a:solidFill>
              <a:effectLst/>
              <a:latin typeface="Untitled Regular"/>
            </a:endParaRPr>
          </a:p>
          <a:p>
            <a:pPr marL="0" indent="0">
              <a:spcBef>
                <a:spcPts val="0"/>
              </a:spcBef>
              <a:buNone/>
            </a:pPr>
            <a:r>
              <a:rPr lang="en-US" b="0" i="0" dirty="0">
                <a:solidFill>
                  <a:srgbClr val="C00000"/>
                </a:solidFill>
                <a:effectLst/>
                <a:latin typeface="Untitled Regular"/>
              </a:rPr>
              <a:t>*</a:t>
            </a:r>
            <a:r>
              <a:rPr lang="en-US" b="0" i="0" dirty="0">
                <a:solidFill>
                  <a:schemeClr val="tx1"/>
                </a:solidFill>
                <a:effectLst/>
                <a:latin typeface="Untitled Regular"/>
                <a:hlinkClick r:id="rId2">
                  <a:extLst>
                    <a:ext uri="{A12FA001-AC4F-418D-AE19-62706E023703}">
                      <ahyp:hlinkClr xmlns:ahyp="http://schemas.microsoft.com/office/drawing/2018/hyperlinkcolor" val="tx"/>
                    </a:ext>
                  </a:extLst>
                </a:hlinkClick>
              </a:rPr>
              <a:t>instructions are provided within each task</a:t>
            </a:r>
            <a:endParaRPr lang="en-US" b="0" i="0" dirty="0">
              <a:solidFill>
                <a:schemeClr val="tx1"/>
              </a:solidFill>
              <a:effectLst/>
              <a:latin typeface="Untitled Regular"/>
            </a:endParaRPr>
          </a:p>
          <a:p>
            <a:pPr marL="0" indent="0">
              <a:buNone/>
            </a:pPr>
            <a:endParaRPr lang="en-US" b="0" i="0" dirty="0">
              <a:solidFill>
                <a:srgbClr val="000000"/>
              </a:solidFill>
              <a:effectLst/>
              <a:latin typeface="Untitled Regular"/>
            </a:endParaRPr>
          </a:p>
          <a:p>
            <a:pPr marL="0" indent="0">
              <a:buNone/>
            </a:pPr>
            <a:endParaRPr lang="en-US" dirty="0"/>
          </a:p>
        </p:txBody>
      </p:sp>
    </p:spTree>
    <p:extLst>
      <p:ext uri="{BB962C8B-B14F-4D97-AF65-F5344CB8AC3E}">
        <p14:creationId xmlns:p14="http://schemas.microsoft.com/office/powerpoint/2010/main" val="162110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6483927" y="978777"/>
            <a:ext cx="5143499" cy="901978"/>
          </a:xfrm>
        </p:spPr>
        <p:txBody>
          <a:bodyPr vert="horz" lIns="182880" tIns="182880" rIns="182880" bIns="182880" rtlCol="0" anchor="ctr">
            <a:normAutofit fontScale="90000"/>
          </a:bodyPr>
          <a:lstStyle/>
          <a:p>
            <a:r>
              <a:rPr lang="en-US" dirty="0"/>
              <a:t>Special Circumstances: </a:t>
            </a:r>
            <a:br>
              <a:rPr lang="en-US" dirty="0"/>
            </a:br>
            <a:r>
              <a:rPr lang="en-US" dirty="0"/>
              <a:t>what to consider</a:t>
            </a:r>
          </a:p>
        </p:txBody>
      </p:sp>
      <p:pic>
        <p:nvPicPr>
          <p:cNvPr id="5122" name="Picture 2" descr="Free Loving mother caressing black baby lying on floor Stock Photo">
            <a:extLst>
              <a:ext uri="{FF2B5EF4-FFF2-40B4-BE49-F238E27FC236}">
                <a16:creationId xmlns:a16="http://schemas.microsoft.com/office/drawing/2014/main" id="{6444CDD3-2693-8E4D-7885-E3D2BD5F202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6483927" y="2275609"/>
            <a:ext cx="5143499" cy="4125191"/>
          </a:xfrm>
        </p:spPr>
        <p:txBody>
          <a:bodyPr vert="horz" lIns="91440" tIns="45720" rIns="91440" bIns="45720" rtlCol="0">
            <a:normAutofit/>
          </a:bodyPr>
          <a:lstStyle/>
          <a:p>
            <a:pPr indent="-228600" algn="l">
              <a:lnSpc>
                <a:spcPct val="90000"/>
              </a:lnSpc>
              <a:buFont typeface="Arial" panose="020B0604020202020204" pitchFamily="34" charset="0"/>
              <a:buChar char="•"/>
            </a:pPr>
            <a:endParaRPr lang="en-US" dirty="0">
              <a:solidFill>
                <a:schemeClr val="tx1">
                  <a:lumMod val="85000"/>
                  <a:lumOff val="15000"/>
                </a:schemeClr>
              </a:solidFill>
            </a:endParaRPr>
          </a:p>
          <a:p>
            <a:pPr algn="l">
              <a:lnSpc>
                <a:spcPct val="90000"/>
              </a:lnSpc>
            </a:pPr>
            <a:r>
              <a:rPr lang="en-US" dirty="0">
                <a:solidFill>
                  <a:schemeClr val="tx1">
                    <a:lumMod val="85000"/>
                    <a:lumOff val="15000"/>
                  </a:schemeClr>
                </a:solidFill>
              </a:rPr>
              <a:t>Tri Council applications asks their selection committees to consider special circumstances that </a:t>
            </a:r>
            <a:r>
              <a:rPr lang="en-US" b="1" dirty="0">
                <a:solidFill>
                  <a:schemeClr val="tx1">
                    <a:lumMod val="85000"/>
                    <a:lumOff val="15000"/>
                  </a:schemeClr>
                </a:solidFill>
              </a:rPr>
              <a:t>could have </a:t>
            </a:r>
            <a:r>
              <a:rPr lang="en-US" dirty="0">
                <a:solidFill>
                  <a:schemeClr val="tx1">
                    <a:lumMod val="85000"/>
                    <a:lumOff val="15000"/>
                  </a:schemeClr>
                </a:solidFill>
              </a:rPr>
              <a:t>affected applicants’ research, professional career, record of academic or research achievement, or completion of degrees. </a:t>
            </a:r>
          </a:p>
          <a:p>
            <a:pPr algn="l">
              <a:lnSpc>
                <a:spcPct val="90000"/>
              </a:lnSpc>
            </a:pPr>
            <a:endParaRPr lang="en-US" dirty="0">
              <a:solidFill>
                <a:schemeClr val="tx1">
                  <a:lumMod val="85000"/>
                  <a:lumOff val="15000"/>
                </a:schemeClr>
              </a:solidFill>
            </a:endParaRPr>
          </a:p>
          <a:p>
            <a:pPr algn="l">
              <a:lnSpc>
                <a:spcPct val="90000"/>
              </a:lnSpc>
            </a:pPr>
            <a:r>
              <a:rPr lang="en-US" dirty="0">
                <a:solidFill>
                  <a:schemeClr val="tx1">
                    <a:lumMod val="85000"/>
                    <a:lumOff val="15000"/>
                  </a:schemeClr>
                </a:solidFill>
              </a:rPr>
              <a:t>Relevant circumstances could include:</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administrative responsibilities,</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maternity/parental leave, child rearing,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illness, disability,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cultural or community responsibilities,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socio-economic context,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family responsibilities,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trauma and loss,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the COVID-19 pandemic, </a:t>
            </a:r>
          </a:p>
          <a:p>
            <a:pPr marL="342900" indent="-228600" algn="l">
              <a:lnSpc>
                <a:spcPct val="90000"/>
              </a:lnSpc>
              <a:spcBef>
                <a:spcPts val="0"/>
              </a:spcBef>
              <a:buFont typeface="Arial" panose="020B0604020202020204" pitchFamily="34" charset="0"/>
              <a:buChar char="•"/>
            </a:pPr>
            <a:r>
              <a:rPr lang="en-US" dirty="0">
                <a:solidFill>
                  <a:schemeClr val="tx1">
                    <a:lumMod val="85000"/>
                    <a:lumOff val="15000"/>
                  </a:schemeClr>
                </a:solidFill>
              </a:rPr>
              <a:t>or other applicable circumstances.</a:t>
            </a:r>
          </a:p>
        </p:txBody>
      </p:sp>
    </p:spTree>
    <p:extLst>
      <p:ext uri="{BB962C8B-B14F-4D97-AF65-F5344CB8AC3E}">
        <p14:creationId xmlns:p14="http://schemas.microsoft.com/office/powerpoint/2010/main" val="128509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C156DA6-57D4-542D-DD46-D3F40F061743}"/>
              </a:ext>
            </a:extLst>
          </p:cNvPr>
          <p:cNvSpPr>
            <a:spLocks noGrp="1"/>
          </p:cNvSpPr>
          <p:nvPr>
            <p:ph type="title"/>
          </p:nvPr>
        </p:nvSpPr>
        <p:spPr>
          <a:xfrm>
            <a:off x="643466" y="643467"/>
            <a:ext cx="6242719" cy="1299633"/>
          </a:xfrm>
          <a:noFill/>
          <a:ln>
            <a:solidFill>
              <a:schemeClr val="bg1"/>
            </a:solidFill>
          </a:ln>
        </p:spPr>
        <p:txBody>
          <a:bodyPr vert="horz" wrap="square" lIns="182880" tIns="182880" rIns="182880" bIns="182880" rtlCol="0" anchor="ctr">
            <a:normAutofit/>
          </a:bodyPr>
          <a:lstStyle/>
          <a:p>
            <a:r>
              <a:rPr lang="en-US" sz="2800" dirty="0">
                <a:solidFill>
                  <a:schemeClr val="bg1"/>
                </a:solidFill>
              </a:rPr>
              <a:t>Include within special Circumstances</a:t>
            </a:r>
          </a:p>
        </p:txBody>
      </p:sp>
      <p:sp>
        <p:nvSpPr>
          <p:cNvPr id="4" name="Text Placeholder 3">
            <a:extLst>
              <a:ext uri="{FF2B5EF4-FFF2-40B4-BE49-F238E27FC236}">
                <a16:creationId xmlns:a16="http://schemas.microsoft.com/office/drawing/2014/main" id="{F4C2B33F-0ACF-C0B1-8BD2-96A5F33CBFBC}"/>
              </a:ext>
            </a:extLst>
          </p:cNvPr>
          <p:cNvSpPr>
            <a:spLocks/>
          </p:cNvSpPr>
          <p:nvPr/>
        </p:nvSpPr>
        <p:spPr>
          <a:xfrm>
            <a:off x="643467" y="2244436"/>
            <a:ext cx="6242715" cy="3809230"/>
          </a:xfrm>
          <a:prstGeom prst="rect">
            <a:avLst/>
          </a:prstGeom>
        </p:spPr>
        <p:txBody>
          <a:bodyPr vert="horz" lIns="91440" tIns="45720" rIns="91440" bIns="45720" rtlCol="0">
            <a:normAutofit/>
          </a:bodyPr>
          <a:lstStyle/>
          <a:p>
            <a:pPr marR="0" lvl="0" defTabSz="914400" fontAlgn="auto">
              <a:spcBef>
                <a:spcPts val="1000"/>
              </a:spcBef>
              <a:spcAft>
                <a:spcPts val="600"/>
              </a:spcAft>
              <a:buClr>
                <a:schemeClr val="accent2"/>
              </a:buClr>
              <a:buSzTx/>
              <a:tabLst/>
              <a:defRPr/>
            </a:pPr>
            <a:r>
              <a:rPr kumimoji="0" lang="en-US" b="0" i="0" u="none" strike="noStrike" cap="none" spc="0" normalizeH="0" baseline="0" noProof="0" dirty="0">
                <a:ln>
                  <a:noFill/>
                </a:ln>
                <a:solidFill>
                  <a:schemeClr val="bg1"/>
                </a:solidFill>
                <a:effectLst/>
                <a:uLnTx/>
                <a:uFillTx/>
              </a:rPr>
              <a:t>Applicants are asked to describe any special circumstances that may have:</a:t>
            </a:r>
          </a:p>
          <a:p>
            <a:pPr marL="285750" marR="0" lvl="0" indent="-228600" defTabSz="914400" fontAlgn="auto">
              <a:spcBef>
                <a:spcPts val="1000"/>
              </a:spcBef>
              <a:spcAft>
                <a:spcPts val="600"/>
              </a:spcAft>
              <a:buClr>
                <a:schemeClr val="accent2"/>
              </a:buClr>
              <a:buSzTx/>
              <a:buFont typeface="Arial" panose="020B0604020202020204" pitchFamily="34" charset="0"/>
              <a:buChar char="•"/>
              <a:tabLst/>
              <a:defRPr/>
            </a:pPr>
            <a:r>
              <a:rPr kumimoji="0" lang="en-US" b="0" i="0" u="none" strike="noStrike" cap="none" spc="0" normalizeH="0" baseline="0" noProof="0" dirty="0">
                <a:ln>
                  <a:noFill/>
                </a:ln>
                <a:solidFill>
                  <a:schemeClr val="bg1"/>
                </a:solidFill>
                <a:effectLst/>
                <a:uLnTx/>
                <a:uFillTx/>
              </a:rPr>
              <a:t> delayed, disrupted, or interrupted studies or research, </a:t>
            </a:r>
          </a:p>
          <a:p>
            <a:pPr marL="285750" marR="0" lvl="0" indent="-228600" defTabSz="914400" fontAlgn="auto">
              <a:spcBef>
                <a:spcPts val="1000"/>
              </a:spcBef>
              <a:spcAft>
                <a:spcPts val="600"/>
              </a:spcAft>
              <a:buClr>
                <a:schemeClr val="accent2"/>
              </a:buClr>
              <a:buSzTx/>
              <a:buFont typeface="Arial" panose="020B0604020202020204" pitchFamily="34" charset="0"/>
              <a:buChar char="•"/>
              <a:tabLst/>
              <a:defRPr/>
            </a:pPr>
            <a:r>
              <a:rPr kumimoji="0" lang="en-US" b="0" i="0" u="none" strike="noStrike" cap="none" spc="0" normalizeH="0" baseline="0" noProof="0" dirty="0">
                <a:ln>
                  <a:noFill/>
                </a:ln>
                <a:solidFill>
                  <a:schemeClr val="bg1"/>
                </a:solidFill>
                <a:effectLst/>
                <a:uLnTx/>
                <a:uFillTx/>
              </a:rPr>
              <a:t>or otherwise affected the performance on which the assessment for funding will be made. </a:t>
            </a:r>
            <a:br>
              <a:rPr kumimoji="0" lang="en-US" b="0" i="0" u="none" strike="noStrike" cap="none" spc="0" normalizeH="0" baseline="0" noProof="0" dirty="0">
                <a:ln>
                  <a:noFill/>
                </a:ln>
                <a:solidFill>
                  <a:schemeClr val="bg1"/>
                </a:solidFill>
                <a:effectLst/>
                <a:uLnTx/>
                <a:uFillTx/>
              </a:rPr>
            </a:br>
            <a:endParaRPr kumimoji="0" lang="en-US" b="0" i="0" u="none" strike="noStrike" cap="none" spc="0" normalizeH="0" baseline="0" noProof="0" dirty="0">
              <a:ln>
                <a:noFill/>
              </a:ln>
              <a:solidFill>
                <a:schemeClr val="bg1"/>
              </a:solidFill>
              <a:effectLst/>
              <a:uLnTx/>
              <a:uFillTx/>
            </a:endParaRPr>
          </a:p>
          <a:p>
            <a:pPr marR="0" lvl="0" defTabSz="914400" fontAlgn="auto">
              <a:spcBef>
                <a:spcPts val="1000"/>
              </a:spcBef>
              <a:spcAft>
                <a:spcPts val="600"/>
              </a:spcAft>
              <a:buClr>
                <a:schemeClr val="accent2"/>
              </a:buClr>
              <a:buSzTx/>
              <a:tabLst/>
              <a:defRPr/>
            </a:pPr>
            <a:r>
              <a:rPr kumimoji="0" lang="en-US" b="0" i="0" u="none" strike="noStrike" cap="none" spc="0" normalizeH="0" baseline="0" noProof="0" dirty="0">
                <a:ln>
                  <a:noFill/>
                </a:ln>
                <a:solidFill>
                  <a:schemeClr val="bg1"/>
                </a:solidFill>
                <a:effectLst/>
                <a:uLnTx/>
                <a:uFillTx/>
              </a:rPr>
              <a:t>Note: If your current or past supervisor is unable to provide you with a recommendation letter, you should provide an explanation within the Special Circumstance</a:t>
            </a:r>
          </a:p>
          <a:p>
            <a:pPr marL="0" marR="0" lvl="0" indent="-228600" defTabSz="914400" fontAlgn="auto">
              <a:spcBef>
                <a:spcPts val="1000"/>
              </a:spcBef>
              <a:spcAft>
                <a:spcPts val="600"/>
              </a:spcAft>
              <a:buClr>
                <a:schemeClr val="accent2"/>
              </a:buClr>
              <a:buSzTx/>
              <a:buFont typeface="Arial" panose="020B0604020202020204" pitchFamily="34" charset="0"/>
              <a:buChar char="•"/>
              <a:tabLst/>
              <a:defRPr/>
            </a:pPr>
            <a:endParaRPr kumimoji="0" lang="en-US" b="0" i="0" u="none" strike="noStrike" cap="none" spc="0" normalizeH="0" baseline="0" noProof="0" dirty="0">
              <a:ln>
                <a:noFill/>
              </a:ln>
              <a:solidFill>
                <a:schemeClr val="bg1"/>
              </a:solidFill>
              <a:effectLst/>
              <a:uLnTx/>
              <a:uFillTx/>
            </a:endParaRPr>
          </a:p>
        </p:txBody>
      </p:sp>
      <p:pic>
        <p:nvPicPr>
          <p:cNvPr id="2050" name="Picture 2" descr="A close-up of a flight schedule&#10;&#10;Description automatically generated">
            <a:extLst>
              <a:ext uri="{FF2B5EF4-FFF2-40B4-BE49-F238E27FC236}">
                <a16:creationId xmlns:a16="http://schemas.microsoft.com/office/drawing/2014/main" id="{3A5D9151-4EFF-3738-55C0-F1B215992E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8119870" y="1430164"/>
            <a:ext cx="3428662" cy="379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4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F81-3623-C4CB-2665-201BAD29890B}"/>
              </a:ext>
            </a:extLst>
          </p:cNvPr>
          <p:cNvSpPr>
            <a:spLocks noGrp="1"/>
          </p:cNvSpPr>
          <p:nvPr>
            <p:ph type="title"/>
          </p:nvPr>
        </p:nvSpPr>
        <p:spPr>
          <a:xfrm>
            <a:off x="5445496" y="978777"/>
            <a:ext cx="5925310" cy="808460"/>
          </a:xfrm>
        </p:spPr>
        <p:txBody>
          <a:bodyPr vert="horz" lIns="182880" tIns="182880" rIns="182880" bIns="182880" rtlCol="0" anchor="ctr">
            <a:normAutofit/>
          </a:bodyPr>
          <a:lstStyle/>
          <a:p>
            <a:r>
              <a:rPr lang="en-US" sz="2400" dirty="0"/>
              <a:t>Writing Tips</a:t>
            </a:r>
          </a:p>
        </p:txBody>
      </p:sp>
      <p:pic>
        <p:nvPicPr>
          <p:cNvPr id="3074" name="Picture 2" descr="Free Brown Wooden Desk Stock Photo">
            <a:extLst>
              <a:ext uri="{FF2B5EF4-FFF2-40B4-BE49-F238E27FC236}">
                <a16:creationId xmlns:a16="http://schemas.microsoft.com/office/drawing/2014/main" id="{64FE28DA-9E00-A98A-2560-61883DCB9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FE70D8-5F0E-7937-FE6C-5B44F1358CD9}"/>
              </a:ext>
            </a:extLst>
          </p:cNvPr>
          <p:cNvSpPr>
            <a:spLocks noGrp="1"/>
          </p:cNvSpPr>
          <p:nvPr>
            <p:ph idx="1"/>
          </p:nvPr>
        </p:nvSpPr>
        <p:spPr>
          <a:xfrm>
            <a:off x="6338455" y="2286000"/>
            <a:ext cx="5032351" cy="3678382"/>
          </a:xfrm>
        </p:spPr>
        <p:txBody>
          <a:bodyPr vert="horz" lIns="91440" tIns="45720" rIns="91440" bIns="45720" rtlCol="0">
            <a:noAutofit/>
          </a:bodyPr>
          <a:lstStyle/>
          <a:p>
            <a:pPr marL="57150" indent="-285750">
              <a:lnSpc>
                <a:spcPct val="90000"/>
              </a:lnSpc>
              <a:buFont typeface="Wingdings" panose="05000000000000000000" pitchFamily="2" charset="2"/>
              <a:buChar char="Ø"/>
            </a:pPr>
            <a:r>
              <a:rPr lang="en-US" sz="1600" dirty="0">
                <a:solidFill>
                  <a:schemeClr val="tx1">
                    <a:lumMod val="85000"/>
                    <a:lumOff val="15000"/>
                  </a:schemeClr>
                </a:solidFill>
              </a:rPr>
              <a:t>Be brief, yet honest, when completing a special circumstances inclusion. </a:t>
            </a:r>
          </a:p>
          <a:p>
            <a:pPr marL="57150" indent="-285750">
              <a:lnSpc>
                <a:spcPct val="90000"/>
              </a:lnSpc>
              <a:buFont typeface="Wingdings" panose="05000000000000000000" pitchFamily="2" charset="2"/>
              <a:buChar char="Ø"/>
            </a:pPr>
            <a:endParaRPr lang="en-US" sz="1600" dirty="0">
              <a:solidFill>
                <a:schemeClr val="tx1">
                  <a:lumMod val="85000"/>
                  <a:lumOff val="15000"/>
                </a:schemeClr>
              </a:solidFill>
            </a:endParaRPr>
          </a:p>
          <a:p>
            <a:pPr marL="57150" indent="-285750">
              <a:lnSpc>
                <a:spcPct val="90000"/>
              </a:lnSpc>
              <a:buFont typeface="Wingdings" panose="05000000000000000000" pitchFamily="2" charset="2"/>
              <a:buChar char="Ø"/>
            </a:pPr>
            <a:r>
              <a:rPr lang="en-US" sz="1600" dirty="0">
                <a:solidFill>
                  <a:schemeClr val="tx1">
                    <a:lumMod val="85000"/>
                    <a:lumOff val="15000"/>
                  </a:schemeClr>
                </a:solidFill>
              </a:rPr>
              <a:t>Stay factual and concise.  </a:t>
            </a:r>
          </a:p>
          <a:p>
            <a:pPr marL="57150" indent="-285750">
              <a:lnSpc>
                <a:spcPct val="90000"/>
              </a:lnSpc>
              <a:buFont typeface="Wingdings" panose="05000000000000000000" pitchFamily="2" charset="2"/>
              <a:buChar char="Ø"/>
            </a:pPr>
            <a:endParaRPr lang="en-US" sz="1600" dirty="0">
              <a:solidFill>
                <a:schemeClr val="tx1">
                  <a:lumMod val="85000"/>
                  <a:lumOff val="15000"/>
                </a:schemeClr>
              </a:solidFill>
            </a:endParaRPr>
          </a:p>
          <a:p>
            <a:pPr marL="57150" indent="-285750">
              <a:lnSpc>
                <a:spcPct val="90000"/>
              </a:lnSpc>
              <a:buFont typeface="Wingdings" panose="05000000000000000000" pitchFamily="2" charset="2"/>
              <a:buChar char="Ø"/>
            </a:pPr>
            <a:r>
              <a:rPr lang="en-US" sz="1600" dirty="0">
                <a:solidFill>
                  <a:schemeClr val="tx1">
                    <a:lumMod val="85000"/>
                    <a:lumOff val="15000"/>
                  </a:schemeClr>
                </a:solidFill>
              </a:rPr>
              <a:t>Assess your full application to determine if there are gaps requiring clarification for the members of the adjudication committee.</a:t>
            </a:r>
          </a:p>
          <a:p>
            <a:pPr marL="57150" indent="-285750">
              <a:lnSpc>
                <a:spcPct val="90000"/>
              </a:lnSpc>
              <a:buFont typeface="Wingdings" panose="05000000000000000000" pitchFamily="2" charset="2"/>
              <a:buChar char="Ø"/>
            </a:pPr>
            <a:endParaRPr lang="en-US" sz="1600" dirty="0">
              <a:solidFill>
                <a:schemeClr val="tx1">
                  <a:lumMod val="85000"/>
                  <a:lumOff val="15000"/>
                </a:schemeClr>
              </a:solidFill>
            </a:endParaRPr>
          </a:p>
          <a:p>
            <a:pPr marL="57150" indent="-285750">
              <a:lnSpc>
                <a:spcPct val="90000"/>
              </a:lnSpc>
              <a:buFont typeface="Wingdings" panose="05000000000000000000" pitchFamily="2" charset="2"/>
              <a:buChar char="Ø"/>
            </a:pPr>
            <a:r>
              <a:rPr lang="en-US" sz="1600" dirty="0">
                <a:solidFill>
                  <a:schemeClr val="tx1">
                    <a:lumMod val="85000"/>
                    <a:lumOff val="15000"/>
                  </a:schemeClr>
                </a:solidFill>
              </a:rPr>
              <a:t>Demonstrate how the circumstances may have influenced your research, strengthened your focus, or broadened your academic development. </a:t>
            </a:r>
          </a:p>
        </p:txBody>
      </p:sp>
    </p:spTree>
    <p:extLst>
      <p:ext uri="{BB962C8B-B14F-4D97-AF65-F5344CB8AC3E}">
        <p14:creationId xmlns:p14="http://schemas.microsoft.com/office/powerpoint/2010/main" val="189924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F280-C744-D1E9-5B47-D43FFD232F7A}"/>
              </a:ext>
            </a:extLst>
          </p:cNvPr>
          <p:cNvSpPr>
            <a:spLocks noGrp="1"/>
          </p:cNvSpPr>
          <p:nvPr>
            <p:ph type="title"/>
          </p:nvPr>
        </p:nvSpPr>
        <p:spPr>
          <a:xfrm>
            <a:off x="1295810" y="378758"/>
            <a:ext cx="9600379" cy="1215866"/>
          </a:xfrm>
        </p:spPr>
        <p:txBody>
          <a:bodyPr>
            <a:normAutofit/>
          </a:bodyPr>
          <a:lstStyle/>
          <a:p>
            <a:r>
              <a:rPr lang="en-US" dirty="0"/>
              <a:t>Outline of Proposed Research </a:t>
            </a:r>
            <a:br>
              <a:rPr lang="en-US" dirty="0"/>
            </a:br>
            <a:r>
              <a:rPr lang="en-US" dirty="0"/>
              <a:t>Various Proposal Frameworks</a:t>
            </a:r>
          </a:p>
        </p:txBody>
      </p:sp>
      <p:sp>
        <p:nvSpPr>
          <p:cNvPr id="5" name="Text Placeholder 4">
            <a:extLst>
              <a:ext uri="{FF2B5EF4-FFF2-40B4-BE49-F238E27FC236}">
                <a16:creationId xmlns:a16="http://schemas.microsoft.com/office/drawing/2014/main" id="{F0824037-FAB6-A76D-8B81-D311DB472EEE}"/>
              </a:ext>
            </a:extLst>
          </p:cNvPr>
          <p:cNvSpPr>
            <a:spLocks noGrp="1"/>
          </p:cNvSpPr>
          <p:nvPr>
            <p:ph type="body" idx="1"/>
          </p:nvPr>
        </p:nvSpPr>
        <p:spPr>
          <a:xfrm>
            <a:off x="1583436" y="1828802"/>
            <a:ext cx="4270248" cy="484632"/>
          </a:xfrm>
        </p:spPr>
        <p:txBody>
          <a:bodyPr/>
          <a:lstStyle/>
          <a:p>
            <a:pPr algn="l"/>
            <a:r>
              <a:rPr lang="en-US" b="1" dirty="0"/>
              <a:t>Hour-Glass Style </a:t>
            </a:r>
          </a:p>
        </p:txBody>
      </p:sp>
      <p:sp>
        <p:nvSpPr>
          <p:cNvPr id="6" name="Content Placeholder 5">
            <a:extLst>
              <a:ext uri="{FF2B5EF4-FFF2-40B4-BE49-F238E27FC236}">
                <a16:creationId xmlns:a16="http://schemas.microsoft.com/office/drawing/2014/main" id="{A2287B0D-690F-4794-91E4-59E40144BD56}"/>
              </a:ext>
            </a:extLst>
          </p:cNvPr>
          <p:cNvSpPr>
            <a:spLocks noGrp="1"/>
          </p:cNvSpPr>
          <p:nvPr>
            <p:ph sz="half" idx="2"/>
          </p:nvPr>
        </p:nvSpPr>
        <p:spPr>
          <a:xfrm>
            <a:off x="1135464" y="2429902"/>
            <a:ext cx="4718220" cy="3729738"/>
          </a:xfrm>
        </p:spPr>
        <p:txBody>
          <a:bodyPr>
            <a:normAutofit/>
          </a:bodyPr>
          <a:lstStyle/>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Background of research, broad overview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Introduce important concepts, what is known and what is unknown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Research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Methodology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Data 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Contribution to knowledge in field and broader impact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49789B04-15CB-446F-52A6-A8DB3B077EA1}"/>
              </a:ext>
            </a:extLst>
          </p:cNvPr>
          <p:cNvSpPr>
            <a:spLocks noGrp="1"/>
          </p:cNvSpPr>
          <p:nvPr>
            <p:ph type="body" sz="quarter" idx="13"/>
          </p:nvPr>
        </p:nvSpPr>
        <p:spPr>
          <a:xfrm>
            <a:off x="6338316" y="1828801"/>
            <a:ext cx="4270248" cy="484632"/>
          </a:xfrm>
        </p:spPr>
        <p:txBody>
          <a:bodyPr>
            <a:normAutofit/>
          </a:bodyPr>
          <a:lstStyle/>
          <a:p>
            <a:r>
              <a:rPr lang="en-US" b="1" dirty="0"/>
              <a:t>Inverted Triangle </a:t>
            </a:r>
          </a:p>
        </p:txBody>
      </p:sp>
      <p:sp>
        <p:nvSpPr>
          <p:cNvPr id="7" name="Content Placeholder 6">
            <a:extLst>
              <a:ext uri="{FF2B5EF4-FFF2-40B4-BE49-F238E27FC236}">
                <a16:creationId xmlns:a16="http://schemas.microsoft.com/office/drawing/2014/main" id="{CB33D612-E4E2-ABEC-2674-7B81BC31983B}"/>
              </a:ext>
            </a:extLst>
          </p:cNvPr>
          <p:cNvSpPr>
            <a:spLocks noGrp="1"/>
          </p:cNvSpPr>
          <p:nvPr>
            <p:ph sz="quarter" idx="4"/>
          </p:nvPr>
        </p:nvSpPr>
        <p:spPr>
          <a:xfrm>
            <a:off x="6338316" y="2429899"/>
            <a:ext cx="4875644" cy="3729737"/>
          </a:xfrm>
        </p:spPr>
        <p:txBody>
          <a:bodyPr>
            <a:normAutofit/>
          </a:bodyPr>
          <a:lstStyle/>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Big picture, relevance/importance of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Theoretical Frame: Situate study in body of theory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Research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Methodology: Underlying approach to the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Method: How will you do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Data 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Dissemination of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404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2910-B4A3-14AE-7A6D-FCBFF945868A}"/>
              </a:ext>
            </a:extLst>
          </p:cNvPr>
          <p:cNvSpPr>
            <a:spLocks noGrp="1"/>
          </p:cNvSpPr>
          <p:nvPr>
            <p:ph type="title"/>
          </p:nvPr>
        </p:nvSpPr>
        <p:spPr>
          <a:xfrm>
            <a:off x="6541475" y="527538"/>
            <a:ext cx="5319059" cy="1232263"/>
          </a:xfrm>
        </p:spPr>
        <p:txBody>
          <a:bodyPr vert="horz" lIns="182880" tIns="182880" rIns="182880" bIns="182880" rtlCol="0" anchor="ctr">
            <a:normAutofit fontScale="90000"/>
          </a:bodyPr>
          <a:lstStyle/>
          <a:p>
            <a:r>
              <a:rPr lang="en-US" sz="2400" dirty="0"/>
              <a:t>Types of Graduate Scholarship or Funding Opportunities</a:t>
            </a:r>
          </a:p>
        </p:txBody>
      </p:sp>
      <p:pic>
        <p:nvPicPr>
          <p:cNvPr id="5" name="Picture Placeholder 4">
            <a:extLst>
              <a:ext uri="{FF2B5EF4-FFF2-40B4-BE49-F238E27FC236}">
                <a16:creationId xmlns:a16="http://schemas.microsoft.com/office/drawing/2014/main" id="{8A509AD5-9BA6-CA94-EA66-7DA3AB1343DC}"/>
              </a:ext>
              <a:ext uri="{C183D7F6-B498-43B3-948B-1728B52AA6E4}">
                <adec:decorative xmlns:adec="http://schemas.microsoft.com/office/drawing/2017/decorative" val="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20" y="10"/>
            <a:ext cx="4657325" cy="6857990"/>
          </a:xfrm>
          <a:prstGeom prst="rect">
            <a:avLst/>
          </a:prstGeom>
        </p:spPr>
      </p:pic>
      <p:sp>
        <p:nvSpPr>
          <p:cNvPr id="4" name="Text Placeholder 3">
            <a:extLst>
              <a:ext uri="{FF2B5EF4-FFF2-40B4-BE49-F238E27FC236}">
                <a16:creationId xmlns:a16="http://schemas.microsoft.com/office/drawing/2014/main" id="{9185BCCB-9EC5-BCAE-56B3-01F87ADEC6E8}"/>
              </a:ext>
            </a:extLst>
          </p:cNvPr>
          <p:cNvSpPr>
            <a:spLocks noGrp="1"/>
          </p:cNvSpPr>
          <p:nvPr>
            <p:ph type="body" sz="half" idx="2"/>
          </p:nvPr>
        </p:nvSpPr>
        <p:spPr>
          <a:xfrm>
            <a:off x="6330460" y="2469870"/>
            <a:ext cx="5741090" cy="3629594"/>
          </a:xfrm>
        </p:spPr>
        <p:txBody>
          <a:bodyPr vert="horz" lIns="91440" tIns="45720" rIns="91440" bIns="45720" rtlCol="0">
            <a:normAutofit/>
          </a:bodyPr>
          <a:lstStyle/>
          <a:p>
            <a:pPr algn="l"/>
            <a:r>
              <a:rPr lang="en-US" sz="1600" dirty="0">
                <a:solidFill>
                  <a:schemeClr val="tx1"/>
                </a:solidFill>
              </a:rPr>
              <a:t>As you begin your scholarship application activities and or applications to graduate programs, it is important to understand the various types of scholarships:</a:t>
            </a:r>
          </a:p>
          <a:p>
            <a:pPr algn="l"/>
            <a:endParaRPr lang="en-US" sz="1600" dirty="0">
              <a:solidFill>
                <a:schemeClr val="tx1"/>
              </a:solidFill>
            </a:endParaRPr>
          </a:p>
          <a:p>
            <a:pPr marL="342900" indent="-342900" algn="l">
              <a:spcBef>
                <a:spcPts val="0"/>
              </a:spcBef>
              <a:spcAft>
                <a:spcPts val="1200"/>
              </a:spcAft>
              <a:buFont typeface="+mj-lt"/>
              <a:buAutoNum type="arabicPeriod"/>
            </a:pPr>
            <a:r>
              <a:rPr lang="en-US" sz="1600" dirty="0">
                <a:solidFill>
                  <a:schemeClr val="tx1"/>
                </a:solidFill>
              </a:rPr>
              <a:t>Entrance Scholarships - outlined in your offer of admission to a graduate program </a:t>
            </a:r>
          </a:p>
          <a:p>
            <a:pPr marL="342900" indent="-342900" algn="l">
              <a:spcBef>
                <a:spcPts val="0"/>
              </a:spcBef>
              <a:spcAft>
                <a:spcPts val="1200"/>
              </a:spcAft>
              <a:buFont typeface="+mj-lt"/>
              <a:buAutoNum type="arabicPeriod"/>
            </a:pPr>
            <a:r>
              <a:rPr lang="en-US" sz="1600" dirty="0">
                <a:solidFill>
                  <a:schemeClr val="tx1"/>
                </a:solidFill>
              </a:rPr>
              <a:t>Donor funded scholarships</a:t>
            </a:r>
          </a:p>
          <a:p>
            <a:pPr marL="342900" indent="-342900" algn="l">
              <a:spcBef>
                <a:spcPts val="0"/>
              </a:spcBef>
              <a:spcAft>
                <a:spcPts val="1200"/>
              </a:spcAft>
              <a:buFont typeface="+mj-lt"/>
              <a:buAutoNum type="arabicPeriod"/>
            </a:pPr>
            <a:r>
              <a:rPr lang="en-US" sz="1600" dirty="0">
                <a:solidFill>
                  <a:schemeClr val="tx1"/>
                </a:solidFill>
              </a:rPr>
              <a:t>Government Scholarships which include Tri-Council scholarships, and the Ontario Graduate Scholarship</a:t>
            </a:r>
          </a:p>
          <a:p>
            <a:pPr marL="342900" indent="-342900" algn="l">
              <a:spcBef>
                <a:spcPts val="0"/>
              </a:spcBef>
              <a:spcAft>
                <a:spcPts val="1200"/>
              </a:spcAft>
              <a:buFont typeface="+mj-lt"/>
              <a:buAutoNum type="arabicPeriod"/>
            </a:pPr>
            <a:r>
              <a:rPr lang="en-US" sz="1600" dirty="0">
                <a:solidFill>
                  <a:schemeClr val="tx1"/>
                </a:solidFill>
              </a:rPr>
              <a:t>Paid Internships / Fellowships – such as </a:t>
            </a:r>
            <a:r>
              <a:rPr lang="en-US" sz="1600" dirty="0">
                <a:solidFill>
                  <a:schemeClr val="tx1"/>
                </a:solidFill>
                <a:hlinkClick r:id="rId4">
                  <a:extLst>
                    <a:ext uri="{A12FA001-AC4F-418D-AE19-62706E023703}">
                      <ahyp:hlinkClr xmlns:ahyp="http://schemas.microsoft.com/office/drawing/2018/hyperlinkcolor" val="tx"/>
                    </a:ext>
                  </a:extLst>
                </a:hlinkClick>
              </a:rPr>
              <a:t>MITACS</a:t>
            </a:r>
            <a:r>
              <a:rPr lang="en-US" sz="1600" dirty="0">
                <a:solidFill>
                  <a:schemeClr val="tx1"/>
                </a:solidFill>
              </a:rPr>
              <a:t> Accelerate</a:t>
            </a:r>
          </a:p>
          <a:p>
            <a:pPr algn="l"/>
            <a:endParaRPr lang="en-US" dirty="0">
              <a:solidFill>
                <a:schemeClr val="tx1"/>
              </a:solidFill>
            </a:endParaRPr>
          </a:p>
        </p:txBody>
      </p:sp>
    </p:spTree>
    <p:extLst>
      <p:ext uri="{BB962C8B-B14F-4D97-AF65-F5344CB8AC3E}">
        <p14:creationId xmlns:p14="http://schemas.microsoft.com/office/powerpoint/2010/main" val="410379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DDAC83-91AE-B2B1-863A-64F07F6605AE}"/>
              </a:ext>
            </a:extLst>
          </p:cNvPr>
          <p:cNvSpPr>
            <a:spLocks noGrp="1"/>
          </p:cNvSpPr>
          <p:nvPr>
            <p:ph type="title"/>
          </p:nvPr>
        </p:nvSpPr>
        <p:spPr>
          <a:xfrm>
            <a:off x="959357" y="396131"/>
            <a:ext cx="4203193" cy="1118344"/>
          </a:xfrm>
        </p:spPr>
        <p:txBody>
          <a:bodyPr>
            <a:normAutofit/>
          </a:bodyPr>
          <a:lstStyle/>
          <a:p>
            <a:r>
              <a:rPr lang="en-US" dirty="0"/>
              <a:t>The Process</a:t>
            </a:r>
          </a:p>
        </p:txBody>
      </p:sp>
      <p:sp>
        <p:nvSpPr>
          <p:cNvPr id="15" name="Text Placeholder 14">
            <a:extLst>
              <a:ext uri="{FF2B5EF4-FFF2-40B4-BE49-F238E27FC236}">
                <a16:creationId xmlns:a16="http://schemas.microsoft.com/office/drawing/2014/main" id="{B61A2D1D-0937-D2AC-EE47-05940DD770E0}"/>
              </a:ext>
            </a:extLst>
          </p:cNvPr>
          <p:cNvSpPr>
            <a:spLocks/>
          </p:cNvSpPr>
          <p:nvPr/>
        </p:nvSpPr>
        <p:spPr>
          <a:xfrm>
            <a:off x="332780" y="2022345"/>
            <a:ext cx="5456345" cy="4266488"/>
          </a:xfrm>
          <a:prstGeom prst="rect">
            <a:avLst/>
          </a:prstGeom>
        </p:spPr>
        <p:txBody>
          <a:bodyPr vert="horz" lIns="91440" tIns="45720" rIns="91440" bIns="45720" rtlCol="0">
            <a:normAutofit fontScale="25000" lnSpcReduction="20000"/>
          </a:bodyPr>
          <a:lstStyle/>
          <a:p>
            <a:pPr marL="57150" defTabSz="914400">
              <a:lnSpc>
                <a:spcPct val="120000"/>
              </a:lnSpc>
              <a:spcBef>
                <a:spcPts val="1000"/>
              </a:spcBef>
              <a:spcAft>
                <a:spcPts val="1200"/>
              </a:spcAft>
              <a:buClr>
                <a:schemeClr val="accent2"/>
              </a:buClr>
            </a:pPr>
            <a:r>
              <a:rPr lang="en-US" sz="7200" kern="100" dirty="0"/>
              <a:t>Complete your first, second and third draft of your Outline of Proposed Research (writing this component of your application takes time to draft and skill to incorporate the required concepts within the allowable space)</a:t>
            </a:r>
          </a:p>
          <a:p>
            <a:pPr marL="57150" defTabSz="914400">
              <a:lnSpc>
                <a:spcPct val="120000"/>
              </a:lnSpc>
              <a:spcBef>
                <a:spcPts val="1000"/>
              </a:spcBef>
              <a:spcAft>
                <a:spcPts val="1200"/>
              </a:spcAft>
              <a:buClr>
                <a:schemeClr val="accent2"/>
              </a:buClr>
            </a:pPr>
            <a:r>
              <a:rPr lang="en-US" sz="7200" kern="100" dirty="0"/>
              <a:t>Ask your Supervisor or a valued faculty member to review your full draft application</a:t>
            </a:r>
          </a:p>
          <a:p>
            <a:pPr marL="57150" defTabSz="914400">
              <a:lnSpc>
                <a:spcPct val="120000"/>
              </a:lnSpc>
              <a:spcBef>
                <a:spcPts val="1000"/>
              </a:spcBef>
              <a:spcAft>
                <a:spcPts val="1200"/>
              </a:spcAft>
              <a:buClr>
                <a:schemeClr val="accent2"/>
              </a:buClr>
            </a:pPr>
            <a:r>
              <a:rPr lang="en-US" sz="7200" kern="100" dirty="0"/>
              <a:t>Follow the steps to ask for Letter of Recommendations (ideally 3-4 weeks prior to the submission deadline)</a:t>
            </a:r>
          </a:p>
          <a:p>
            <a:pPr marL="57150" defTabSz="914400">
              <a:lnSpc>
                <a:spcPct val="120000"/>
              </a:lnSpc>
              <a:spcBef>
                <a:spcPts val="1000"/>
              </a:spcBef>
              <a:spcAft>
                <a:spcPts val="1200"/>
              </a:spcAft>
              <a:buClr>
                <a:schemeClr val="accent2"/>
              </a:buClr>
            </a:pPr>
            <a:r>
              <a:rPr lang="en-US" sz="7200" kern="100" dirty="0"/>
              <a:t>Review </a:t>
            </a:r>
            <a:r>
              <a:rPr lang="en-US" sz="7200" kern="100" dirty="0">
                <a:hlinkClick r:id="rId3">
                  <a:extLst>
                    <a:ext uri="{A12FA001-AC4F-418D-AE19-62706E023703}">
                      <ahyp:hlinkClr xmlns:ahyp="http://schemas.microsoft.com/office/drawing/2018/hyperlinkcolor" val="tx"/>
                    </a:ext>
                  </a:extLst>
                </a:hlinkClick>
              </a:rPr>
              <a:t>presentation standards </a:t>
            </a:r>
            <a:r>
              <a:rPr lang="en-US" sz="7200" kern="100" dirty="0"/>
              <a:t>and confirm your allowable page maximums</a:t>
            </a:r>
          </a:p>
          <a:p>
            <a:pPr indent="-228600" defTabSz="914400">
              <a:lnSpc>
                <a:spcPct val="90000"/>
              </a:lnSpc>
              <a:spcBef>
                <a:spcPts val="1000"/>
              </a:spcBef>
              <a:spcAft>
                <a:spcPts val="1200"/>
              </a:spcAft>
              <a:buClr>
                <a:schemeClr val="accent2"/>
              </a:buClr>
              <a:buFont typeface="Arial" panose="020B0604020202020204" pitchFamily="34" charset="0"/>
              <a:buChar char="•"/>
            </a:pPr>
            <a:endParaRPr lang="en-US" sz="64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64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5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5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5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5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500" dirty="0">
              <a:solidFill>
                <a:schemeClr val="tx1">
                  <a:lumMod val="85000"/>
                  <a:lumOff val="15000"/>
                </a:schemeClr>
              </a:solidFill>
            </a:endParaRPr>
          </a:p>
        </p:txBody>
      </p:sp>
      <p:pic>
        <p:nvPicPr>
          <p:cNvPr id="33" name="Picture 32" descr="Stopwatch">
            <a:extLst>
              <a:ext uri="{FF2B5EF4-FFF2-40B4-BE49-F238E27FC236}">
                <a16:creationId xmlns:a16="http://schemas.microsoft.com/office/drawing/2014/main" id="{A236B29E-4564-9948-7DD4-F41DC897F2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34654" y="10"/>
            <a:ext cx="4657345" cy="6857990"/>
          </a:xfrm>
          <a:prstGeom prst="rect">
            <a:avLst/>
          </a:prstGeom>
        </p:spPr>
      </p:pic>
    </p:spTree>
    <p:extLst>
      <p:ext uri="{BB962C8B-B14F-4D97-AF65-F5344CB8AC3E}">
        <p14:creationId xmlns:p14="http://schemas.microsoft.com/office/powerpoint/2010/main" val="413025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1812-32A4-734F-630E-84574B590036}"/>
              </a:ext>
            </a:extLst>
          </p:cNvPr>
          <p:cNvSpPr>
            <a:spLocks noGrp="1"/>
          </p:cNvSpPr>
          <p:nvPr>
            <p:ph type="title"/>
          </p:nvPr>
        </p:nvSpPr>
        <p:spPr>
          <a:xfrm>
            <a:off x="1017130" y="270164"/>
            <a:ext cx="4104409" cy="819716"/>
          </a:xfrm>
        </p:spPr>
        <p:txBody>
          <a:bodyPr vert="horz" lIns="182880" tIns="182880" rIns="182880" bIns="182880" rtlCol="0" anchor="ctr">
            <a:normAutofit/>
          </a:bodyPr>
          <a:lstStyle/>
          <a:p>
            <a:r>
              <a:rPr lang="en-US" sz="2400" dirty="0"/>
              <a:t>Transcripts </a:t>
            </a:r>
          </a:p>
        </p:txBody>
      </p:sp>
      <p:sp>
        <p:nvSpPr>
          <p:cNvPr id="3" name="Content Placeholder 2">
            <a:extLst>
              <a:ext uri="{FF2B5EF4-FFF2-40B4-BE49-F238E27FC236}">
                <a16:creationId xmlns:a16="http://schemas.microsoft.com/office/drawing/2014/main" id="{F3E8C8A7-15DF-2815-3800-7729CD042516}"/>
              </a:ext>
            </a:extLst>
          </p:cNvPr>
          <p:cNvSpPr>
            <a:spLocks noGrp="1"/>
          </p:cNvSpPr>
          <p:nvPr>
            <p:ph idx="1"/>
          </p:nvPr>
        </p:nvSpPr>
        <p:spPr>
          <a:xfrm>
            <a:off x="170688" y="1334367"/>
            <a:ext cx="5797292" cy="5253469"/>
          </a:xfrm>
        </p:spPr>
        <p:txBody>
          <a:bodyPr vert="horz" lIns="91440" tIns="45720" rIns="91440" bIns="45720" rtlCol="0">
            <a:normAutofit lnSpcReduction="10000"/>
          </a:bodyPr>
          <a:lstStyle/>
          <a:p>
            <a:pPr marL="0" indent="0">
              <a:lnSpc>
                <a:spcPct val="90000"/>
              </a:lnSpc>
              <a:buNone/>
            </a:pPr>
            <a:r>
              <a:rPr lang="en-US" sz="1800" dirty="0">
                <a:solidFill>
                  <a:schemeClr val="tx1">
                    <a:lumMod val="85000"/>
                    <a:lumOff val="15000"/>
                  </a:schemeClr>
                </a:solidFill>
              </a:rPr>
              <a:t>Include up-to-date official transcripts of ALL your undergraduate and graduate studies in the application. </a:t>
            </a:r>
          </a:p>
          <a:p>
            <a:pPr marL="0" indent="0">
              <a:lnSpc>
                <a:spcPct val="90000"/>
              </a:lnSpc>
              <a:buNone/>
            </a:pPr>
            <a:endParaRPr lang="en-US" sz="1800" dirty="0">
              <a:solidFill>
                <a:schemeClr val="tx1">
                  <a:lumMod val="85000"/>
                  <a:lumOff val="15000"/>
                </a:schemeClr>
              </a:solidFill>
            </a:endParaRPr>
          </a:p>
          <a:p>
            <a:pPr marL="0" indent="0">
              <a:lnSpc>
                <a:spcPct val="90000"/>
              </a:lnSpc>
              <a:buNone/>
            </a:pPr>
            <a:r>
              <a:rPr lang="en-US" sz="1800" dirty="0">
                <a:solidFill>
                  <a:schemeClr val="tx1">
                    <a:lumMod val="85000"/>
                    <a:lumOff val="15000"/>
                  </a:schemeClr>
                </a:solidFill>
              </a:rPr>
              <a:t>Up-to-date official transcripts are defined as transcripts issued by the Registrar’s Office and dated or issued in the fall session of the year of application (if currently registered) or after the last term completed (if not currently registered).</a:t>
            </a:r>
          </a:p>
          <a:p>
            <a:pPr marL="0" indent="0">
              <a:lnSpc>
                <a:spcPct val="90000"/>
              </a:lnSpc>
              <a:buNone/>
            </a:pPr>
            <a:endParaRPr lang="en-US" sz="1800" dirty="0">
              <a:solidFill>
                <a:schemeClr val="tx1">
                  <a:lumMod val="85000"/>
                  <a:lumOff val="15000"/>
                </a:schemeClr>
              </a:solidFill>
            </a:endParaRPr>
          </a:p>
          <a:p>
            <a:pPr marL="0" indent="0">
              <a:lnSpc>
                <a:spcPct val="90000"/>
              </a:lnSpc>
              <a:buNone/>
            </a:pPr>
            <a:r>
              <a:rPr lang="en-US" sz="1800" dirty="0">
                <a:solidFill>
                  <a:schemeClr val="tx1">
                    <a:lumMod val="85000"/>
                    <a:lumOff val="15000"/>
                  </a:schemeClr>
                </a:solidFill>
              </a:rPr>
              <a:t>Applicants are responsible for collecting, uploading, and confirming legibility of previous and current transcripts and upload them directly on to the application portal.</a:t>
            </a:r>
          </a:p>
          <a:p>
            <a:pPr marL="0" indent="0">
              <a:lnSpc>
                <a:spcPct val="90000"/>
              </a:lnSpc>
              <a:buNone/>
            </a:pPr>
            <a:endParaRPr lang="en-US" sz="1800" dirty="0">
              <a:solidFill>
                <a:schemeClr val="tx1">
                  <a:lumMod val="85000"/>
                  <a:lumOff val="15000"/>
                </a:schemeClr>
              </a:solidFill>
            </a:endParaRPr>
          </a:p>
          <a:p>
            <a:pPr marL="0" indent="0">
              <a:lnSpc>
                <a:spcPct val="90000"/>
              </a:lnSpc>
              <a:buNone/>
            </a:pPr>
            <a:r>
              <a:rPr lang="en-US" sz="1800" dirty="0">
                <a:solidFill>
                  <a:schemeClr val="tx1">
                    <a:lumMod val="85000"/>
                    <a:lumOff val="15000"/>
                  </a:schemeClr>
                </a:solidFill>
              </a:rPr>
              <a:t>If you have started your M.A. or M.Sc. graduate program Fall 2024 – you </a:t>
            </a:r>
            <a:r>
              <a:rPr lang="en-US" sz="1800" b="1" dirty="0">
                <a:solidFill>
                  <a:schemeClr val="tx1">
                    <a:lumMod val="85000"/>
                    <a:lumOff val="15000"/>
                  </a:schemeClr>
                </a:solidFill>
              </a:rPr>
              <a:t>must</a:t>
            </a:r>
            <a:r>
              <a:rPr lang="en-US" sz="1800" dirty="0">
                <a:solidFill>
                  <a:schemeClr val="tx1">
                    <a:lumMod val="85000"/>
                    <a:lumOff val="15000"/>
                  </a:schemeClr>
                </a:solidFill>
              </a:rPr>
              <a:t> upload transcript from this program, as it indicates months of study in your graduate program. </a:t>
            </a:r>
          </a:p>
          <a:p>
            <a:pPr marL="0" indent="0">
              <a:lnSpc>
                <a:spcPct val="90000"/>
              </a:lnSpc>
              <a:buNone/>
            </a:pPr>
            <a:endParaRPr lang="en-US" sz="1800" b="1" dirty="0">
              <a:solidFill>
                <a:schemeClr val="tx1">
                  <a:lumMod val="85000"/>
                  <a:lumOff val="15000"/>
                </a:schemeClr>
              </a:solidFill>
            </a:endParaRPr>
          </a:p>
          <a:p>
            <a:pPr marL="0" indent="0">
              <a:lnSpc>
                <a:spcPct val="90000"/>
              </a:lnSpc>
              <a:buNone/>
            </a:pPr>
            <a:r>
              <a:rPr lang="en-US" sz="1800" b="1" dirty="0">
                <a:solidFill>
                  <a:schemeClr val="tx1">
                    <a:lumMod val="85000"/>
                    <a:lumOff val="15000"/>
                  </a:schemeClr>
                </a:solidFill>
              </a:rPr>
              <a:t>Review the application instructions. </a:t>
            </a:r>
          </a:p>
          <a:p>
            <a:pPr marL="0">
              <a:lnSpc>
                <a:spcPct val="90000"/>
              </a:lnSpc>
            </a:pPr>
            <a:endParaRPr lang="en-US" sz="1300" dirty="0">
              <a:solidFill>
                <a:schemeClr val="tx1">
                  <a:lumMod val="85000"/>
                  <a:lumOff val="15000"/>
                </a:schemeClr>
              </a:solidFill>
            </a:endParaRPr>
          </a:p>
          <a:p>
            <a:pPr>
              <a:lnSpc>
                <a:spcPct val="90000"/>
              </a:lnSpc>
            </a:pPr>
            <a:endParaRPr lang="en-US" sz="1300" dirty="0">
              <a:solidFill>
                <a:schemeClr val="tx1">
                  <a:lumMod val="85000"/>
                  <a:lumOff val="15000"/>
                </a:schemeClr>
              </a:solidFill>
            </a:endParaRPr>
          </a:p>
        </p:txBody>
      </p:sp>
      <p:pic>
        <p:nvPicPr>
          <p:cNvPr id="7" name="Picture 6" descr="Calendar on table">
            <a:extLst>
              <a:ext uri="{FF2B5EF4-FFF2-40B4-BE49-F238E27FC236}">
                <a16:creationId xmlns:a16="http://schemas.microsoft.com/office/drawing/2014/main" id="{573F38C0-AF9E-1778-E80F-F7D31E127AC6}"/>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7534654" y="10"/>
            <a:ext cx="4657345" cy="6857990"/>
          </a:xfrm>
          <a:prstGeom prst="rect">
            <a:avLst/>
          </a:prstGeom>
        </p:spPr>
      </p:pic>
    </p:spTree>
    <p:extLst>
      <p:ext uri="{BB962C8B-B14F-4D97-AF65-F5344CB8AC3E}">
        <p14:creationId xmlns:p14="http://schemas.microsoft.com/office/powerpoint/2010/main" val="90756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2B25-0C34-1286-3BA5-8590B9BB14C5}"/>
              </a:ext>
            </a:extLst>
          </p:cNvPr>
          <p:cNvSpPr>
            <a:spLocks noGrp="1"/>
          </p:cNvSpPr>
          <p:nvPr>
            <p:ph type="title"/>
          </p:nvPr>
        </p:nvSpPr>
        <p:spPr>
          <a:xfrm>
            <a:off x="1581912" y="975083"/>
            <a:ext cx="6954428" cy="1188720"/>
          </a:xfrm>
        </p:spPr>
        <p:txBody>
          <a:bodyPr/>
          <a:lstStyle/>
          <a:p>
            <a:r>
              <a:rPr lang="en-US" dirty="0"/>
              <a:t>Canadian Common CV</a:t>
            </a:r>
          </a:p>
        </p:txBody>
      </p:sp>
      <p:sp>
        <p:nvSpPr>
          <p:cNvPr id="3" name="Content Placeholder 2">
            <a:extLst>
              <a:ext uri="{FF2B5EF4-FFF2-40B4-BE49-F238E27FC236}">
                <a16:creationId xmlns:a16="http://schemas.microsoft.com/office/drawing/2014/main" id="{F19DE4E6-1606-0350-03DB-F8A873780F42}"/>
              </a:ext>
            </a:extLst>
          </p:cNvPr>
          <p:cNvSpPr>
            <a:spLocks noGrp="1"/>
          </p:cNvSpPr>
          <p:nvPr>
            <p:ph sz="half" idx="1"/>
          </p:nvPr>
        </p:nvSpPr>
        <p:spPr/>
        <p:txBody>
          <a:bodyPr>
            <a:normAutofit/>
          </a:bodyPr>
          <a:lstStyle/>
          <a:p>
            <a:pPr marL="0" indent="0">
              <a:buNone/>
            </a:pPr>
            <a:r>
              <a:rPr lang="en-US" dirty="0"/>
              <a:t>This is </a:t>
            </a:r>
            <a:r>
              <a:rPr lang="en-US" b="1" u="sng" dirty="0"/>
              <a:t>not</a:t>
            </a:r>
            <a:r>
              <a:rPr lang="en-US" dirty="0"/>
              <a:t> your personal resume uploaded to your application. </a:t>
            </a:r>
          </a:p>
          <a:p>
            <a:pPr marL="0" indent="0">
              <a:buNone/>
            </a:pPr>
            <a:endParaRPr lang="en-US" dirty="0"/>
          </a:p>
          <a:p>
            <a:pPr marL="0" indent="0">
              <a:buNone/>
            </a:pPr>
            <a:r>
              <a:rPr lang="en-US" dirty="0"/>
              <a:t>When apply to the Canada Graduate Scholarships – Master’s (CGS M) program, follow the instructions to complete the CGS M Canadian Common CV (CCV) and upload it to your application.</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57283918-05DC-0534-D4B7-776C53BCE392}"/>
              </a:ext>
            </a:extLst>
          </p:cNvPr>
          <p:cNvSpPr>
            <a:spLocks noGrp="1"/>
          </p:cNvSpPr>
          <p:nvPr>
            <p:ph sz="half" idx="2"/>
          </p:nvPr>
        </p:nvSpPr>
        <p:spPr/>
        <p:txBody>
          <a:bodyPr>
            <a:normAutofit/>
          </a:bodyPr>
          <a:lstStyle/>
          <a:p>
            <a:pPr marL="0" indent="0">
              <a:buNone/>
            </a:pPr>
            <a:r>
              <a:rPr lang="en-US" dirty="0">
                <a:solidFill>
                  <a:schemeClr val="tx1"/>
                </a:solidFill>
                <a:hlinkClick r:id="rId2">
                  <a:extLst>
                    <a:ext uri="{A12FA001-AC4F-418D-AE19-62706E023703}">
                      <ahyp:hlinkClr xmlns:ahyp="http://schemas.microsoft.com/office/drawing/2018/hyperlinkcolor" val="tx"/>
                    </a:ext>
                  </a:extLst>
                </a:hlinkClick>
              </a:rPr>
              <a:t>Instructions</a:t>
            </a:r>
            <a:endParaRPr lang="en-US" dirty="0">
              <a:solidFill>
                <a:schemeClr val="tx1"/>
              </a:solidFill>
            </a:endParaRPr>
          </a:p>
          <a:p>
            <a:pPr marL="0" indent="0" algn="l">
              <a:buNone/>
            </a:pPr>
            <a:endParaRPr lang="en-US" b="0" i="0" dirty="0">
              <a:solidFill>
                <a:srgbClr val="000000"/>
              </a:solidFill>
              <a:effectLst/>
              <a:latin typeface="Untitled Bold"/>
            </a:endParaRPr>
          </a:p>
          <a:p>
            <a:pPr marL="0" indent="0" algn="l">
              <a:buNone/>
            </a:pPr>
            <a:r>
              <a:rPr lang="en-US" b="0" i="0" dirty="0">
                <a:solidFill>
                  <a:srgbClr val="000000"/>
                </a:solidFill>
                <a:effectLst/>
                <a:latin typeface="Untitled Bold"/>
              </a:rPr>
              <a:t>On this page</a:t>
            </a:r>
          </a:p>
          <a:p>
            <a:pPr algn="l">
              <a:spcBef>
                <a:spcPts val="0"/>
              </a:spcBef>
              <a:buFont typeface="Arial" panose="020B0604020202020204" pitchFamily="34" charset="0"/>
              <a:buChar char="•"/>
            </a:pPr>
            <a:r>
              <a:rPr lang="en-US" b="0" i="0" u="sng" dirty="0">
                <a:solidFill>
                  <a:srgbClr val="C00000"/>
                </a:solidFill>
                <a:effectLst/>
                <a:latin typeface="Untitled Regular"/>
                <a:hlinkClick r:id="rId3">
                  <a:extLst>
                    <a:ext uri="{A12FA001-AC4F-418D-AE19-62706E023703}">
                      <ahyp:hlinkClr xmlns:ahyp="http://schemas.microsoft.com/office/drawing/2018/hyperlinkcolor" val="tx"/>
                    </a:ext>
                  </a:extLst>
                </a:hlinkClick>
              </a:rPr>
              <a:t>Registering and logging in</a:t>
            </a:r>
            <a:endParaRPr lang="en-US" b="0" i="0" dirty="0">
              <a:solidFill>
                <a:srgbClr val="C00000"/>
              </a:solidFill>
              <a:effectLst/>
              <a:latin typeface="Untitled Regular"/>
            </a:endParaRPr>
          </a:p>
          <a:p>
            <a:pPr algn="l">
              <a:spcBef>
                <a:spcPts val="0"/>
              </a:spcBef>
              <a:buFont typeface="Arial" panose="020B0604020202020204" pitchFamily="34" charset="0"/>
              <a:buChar char="•"/>
            </a:pPr>
            <a:r>
              <a:rPr lang="en-US" b="0" i="0" u="sng" dirty="0">
                <a:solidFill>
                  <a:srgbClr val="C00000"/>
                </a:solidFill>
                <a:effectLst/>
                <a:latin typeface="Untitled Regular"/>
                <a:hlinkClick r:id="rId4">
                  <a:extLst>
                    <a:ext uri="{A12FA001-AC4F-418D-AE19-62706E023703}">
                      <ahyp:hlinkClr xmlns:ahyp="http://schemas.microsoft.com/office/drawing/2018/hyperlinkcolor" val="tx"/>
                    </a:ext>
                  </a:extLst>
                </a:hlinkClick>
              </a:rPr>
              <a:t>Selecting the CGS M CCV</a:t>
            </a:r>
            <a:endParaRPr lang="en-US" b="0" i="0" dirty="0">
              <a:solidFill>
                <a:srgbClr val="C00000"/>
              </a:solidFill>
              <a:effectLst/>
              <a:latin typeface="Untitled Regular"/>
            </a:endParaRPr>
          </a:p>
          <a:p>
            <a:pPr algn="l">
              <a:spcBef>
                <a:spcPts val="0"/>
              </a:spcBef>
              <a:buFont typeface="Arial" panose="020B0604020202020204" pitchFamily="34" charset="0"/>
              <a:buChar char="•"/>
            </a:pPr>
            <a:r>
              <a:rPr lang="en-US" b="0" i="0" u="sng" dirty="0">
                <a:solidFill>
                  <a:srgbClr val="C00000"/>
                </a:solidFill>
                <a:effectLst/>
                <a:latin typeface="Untitled Regular"/>
                <a:hlinkClick r:id="rId5">
                  <a:extLst>
                    <a:ext uri="{A12FA001-AC4F-418D-AE19-62706E023703}">
                      <ahyp:hlinkClr xmlns:ahyp="http://schemas.microsoft.com/office/drawing/2018/hyperlinkcolor" val="tx"/>
                    </a:ext>
                  </a:extLst>
                </a:hlinkClick>
              </a:rPr>
              <a:t>Completing the CGS M CCV</a:t>
            </a:r>
            <a:endParaRPr lang="en-US" b="0" i="0" dirty="0">
              <a:solidFill>
                <a:srgbClr val="C00000"/>
              </a:solidFill>
              <a:effectLst/>
              <a:latin typeface="Untitled Regular"/>
            </a:endParaRPr>
          </a:p>
          <a:p>
            <a:pPr algn="l">
              <a:spcBef>
                <a:spcPts val="0"/>
              </a:spcBef>
              <a:buFont typeface="Arial" panose="020B0604020202020204" pitchFamily="34" charset="0"/>
              <a:buChar char="•"/>
            </a:pPr>
            <a:r>
              <a:rPr lang="en-US" b="0" i="0" u="sng" dirty="0">
                <a:solidFill>
                  <a:srgbClr val="C00000"/>
                </a:solidFill>
                <a:effectLst/>
                <a:latin typeface="Untitled Regular"/>
                <a:hlinkClick r:id="rId6">
                  <a:extLst>
                    <a:ext uri="{A12FA001-AC4F-418D-AE19-62706E023703}">
                      <ahyp:hlinkClr xmlns:ahyp="http://schemas.microsoft.com/office/drawing/2018/hyperlinkcolor" val="tx"/>
                    </a:ext>
                  </a:extLst>
                </a:hlinkClick>
              </a:rPr>
              <a:t>Editing and adding entries</a:t>
            </a:r>
            <a:endParaRPr lang="en-US" b="0" i="0" dirty="0">
              <a:solidFill>
                <a:srgbClr val="C00000"/>
              </a:solidFill>
              <a:effectLst/>
              <a:latin typeface="Untitled Regular"/>
            </a:endParaRPr>
          </a:p>
          <a:p>
            <a:pPr algn="l">
              <a:spcBef>
                <a:spcPts val="0"/>
              </a:spcBef>
              <a:buFont typeface="Arial" panose="020B0604020202020204" pitchFamily="34" charset="0"/>
              <a:buChar char="•"/>
            </a:pPr>
            <a:r>
              <a:rPr lang="en-US" b="0" i="0" u="sng" dirty="0">
                <a:solidFill>
                  <a:srgbClr val="C00000"/>
                </a:solidFill>
                <a:effectLst/>
                <a:latin typeface="Untitled Regular"/>
                <a:hlinkClick r:id="rId7">
                  <a:extLst>
                    <a:ext uri="{A12FA001-AC4F-418D-AE19-62706E023703}">
                      <ahyp:hlinkClr xmlns:ahyp="http://schemas.microsoft.com/office/drawing/2018/hyperlinkcolor" val="tx"/>
                    </a:ext>
                  </a:extLst>
                </a:hlinkClick>
              </a:rPr>
              <a:t>Submitting the CGS M CCV</a:t>
            </a:r>
            <a:endParaRPr lang="en-US" b="0" i="0" dirty="0">
              <a:solidFill>
                <a:srgbClr val="C00000"/>
              </a:solidFill>
              <a:effectLst/>
              <a:latin typeface="Untitled Regular"/>
            </a:endParaRPr>
          </a:p>
          <a:p>
            <a:pPr algn="l">
              <a:spcBef>
                <a:spcPts val="0"/>
              </a:spcBef>
              <a:buFont typeface="Arial" panose="020B0604020202020204" pitchFamily="34" charset="0"/>
              <a:buChar char="•"/>
            </a:pPr>
            <a:r>
              <a:rPr lang="en-US" b="0" i="0" u="sng" dirty="0">
                <a:solidFill>
                  <a:srgbClr val="C00000"/>
                </a:solidFill>
                <a:effectLst/>
                <a:latin typeface="Untitled Regular"/>
                <a:hlinkClick r:id="rId8">
                  <a:extLst>
                    <a:ext uri="{A12FA001-AC4F-418D-AE19-62706E023703}">
                      <ahyp:hlinkClr xmlns:ahyp="http://schemas.microsoft.com/office/drawing/2018/hyperlinkcolor" val="tx"/>
                    </a:ext>
                  </a:extLst>
                </a:hlinkClick>
              </a:rPr>
              <a:t>Uploading the CGS M CCV</a:t>
            </a:r>
            <a:endParaRPr lang="en-US" b="0" i="0" dirty="0">
              <a:solidFill>
                <a:srgbClr val="C00000"/>
              </a:solidFill>
              <a:effectLst/>
              <a:latin typeface="Untitled Regular"/>
            </a:endParaRPr>
          </a:p>
          <a:p>
            <a:pPr marL="0" indent="0">
              <a:buNone/>
            </a:pPr>
            <a:endParaRPr lang="en-US" dirty="0"/>
          </a:p>
        </p:txBody>
      </p:sp>
      <p:pic>
        <p:nvPicPr>
          <p:cNvPr id="6147" name="Picture 3">
            <a:extLst>
              <a:ext uri="{FF2B5EF4-FFF2-40B4-BE49-F238E27FC236}">
                <a16:creationId xmlns:a16="http://schemas.microsoft.com/office/drawing/2014/main" id="{CBF8DC89-E41D-D0CD-E1CD-BE3AB879D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5562" y="1570383"/>
            <a:ext cx="2386537" cy="21353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Person Writing On A Notebook Beside Macbook  Stock Photo">
            <a:extLst>
              <a:ext uri="{FF2B5EF4-FFF2-40B4-BE49-F238E27FC236}">
                <a16:creationId xmlns:a16="http://schemas.microsoft.com/office/drawing/2014/main" id="{119A9BA3-D241-475A-32C2-8262F9EF8D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5562" y="3973876"/>
            <a:ext cx="2386537" cy="159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93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A123E22-063C-52AC-4E43-FF2D3B302481}"/>
              </a:ext>
              <a:ext uri="{C183D7F6-B498-43B3-948B-1728B52AA6E4}">
                <adec:decorative xmlns:adec="http://schemas.microsoft.com/office/drawing/2017/decorative" val="0"/>
              </a:ext>
            </a:extLst>
          </p:cNvPr>
          <p:cNvSpPr>
            <a:spLocks noGrp="1"/>
          </p:cNvSpPr>
          <p:nvPr>
            <p:ph type="title"/>
          </p:nvPr>
        </p:nvSpPr>
        <p:spPr>
          <a:xfrm>
            <a:off x="6573028" y="292976"/>
            <a:ext cx="5207167" cy="1174991"/>
          </a:xfrm>
        </p:spPr>
        <p:txBody>
          <a:bodyPr vert="horz" lIns="182880" tIns="182880" rIns="182880" bIns="182880" rtlCol="0" anchor="ctr">
            <a:normAutofit/>
          </a:bodyPr>
          <a:lstStyle/>
          <a:p>
            <a:r>
              <a:rPr lang="en-US" sz="1900" dirty="0"/>
              <a:t>Scholarship Application Recommendation Letters</a:t>
            </a:r>
          </a:p>
        </p:txBody>
      </p:sp>
      <p:pic>
        <p:nvPicPr>
          <p:cNvPr id="2050" name="Picture 2" descr="Free Crop faceless female freelancer in casual outfit sitting at table with cup of drink and surfing on laptop in light workspace Stock Photo">
            <a:extLst>
              <a:ext uri="{FF2B5EF4-FFF2-40B4-BE49-F238E27FC236}">
                <a16:creationId xmlns:a16="http://schemas.microsoft.com/office/drawing/2014/main" id="{4CEF13FE-8005-0D11-829D-6230937C3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B1C3EE2-4354-FC53-358F-C100AB34DD6F}"/>
              </a:ext>
            </a:extLst>
          </p:cNvPr>
          <p:cNvSpPr txBox="1"/>
          <p:nvPr/>
        </p:nvSpPr>
        <p:spPr>
          <a:xfrm>
            <a:off x="6464583" y="1792432"/>
            <a:ext cx="5424055" cy="4665518"/>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Recommendation letters might be called:</a:t>
            </a:r>
          </a:p>
          <a:p>
            <a:pPr marL="57150" marR="0" lvl="0" indent="-228600" algn="l" defTabSz="914400" rtl="0" eaLnBrk="1" fontAlgn="auto" latinLnBrk="0" hangingPunct="1">
              <a:lnSpc>
                <a:spcPct val="90000"/>
              </a:lnSpc>
              <a:spcBef>
                <a:spcPts val="0"/>
              </a:spcBef>
              <a:spcAft>
                <a:spcPts val="0"/>
              </a:spcAft>
              <a:buClr>
                <a:srgbClr val="9BAFB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Letter of Appraisal</a:t>
            </a:r>
          </a:p>
          <a:p>
            <a:pPr marL="57150" marR="0" lvl="0" indent="-228600" algn="l" defTabSz="914400" rtl="0" eaLnBrk="1" fontAlgn="auto" latinLnBrk="0" hangingPunct="1">
              <a:lnSpc>
                <a:spcPct val="90000"/>
              </a:lnSpc>
              <a:spcBef>
                <a:spcPts val="0"/>
              </a:spcBef>
              <a:spcAft>
                <a:spcPts val="0"/>
              </a:spcAft>
              <a:buClr>
                <a:srgbClr val="9BAFB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Report on the Applicant</a:t>
            </a:r>
          </a:p>
          <a:p>
            <a:pPr marL="57150" marR="0" lvl="0" indent="-228600" algn="l" defTabSz="914400" rtl="0" eaLnBrk="1" fontAlgn="auto" latinLnBrk="0" hangingPunct="1">
              <a:lnSpc>
                <a:spcPct val="90000"/>
              </a:lnSpc>
              <a:spcBef>
                <a:spcPts val="0"/>
              </a:spcBef>
              <a:spcAft>
                <a:spcPts val="0"/>
              </a:spcAft>
              <a:buClr>
                <a:srgbClr val="9BAFB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Reference Assessment or Referee Assessment</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285750" marR="0" lvl="0" indent="-285750" algn="l" defTabSz="914400" rtl="0" eaLnBrk="1" fontAlgn="auto" latinLnBrk="0" hangingPunct="1">
              <a:lnSpc>
                <a:spcPct val="90000"/>
              </a:lnSpc>
              <a:spcBef>
                <a:spcPts val="1000"/>
              </a:spcBef>
              <a:spcAft>
                <a:spcPts val="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Recommendation letters are a significant part of the evaluation of an applicant. </a:t>
            </a:r>
          </a:p>
          <a:p>
            <a:pPr marL="285750" marR="0" lvl="0" indent="-285750" algn="l" defTabSz="914400" rtl="0" eaLnBrk="1" fontAlgn="auto" latinLnBrk="0" hangingPunct="1">
              <a:lnSpc>
                <a:spcPct val="90000"/>
              </a:lnSpc>
              <a:spcBef>
                <a:spcPts val="1000"/>
              </a:spcBef>
              <a:spcAft>
                <a:spcPts val="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It is critical that a “referee” relate their comments to the competition’s selection criteria.  </a:t>
            </a:r>
          </a:p>
          <a:p>
            <a:pPr marL="285750" marR="0" lvl="0" indent="-285750" algn="l" defTabSz="914400" rtl="0" eaLnBrk="1" fontAlgn="auto" latinLnBrk="0" hangingPunct="1">
              <a:lnSpc>
                <a:spcPct val="90000"/>
              </a:lnSpc>
              <a:spcBef>
                <a:spcPts val="1000"/>
              </a:spcBef>
              <a:spcAft>
                <a:spcPts val="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They provide a meaningful commentary on an applicant’s skills, knowledge, experience, research potential.  </a:t>
            </a:r>
          </a:p>
          <a:p>
            <a:pPr marL="285750" marR="0" lvl="0" indent="-285750" algn="l" defTabSz="914400" rtl="0" eaLnBrk="1" fontAlgn="auto" latinLnBrk="0" hangingPunct="1">
              <a:lnSpc>
                <a:spcPct val="90000"/>
              </a:lnSpc>
              <a:spcBef>
                <a:spcPts val="1000"/>
              </a:spcBef>
              <a:spcAft>
                <a:spcPts val="0"/>
              </a:spcAft>
              <a:buClr>
                <a:srgbClr val="9BAFB5"/>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Adjudication committee members rely on these letters to review their own ranking of the application in comparison to the pool of applicants. </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Always review the instructions provided to referees</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86389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 name="Title 2">
            <a:extLst>
              <a:ext uri="{FF2B5EF4-FFF2-40B4-BE49-F238E27FC236}">
                <a16:creationId xmlns:a16="http://schemas.microsoft.com/office/drawing/2014/main" id="{295B375A-5A22-E997-E31B-D602D825C282}"/>
              </a:ext>
            </a:extLst>
          </p:cNvPr>
          <p:cNvSpPr>
            <a:spLocks noGrp="1"/>
          </p:cNvSpPr>
          <p:nvPr>
            <p:ph type="title"/>
          </p:nvPr>
        </p:nvSpPr>
        <p:spPr>
          <a:xfrm>
            <a:off x="422845" y="117565"/>
            <a:ext cx="6982121" cy="799657"/>
          </a:xfrm>
        </p:spPr>
        <p:txBody>
          <a:bodyPr vert="horz" lIns="182880" tIns="182880" rIns="182880" bIns="182880" rtlCol="0" anchor="b">
            <a:normAutofit/>
          </a:bodyPr>
          <a:lstStyle/>
          <a:p>
            <a:r>
              <a:rPr lang="en-US" dirty="0">
                <a:solidFill>
                  <a:srgbClr val="4C6F7C"/>
                </a:solidFill>
              </a:rPr>
              <a:t>Who? When? How?</a:t>
            </a:r>
          </a:p>
        </p:txBody>
      </p:sp>
      <p:sp>
        <p:nvSpPr>
          <p:cNvPr id="4" name="Text Placeholder 3">
            <a:extLst>
              <a:ext uri="{FF2B5EF4-FFF2-40B4-BE49-F238E27FC236}">
                <a16:creationId xmlns:a16="http://schemas.microsoft.com/office/drawing/2014/main" id="{14644536-965E-6428-3CA1-D395C3D0E457}"/>
              </a:ext>
            </a:extLst>
          </p:cNvPr>
          <p:cNvSpPr>
            <a:spLocks/>
          </p:cNvSpPr>
          <p:nvPr/>
        </p:nvSpPr>
        <p:spPr>
          <a:xfrm>
            <a:off x="444917" y="1205803"/>
            <a:ext cx="2860375" cy="588642"/>
          </a:xfrm>
          <a:prstGeom prst="rect">
            <a:avLst/>
          </a:prstGeom>
          <a:ln w="19050">
            <a:solidFill>
              <a:srgbClr val="383155"/>
            </a:solidFill>
          </a:ln>
        </p:spPr>
        <p:txBody>
          <a:bodyPr anchor="t">
            <a:normAutofit/>
          </a:bodyPr>
          <a:lstStyle/>
          <a:p>
            <a:pPr marL="0" marR="0" lvl="0" indent="0" algn="l" defTabSz="25146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335A67"/>
                </a:solidFill>
                <a:effectLst/>
                <a:uLnTx/>
                <a:uFillTx/>
                <a:latin typeface="Gill Sans MT" panose="020B0502020104020203"/>
                <a:ea typeface="+mn-ea"/>
                <a:cs typeface="+mn-cs"/>
              </a:rPr>
              <a:t>Consider</a:t>
            </a:r>
            <a:endParaRPr kumimoji="0" lang="en-US" sz="2400" b="0" i="0" u="none" strike="noStrike" kern="1200" cap="none" spc="0" normalizeH="0" baseline="0" noProof="0" dirty="0">
              <a:ln>
                <a:noFill/>
              </a:ln>
              <a:solidFill>
                <a:srgbClr val="4C6F7C"/>
              </a:solidFill>
              <a:effectLst/>
              <a:uLnTx/>
              <a:uFillTx/>
              <a:latin typeface="Gill Sans MT" panose="020B0502020104020203"/>
              <a:ea typeface="+mn-ea"/>
              <a:cs typeface="+mn-cs"/>
            </a:endParaRPr>
          </a:p>
        </p:txBody>
      </p:sp>
      <p:sp>
        <p:nvSpPr>
          <p:cNvPr id="5" name="Content Placeholder 4">
            <a:extLst>
              <a:ext uri="{FF2B5EF4-FFF2-40B4-BE49-F238E27FC236}">
                <a16:creationId xmlns:a16="http://schemas.microsoft.com/office/drawing/2014/main" id="{41E49159-6C5E-7255-E607-72ED6C99984F}"/>
              </a:ext>
            </a:extLst>
          </p:cNvPr>
          <p:cNvSpPr>
            <a:spLocks/>
          </p:cNvSpPr>
          <p:nvPr/>
        </p:nvSpPr>
        <p:spPr>
          <a:xfrm>
            <a:off x="385981" y="2083026"/>
            <a:ext cx="3299489" cy="4218730"/>
          </a:xfrm>
          <a:prstGeom prst="rect">
            <a:avLst/>
          </a:prstGeom>
        </p:spPr>
        <p:txBody>
          <a:bodyPr>
            <a:normAutofit/>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Who to ask? </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A person who offers authority, depth and who is able to offer specificity. They are familiar with your research and other abilities:</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6F7C"/>
                </a:solidFill>
                <a:effectLst/>
                <a:uLnTx/>
                <a:uFillTx/>
                <a:latin typeface="Gill Sans MT" panose="020B0502020104020203"/>
                <a:ea typeface="Verdana" panose="020B0604030504040204" pitchFamily="34" charset="0"/>
                <a:cs typeface="+mn-cs"/>
              </a:rPr>
              <a:t>Supervisor, faculty member, employment supervisor, thesis advisor</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66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When to ask? </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6F7C"/>
                </a:solidFill>
                <a:effectLst/>
                <a:uLnTx/>
                <a:uFillTx/>
                <a:latin typeface="Gill Sans MT" panose="020B0502020104020203"/>
                <a:ea typeface="Verdana" panose="020B0604030504040204" pitchFamily="34" charset="0"/>
                <a:cs typeface="+mn-cs"/>
              </a:rPr>
              <a:t>… early, 3 weeks before scholarship due date</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6600"/>
              </a:solidFill>
              <a:effectLst/>
              <a:uLnTx/>
              <a:uFillTx/>
              <a:latin typeface="Verdana" panose="020B0604030504040204" pitchFamily="34" charset="0"/>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Text Placeholder 6">
            <a:extLst>
              <a:ext uri="{FF2B5EF4-FFF2-40B4-BE49-F238E27FC236}">
                <a16:creationId xmlns:a16="http://schemas.microsoft.com/office/drawing/2014/main" id="{DB3506B0-DAD9-EF77-7B88-D31194648B06}"/>
              </a:ext>
            </a:extLst>
          </p:cNvPr>
          <p:cNvSpPr>
            <a:spLocks/>
          </p:cNvSpPr>
          <p:nvPr/>
        </p:nvSpPr>
        <p:spPr>
          <a:xfrm>
            <a:off x="4192954" y="1205801"/>
            <a:ext cx="3188287" cy="588643"/>
          </a:xfrm>
          <a:prstGeom prst="rect">
            <a:avLst/>
          </a:prstGeom>
          <a:ln w="19050">
            <a:solidFill>
              <a:srgbClr val="383155"/>
            </a:solidFill>
          </a:ln>
        </p:spPr>
        <p:txBody>
          <a:bodyPr anchor="t"/>
          <a:lstStyle/>
          <a:p>
            <a:pPr marL="0" marR="0" lvl="0" indent="0" algn="l" defTabSz="25146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335A67"/>
                </a:solidFill>
                <a:effectLst/>
                <a:uLnTx/>
                <a:uFillTx/>
                <a:latin typeface="Gill Sans MT" panose="020B0502020104020203"/>
                <a:ea typeface="+mn-ea"/>
                <a:cs typeface="+mn-cs"/>
              </a:rPr>
              <a:t>How to ask</a:t>
            </a:r>
            <a:endParaRPr kumimoji="0" lang="en-US" sz="2400" b="0" i="0" u="none" strike="noStrike" kern="1200" cap="none" spc="0" normalizeH="0" baseline="0" noProof="0" dirty="0">
              <a:ln>
                <a:noFill/>
              </a:ln>
              <a:solidFill>
                <a:srgbClr val="4C6F7C"/>
              </a:solidFill>
              <a:effectLst/>
              <a:uLnTx/>
              <a:uFillTx/>
              <a:latin typeface="Gill Sans MT" panose="020B0502020104020203"/>
              <a:ea typeface="+mn-ea"/>
              <a:cs typeface="+mn-cs"/>
            </a:endParaRPr>
          </a:p>
        </p:txBody>
      </p:sp>
      <p:sp>
        <p:nvSpPr>
          <p:cNvPr id="6" name="Content Placeholder 5">
            <a:extLst>
              <a:ext uri="{FF2B5EF4-FFF2-40B4-BE49-F238E27FC236}">
                <a16:creationId xmlns:a16="http://schemas.microsoft.com/office/drawing/2014/main" id="{35037FCE-290E-02BE-C2E5-77E33109458F}"/>
              </a:ext>
            </a:extLst>
          </p:cNvPr>
          <p:cNvSpPr>
            <a:spLocks/>
          </p:cNvSpPr>
          <p:nvPr/>
        </p:nvSpPr>
        <p:spPr>
          <a:xfrm>
            <a:off x="3938187" y="1928432"/>
            <a:ext cx="3944520" cy="4527918"/>
          </a:xfrm>
          <a:prstGeom prst="rect">
            <a:avLst/>
          </a:prstGeom>
        </p:spPr>
        <p:txBody>
          <a:bodyPr>
            <a:noAutofit/>
          </a:bodyPr>
          <a:lstStyle/>
          <a:p>
            <a:pPr marL="57150">
              <a:defRPr/>
            </a:pPr>
            <a:r>
              <a:rPr lang="en-US" sz="1500" dirty="0">
                <a:solidFill>
                  <a:srgbClr val="000000"/>
                </a:solidFill>
                <a:ea typeface="Verdana" panose="020B0604030504040204" pitchFamily="34" charset="0"/>
              </a:rPr>
              <a:t>What is your comfort level and awareness of your referee?</a:t>
            </a:r>
          </a:p>
          <a:p>
            <a:pPr marL="57150">
              <a:defRPr/>
            </a:pPr>
            <a:endParaRPr lang="en-US" sz="1500" dirty="0">
              <a:solidFill>
                <a:srgbClr val="000000"/>
              </a:solidFill>
              <a:ea typeface="Verdana" panose="020B0604030504040204" pitchFamily="34" charset="0"/>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Would you: Email or in-person or phone</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If in email, first message should:</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34290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Be a brief inquiry reminding the faculty member how you know them</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34290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Provide clarification as to what scholarship application you are applying for</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34290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Clearly ask if they are willing to provide an enthusiastic reference for your scholarship application</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34290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Provide the scholarship application submission deadline</a:t>
            </a:r>
          </a:p>
          <a:p>
            <a:pPr marL="34290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n-cs"/>
              </a:rPr>
              <a:t> </a:t>
            </a:r>
          </a:p>
        </p:txBody>
      </p:sp>
      <p:pic>
        <p:nvPicPr>
          <p:cNvPr id="5124" name="Picture 4" descr="Free White Envelopes and Income Tax Return Form on a Wooden Table Stock Photo">
            <a:extLst>
              <a:ext uri="{FF2B5EF4-FFF2-40B4-BE49-F238E27FC236}">
                <a16:creationId xmlns:a16="http://schemas.microsoft.com/office/drawing/2014/main" id="{03C09B5D-EBC8-06EC-7C55-C25A83725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425" y="1091045"/>
            <a:ext cx="4056575" cy="461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7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7766" y="1124712"/>
            <a:ext cx="966777" cy="4608576"/>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BAFB5"/>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4543" y="1124712"/>
            <a:ext cx="2160910" cy="46085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4CDDCDA4-B196-559E-CA37-A14A961287BE}"/>
              </a:ext>
            </a:extLst>
          </p:cNvPr>
          <p:cNvSpPr>
            <a:spLocks noGrp="1"/>
          </p:cNvSpPr>
          <p:nvPr>
            <p:ph type="title"/>
          </p:nvPr>
        </p:nvSpPr>
        <p:spPr>
          <a:xfrm>
            <a:off x="1221750" y="1232090"/>
            <a:ext cx="3705586" cy="1009859"/>
          </a:xfrm>
        </p:spPr>
        <p:txBody>
          <a:bodyPr vert="horz" lIns="0" tIns="0" rIns="0" bIns="0" rtlCol="0" anchor="t">
            <a:noAutofit/>
          </a:bodyPr>
          <a:lstStyle/>
          <a:p>
            <a:br>
              <a:rPr lang="en-US" sz="1600" dirty="0"/>
            </a:br>
            <a:r>
              <a:rPr lang="en-US" sz="1600" dirty="0"/>
              <a:t>What to provide a referee </a:t>
            </a:r>
            <a:br>
              <a:rPr lang="en-US" sz="1600" dirty="0"/>
            </a:br>
            <a:r>
              <a:rPr lang="en-US" sz="1600" dirty="0"/>
              <a:t>and </a:t>
            </a:r>
            <a:br>
              <a:rPr lang="en-US" sz="1600" dirty="0"/>
            </a:br>
            <a:r>
              <a:rPr lang="en-US" sz="1600" dirty="0"/>
              <a:t>what might be helpful</a:t>
            </a:r>
          </a:p>
        </p:txBody>
      </p:sp>
      <p:sp>
        <p:nvSpPr>
          <p:cNvPr id="9" name="Title 1">
            <a:extLst>
              <a:ext uri="{FF2B5EF4-FFF2-40B4-BE49-F238E27FC236}">
                <a16:creationId xmlns:a16="http://schemas.microsoft.com/office/drawing/2014/main" id="{5509B1ED-4D78-65EC-0579-DA9E41D7C42C}"/>
              </a:ext>
            </a:extLst>
          </p:cNvPr>
          <p:cNvSpPr txBox="1">
            <a:spLocks/>
          </p:cNvSpPr>
          <p:nvPr/>
        </p:nvSpPr>
        <p:spPr bwMode="black">
          <a:xfrm>
            <a:off x="5643316" y="962579"/>
            <a:ext cx="5409770" cy="4932841"/>
          </a:xfrm>
          <a:prstGeom prst="rect">
            <a:avLst/>
          </a:prstGeom>
          <a:noFill/>
          <a:ln w="31750" cap="sq">
            <a:noFill/>
            <a:miter lim="800000"/>
          </a:ln>
        </p:spPr>
        <p:txBody>
          <a:bodyPr vert="horz" wrap="square" lIns="274320" tIns="182880" rIns="274320" bIns="182880" rtlCol="0" anchor="t" anchorCtr="1">
            <a:noAutofit/>
          </a:bodyPr>
          <a:lstStyle>
            <a:lvl1pPr algn="ctr" defTabSz="914400" rtl="0" eaLnBrk="1" latinLnBrk="0" hangingPunct="1">
              <a:lnSpc>
                <a:spcPct val="90000"/>
              </a:lnSpc>
              <a:spcBef>
                <a:spcPct val="0"/>
              </a:spcBef>
              <a:buNone/>
              <a:defRPr sz="5400" kern="1200" cap="all" spc="200" baseline="0">
                <a:solidFill>
                  <a:srgbClr val="262626"/>
                </a:solidFill>
                <a:latin typeface="+mj-lt"/>
                <a:ea typeface="+mj-ea"/>
                <a:cs typeface="+mj-cs"/>
              </a:defRPr>
            </a:lvl1pPr>
          </a:lstStyle>
          <a:p>
            <a:pPr marL="37788" marR="0" lvl="0" indent="0" algn="l" defTabSz="604601" rtl="0" eaLnBrk="1" fontAlgn="auto" latinLnBrk="0" hangingPunct="1">
              <a:lnSpc>
                <a:spcPct val="90000"/>
              </a:lnSpc>
              <a:spcBef>
                <a:spcPct val="0"/>
              </a:spcBef>
              <a:spcAft>
                <a:spcPts val="18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Advise your referee you will provide:</a:t>
            </a:r>
          </a:p>
          <a:p>
            <a:pPr marL="323538" marR="0" lvl="0" indent="-285750" algn="l" defTabSz="604601" rtl="0" eaLnBrk="1" fontAlgn="auto" latinLnBrk="0" hangingPunct="1">
              <a:lnSpc>
                <a:spcPct val="90000"/>
              </a:lnSpc>
              <a:spcBef>
                <a:spcPct val="0"/>
              </a:spcBef>
              <a:spcAft>
                <a:spcPts val="522"/>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Scholarship details &amp; selection criteria</a:t>
            </a:r>
          </a:p>
          <a:p>
            <a:pPr marL="323538" marR="0" lvl="0" indent="-285750" algn="l" defTabSz="604601" rtl="0" eaLnBrk="1" fontAlgn="auto" latinLnBrk="0" hangingPunct="1">
              <a:lnSpc>
                <a:spcPct val="90000"/>
              </a:lnSpc>
              <a:spcBef>
                <a:spcPct val="0"/>
              </a:spcBef>
              <a:spcAft>
                <a:spcPts val="522"/>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Draft of your outline of proposed research </a:t>
            </a:r>
          </a:p>
          <a:p>
            <a:pPr marL="323538" marR="0" lvl="0" indent="-285750" algn="l" defTabSz="604601" rtl="0" eaLnBrk="1" fontAlgn="auto" latinLnBrk="0" hangingPunct="1">
              <a:lnSpc>
                <a:spcPct val="90000"/>
              </a:lnSpc>
              <a:spcBef>
                <a:spcPct val="0"/>
              </a:spcBef>
              <a:spcAft>
                <a:spcPts val="522"/>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Referee instructions </a:t>
            </a:r>
          </a:p>
          <a:p>
            <a:pPr marL="323538" marR="0" lvl="0" indent="-285750" algn="l" defTabSz="604601" rtl="0" eaLnBrk="1" fontAlgn="auto" latinLnBrk="0" hangingPunct="1">
              <a:lnSpc>
                <a:spcPct val="90000"/>
              </a:lnSpc>
              <a:spcBef>
                <a:spcPct val="0"/>
              </a:spcBef>
              <a:spcAft>
                <a:spcPts val="522"/>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Due date for recommendation letter submission</a:t>
            </a:r>
          </a:p>
          <a:p>
            <a:pPr marL="37788" marR="0" lvl="0" indent="0" algn="l" defTabSz="604601" rtl="0" eaLnBrk="1" fontAlgn="auto" latinLnBrk="0" hangingPunct="1">
              <a:lnSpc>
                <a:spcPct val="90000"/>
              </a:lnSpc>
              <a:spcBef>
                <a:spcPct val="0"/>
              </a:spcBef>
              <a:spcAft>
                <a:spcPts val="522"/>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endParaRPr>
          </a:p>
          <a:p>
            <a:pPr marL="37788" marR="0" lvl="0" indent="0" algn="l" defTabSz="604601" rtl="0" eaLnBrk="1" fontAlgn="auto" latinLnBrk="0" hangingPunct="1">
              <a:lnSpc>
                <a:spcPct val="90000"/>
              </a:lnSpc>
              <a:spcBef>
                <a:spcPct val="0"/>
              </a:spcBef>
              <a:spcAft>
                <a:spcPts val="522"/>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endParaRPr>
          </a:p>
          <a:p>
            <a:pPr marL="37788" marR="0" lvl="0" indent="0" algn="l" defTabSz="604601" rtl="0" eaLnBrk="1" fontAlgn="auto" latinLnBrk="0" hangingPunct="1">
              <a:lnSpc>
                <a:spcPct val="90000"/>
              </a:lnSpc>
              <a:spcBef>
                <a:spcPct val="0"/>
              </a:spcBef>
              <a:spcAft>
                <a:spcPts val="18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Ask, would it would be </a:t>
            </a:r>
            <a:r>
              <a:rPr kumimoji="0" lang="en-US" sz="1600" b="0" i="1" u="sng"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helpful</a:t>
            </a:r>
            <a:r>
              <a:rPr kumimoji="0" lang="en-US" sz="1600" b="0" i="0" u="none" strike="noStrike" kern="1200" cap="none" spc="0" normalizeH="0" baseline="0" noProof="0" dirty="0">
                <a:ln>
                  <a:noFill/>
                </a:ln>
                <a:solidFill>
                  <a:srgbClr val="000000"/>
                </a:solidFill>
                <a:effectLst/>
                <a:uLnTx/>
                <a:uFillTx/>
                <a:latin typeface="Gill Sans MT" panose="020B0502020104020203"/>
                <a:ea typeface="Verdana" panose="020B0604030504040204" pitchFamily="34" charset="0"/>
                <a:cs typeface="+mj-cs"/>
              </a:rPr>
              <a:t> to provide:</a:t>
            </a:r>
          </a:p>
          <a:p>
            <a:pPr marL="226725" marR="0" lvl="0" indent="-188938" algn="l" defTabSz="604601" rtl="0" eaLnBrk="1" fontAlgn="auto" latinLnBrk="0" hangingPunct="1">
              <a:lnSpc>
                <a:spcPct val="110000"/>
              </a:lnSpc>
              <a:spcBef>
                <a:spcPct val="0"/>
              </a:spcBef>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j-ea"/>
                <a:cs typeface="+mj-cs"/>
              </a:rPr>
              <a:t>unofficial transcripts;</a:t>
            </a:r>
          </a:p>
          <a:p>
            <a:pPr marL="226725" marR="0" lvl="0" indent="-188938" algn="l" defTabSz="604601" rtl="0" eaLnBrk="1" fontAlgn="auto" latinLnBrk="0" hangingPunct="1">
              <a:lnSpc>
                <a:spcPct val="110000"/>
              </a:lnSpc>
              <a:spcBef>
                <a:spcPct val="0"/>
              </a:spcBef>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j-ea"/>
                <a:cs typeface="+mj-cs"/>
              </a:rPr>
              <a:t>a resume or CCV;</a:t>
            </a:r>
          </a:p>
          <a:p>
            <a:pPr marL="226725" marR="0" lvl="0" indent="-188938" algn="l" defTabSz="604601" rtl="0" eaLnBrk="1" fontAlgn="auto" latinLnBrk="0" hangingPunct="1">
              <a:lnSpc>
                <a:spcPct val="110000"/>
              </a:lnSpc>
              <a:spcBef>
                <a:spcPct val="0"/>
              </a:spcBef>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j-ea"/>
                <a:cs typeface="+mj-cs"/>
              </a:rPr>
              <a:t>written blurbs for how your experience or academic background fits the selection criteria of the scholarship competition </a:t>
            </a:r>
            <a:endParaRPr kumimoji="0" lang="en-US" sz="2000" b="0" i="0" u="none" strike="noStrike" kern="1200" cap="none" spc="0" normalizeH="0" baseline="0" noProof="0" dirty="0">
              <a:ln>
                <a:noFill/>
              </a:ln>
              <a:solidFill>
                <a:srgbClr val="000000"/>
              </a:solidFill>
              <a:effectLst/>
              <a:uLnTx/>
              <a:uFillTx/>
              <a:latin typeface="Gill Sans MT" panose="020B0502020104020203"/>
              <a:ea typeface="+mj-ea"/>
              <a:cs typeface="+mj-cs"/>
            </a:endParaRPr>
          </a:p>
        </p:txBody>
      </p:sp>
      <p:pic>
        <p:nvPicPr>
          <p:cNvPr id="2" name="Picture 1">
            <a:extLst>
              <a:ext uri="{FF2B5EF4-FFF2-40B4-BE49-F238E27FC236}">
                <a16:creationId xmlns:a16="http://schemas.microsoft.com/office/drawing/2014/main" id="{1B1CFB3F-1F28-1806-E6A3-C604CA8323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0777" y="2425664"/>
            <a:ext cx="2987531" cy="3307624"/>
          </a:xfrm>
          <a:prstGeom prst="rect">
            <a:avLst/>
          </a:prstGeom>
        </p:spPr>
      </p:pic>
    </p:spTree>
    <p:extLst>
      <p:ext uri="{BB962C8B-B14F-4D97-AF65-F5344CB8AC3E}">
        <p14:creationId xmlns:p14="http://schemas.microsoft.com/office/powerpoint/2010/main" val="344799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Free Thumb Up in Close-up View Stock Photo">
            <a:extLst>
              <a:ext uri="{FF2B5EF4-FFF2-40B4-BE49-F238E27FC236}">
                <a16:creationId xmlns:a16="http://schemas.microsoft.com/office/drawing/2014/main" id="{63626D56-5F09-B1D5-AC3B-1849DEA6C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4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C3BED6-7E27-3F00-AA31-D1090ACCE4E0}"/>
              </a:ext>
            </a:extLst>
          </p:cNvPr>
          <p:cNvSpPr>
            <a:spLocks noGrp="1"/>
          </p:cNvSpPr>
          <p:nvPr>
            <p:ph type="title"/>
          </p:nvPr>
        </p:nvSpPr>
        <p:spPr>
          <a:xfrm>
            <a:off x="915204" y="2254009"/>
            <a:ext cx="4487298" cy="1174991"/>
          </a:xfrm>
          <a:prstGeom prst="ellipse">
            <a:avLst/>
          </a:prstGeom>
          <a:solidFill>
            <a:schemeClr val="tx1">
              <a:alpha val="60000"/>
            </a:schemeClr>
          </a:solidFill>
          <a:ln>
            <a:solidFill>
              <a:schemeClr val="bg1"/>
            </a:solidFill>
          </a:ln>
        </p:spPr>
        <p:txBody>
          <a:bodyPr vert="horz" lIns="182880" tIns="182880" rIns="182880" bIns="182880" rtlCol="0" anchor="ctr">
            <a:normAutofit/>
          </a:bodyPr>
          <a:lstStyle/>
          <a:p>
            <a:r>
              <a:rPr lang="en-US" sz="1600" dirty="0">
                <a:solidFill>
                  <a:schemeClr val="bg1"/>
                </a:solidFill>
              </a:rPr>
              <a:t>A strong Reference will</a:t>
            </a:r>
            <a:r>
              <a:rPr lang="en-US" sz="1500" dirty="0">
                <a:solidFill>
                  <a:schemeClr val="bg1"/>
                </a:solidFill>
              </a:rPr>
              <a:t>:</a:t>
            </a:r>
          </a:p>
        </p:txBody>
      </p:sp>
      <p:sp>
        <p:nvSpPr>
          <p:cNvPr id="4" name="Text Placeholder 3">
            <a:extLst>
              <a:ext uri="{FF2B5EF4-FFF2-40B4-BE49-F238E27FC236}">
                <a16:creationId xmlns:a16="http://schemas.microsoft.com/office/drawing/2014/main" id="{356A067A-C62F-0479-AE66-6B4DB0705D1A}"/>
              </a:ext>
            </a:extLst>
          </p:cNvPr>
          <p:cNvSpPr>
            <a:spLocks noGrp="1"/>
          </p:cNvSpPr>
          <p:nvPr>
            <p:ph type="body" sz="half" idx="2"/>
          </p:nvPr>
        </p:nvSpPr>
        <p:spPr>
          <a:xfrm>
            <a:off x="6317064" y="612949"/>
            <a:ext cx="5710813" cy="6059156"/>
          </a:xfrm>
        </p:spPr>
        <p:txBody>
          <a:bodyPr vert="horz" lIns="91440" tIns="45720" rIns="91440" bIns="45720" rtlCol="0" anchor="ctr">
            <a:normAutofit/>
          </a:bodyPr>
          <a:lstStyle/>
          <a:p>
            <a:pPr marL="285750" indent="-285750" algn="l">
              <a:spcAft>
                <a:spcPts val="1800"/>
              </a:spcAft>
              <a:buFont typeface="Wingdings" panose="05000000000000000000" pitchFamily="2" charset="2"/>
              <a:buChar char="Ø"/>
            </a:pPr>
            <a:r>
              <a:rPr lang="en-US" sz="1700" dirty="0">
                <a:solidFill>
                  <a:schemeClr val="tx1">
                    <a:lumMod val="85000"/>
                    <a:lumOff val="15000"/>
                  </a:schemeClr>
                </a:solidFill>
              </a:rPr>
              <a:t>Confirm the value of your research project</a:t>
            </a:r>
          </a:p>
          <a:p>
            <a:pPr marL="285750" indent="-285750" algn="l">
              <a:spcAft>
                <a:spcPts val="1800"/>
              </a:spcAft>
              <a:buFont typeface="Wingdings" panose="05000000000000000000" pitchFamily="2" charset="2"/>
              <a:buChar char="Ø"/>
            </a:pPr>
            <a:r>
              <a:rPr lang="en-US" sz="1700" dirty="0">
                <a:solidFill>
                  <a:schemeClr val="tx1">
                    <a:lumMod val="85000"/>
                    <a:lumOff val="15000"/>
                  </a:schemeClr>
                </a:solidFill>
              </a:rPr>
              <a:t>Demonstrate how your research will function within the broader community</a:t>
            </a:r>
          </a:p>
          <a:p>
            <a:pPr marL="285750" indent="-285750" algn="l">
              <a:spcAft>
                <a:spcPts val="1800"/>
              </a:spcAft>
              <a:buFont typeface="Wingdings" panose="05000000000000000000" pitchFamily="2" charset="2"/>
              <a:buChar char="Ø"/>
            </a:pPr>
            <a:r>
              <a:rPr lang="en-US" sz="1700" dirty="0">
                <a:solidFill>
                  <a:schemeClr val="tx1">
                    <a:lumMod val="85000"/>
                    <a:lumOff val="15000"/>
                  </a:schemeClr>
                </a:solidFill>
              </a:rPr>
              <a:t>Indicate a familiarity with your academic achievements to date</a:t>
            </a:r>
          </a:p>
          <a:p>
            <a:pPr marL="285750" indent="-285750" algn="l">
              <a:spcAft>
                <a:spcPts val="1800"/>
              </a:spcAft>
              <a:buFont typeface="Wingdings" panose="05000000000000000000" pitchFamily="2" charset="2"/>
              <a:buChar char="Ø"/>
            </a:pPr>
            <a:r>
              <a:rPr lang="en-US" sz="1700" dirty="0">
                <a:solidFill>
                  <a:schemeClr val="tx1">
                    <a:lumMod val="85000"/>
                    <a:lumOff val="15000"/>
                  </a:schemeClr>
                </a:solidFill>
              </a:rPr>
              <a:t>Endorse your project and your ability to achieve the outcomes of your project</a:t>
            </a:r>
          </a:p>
          <a:p>
            <a:pPr marL="285750" indent="-285750" algn="l">
              <a:spcAft>
                <a:spcPts val="1800"/>
              </a:spcAft>
              <a:buFont typeface="Wingdings" panose="05000000000000000000" pitchFamily="2" charset="2"/>
              <a:buChar char="Ø"/>
            </a:pPr>
            <a:r>
              <a:rPr lang="en-US" sz="1700" dirty="0">
                <a:solidFill>
                  <a:schemeClr val="tx1">
                    <a:lumMod val="85000"/>
                    <a:lumOff val="15000"/>
                  </a:schemeClr>
                </a:solidFill>
              </a:rPr>
              <a:t>Provide a robust picture of your skills and interest in and outside the lab / classroom</a:t>
            </a:r>
          </a:p>
          <a:p>
            <a:pPr marL="285750" indent="-285750" algn="l">
              <a:spcAft>
                <a:spcPts val="1800"/>
              </a:spcAft>
              <a:buFont typeface="Wingdings" panose="05000000000000000000" pitchFamily="2" charset="2"/>
              <a:buChar char="Ø"/>
            </a:pPr>
            <a:r>
              <a:rPr lang="en-US" sz="1700" dirty="0">
                <a:solidFill>
                  <a:schemeClr val="tx1">
                    <a:lumMod val="85000"/>
                    <a:lumOff val="15000"/>
                  </a:schemeClr>
                </a:solidFill>
              </a:rPr>
              <a:t>Highlight how you may have overcome challenges or any special circumstances that you have experienced during your academic career</a:t>
            </a:r>
          </a:p>
        </p:txBody>
      </p:sp>
    </p:spTree>
    <p:extLst>
      <p:ext uri="{BB962C8B-B14F-4D97-AF65-F5344CB8AC3E}">
        <p14:creationId xmlns:p14="http://schemas.microsoft.com/office/powerpoint/2010/main" val="923433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8F2456-0AEC-7AC0-C3D7-72BC6385A15A}"/>
              </a:ext>
            </a:extLst>
          </p:cNvPr>
          <p:cNvSpPr>
            <a:spLocks noGrp="1"/>
          </p:cNvSpPr>
          <p:nvPr>
            <p:ph type="title"/>
          </p:nvPr>
        </p:nvSpPr>
        <p:spPr>
          <a:xfrm>
            <a:off x="7690785" y="2404872"/>
            <a:ext cx="4321105" cy="1627632"/>
          </a:xfrm>
        </p:spPr>
        <p:txBody>
          <a:bodyPr vert="horz" lIns="274320" tIns="182880" rIns="274320" bIns="182880" rtlCol="0" anchor="ctr" anchorCtr="1">
            <a:normAutofit/>
          </a:bodyPr>
          <a:lstStyle/>
          <a:p>
            <a:r>
              <a:rPr lang="en-US" sz="1800" dirty="0"/>
              <a:t>Research Funding concepts</a:t>
            </a:r>
            <a:br>
              <a:rPr lang="en-US" sz="1800" dirty="0"/>
            </a:br>
            <a:r>
              <a:rPr lang="en-US" sz="1800" dirty="0"/>
              <a:t>(helpful Resources)</a:t>
            </a:r>
          </a:p>
        </p:txBody>
      </p:sp>
      <p:sp>
        <p:nvSpPr>
          <p:cNvPr id="25" name="Rectangle 24">
            <a:extLst>
              <a:ext uri="{FF2B5EF4-FFF2-40B4-BE49-F238E27FC236}">
                <a16:creationId xmlns:a16="http://schemas.microsoft.com/office/drawing/2014/main" id="{CB94C45D-FCB1-4B86-967A-2C9EDB63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2C4A34-762E-40DF-A8AF-0D811BC02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9B3768-3BB1-84E2-9D68-74BE42F5EE6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t="10159" r="-2" b="10136"/>
          <a:stretch/>
        </p:blipFill>
        <p:spPr>
          <a:xfrm>
            <a:off x="1113201" y="1122807"/>
            <a:ext cx="5925312" cy="4297680"/>
          </a:xfrm>
          <a:prstGeom prst="rect">
            <a:avLst/>
          </a:prstGeom>
        </p:spPr>
      </p:pic>
    </p:spTree>
    <p:extLst>
      <p:ext uri="{BB962C8B-B14F-4D97-AF65-F5344CB8AC3E}">
        <p14:creationId xmlns:p14="http://schemas.microsoft.com/office/powerpoint/2010/main" val="32264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B1070E-6F0B-E6E4-8871-6ABF79B25EE9}"/>
              </a:ext>
              <a:ext uri="{C183D7F6-B498-43B3-948B-1728B52AA6E4}">
                <adec:decorative xmlns:adec="http://schemas.microsoft.com/office/drawing/2017/decorative" val="0"/>
              </a:ext>
            </a:extLst>
          </p:cNvPr>
          <p:cNvSpPr>
            <a:spLocks noGrp="1"/>
          </p:cNvSpPr>
          <p:nvPr>
            <p:ph type="title"/>
          </p:nvPr>
        </p:nvSpPr>
        <p:spPr>
          <a:xfrm>
            <a:off x="5445496" y="476358"/>
            <a:ext cx="5925310" cy="923817"/>
          </a:xfrm>
        </p:spPr>
        <p:txBody>
          <a:bodyPr vert="horz" lIns="182880" tIns="182880" rIns="182880" bIns="182880" rtlCol="0" anchor="ctr">
            <a:normAutofit/>
          </a:bodyPr>
          <a:lstStyle/>
          <a:p>
            <a:r>
              <a:rPr lang="en-US" sz="2400" dirty="0"/>
              <a:t>Equity, Diversity &amp; Inclusion</a:t>
            </a:r>
          </a:p>
        </p:txBody>
      </p:sp>
      <p:pic>
        <p:nvPicPr>
          <p:cNvPr id="5" name="Picture 2" descr="A group of people descending the outdoor stairway at Trent's Durham GTA campus.">
            <a:extLst>
              <a:ext uri="{FF2B5EF4-FFF2-40B4-BE49-F238E27FC236}">
                <a16:creationId xmlns:a16="http://schemas.microsoft.com/office/drawing/2014/main" id="{3EF2F75D-855A-49EE-62EF-4F1392F54F14}"/>
              </a:ext>
              <a:ext uri="{C183D7F6-B498-43B3-948B-1728B52AA6E4}">
                <adec:decorative xmlns:adec="http://schemas.microsoft.com/office/drawing/2017/decorative" val="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0950" r="1253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DDB181-1291-6AD7-B5C4-554E0C774364}"/>
              </a:ext>
            </a:extLst>
          </p:cNvPr>
          <p:cNvSpPr>
            <a:spLocks/>
          </p:cNvSpPr>
          <p:nvPr/>
        </p:nvSpPr>
        <p:spPr>
          <a:xfrm>
            <a:off x="5445496" y="2009671"/>
            <a:ext cx="5925310" cy="413992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60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The academic research funding ecosystem must create a culture where embedding equity, diversity and inclusion (EDI) considerations into all aspects of research is second nature. </a:t>
            </a:r>
          </a:p>
          <a:p>
            <a:pPr marL="0" marR="0" lvl="0" indent="0" algn="l" defTabSz="914400" rtl="0" eaLnBrk="1" fontAlgn="auto" latinLnBrk="0" hangingPunct="1">
              <a:lnSpc>
                <a:spcPct val="90000"/>
              </a:lnSpc>
              <a:spcBef>
                <a:spcPts val="1000"/>
              </a:spcBef>
              <a:spcAft>
                <a:spcPts val="60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Incorporating EDI considerations in your proposal and throughout your application, where relevant, can strengthen your application. This will be taken into consideration by the selection committee members during the adjudication process. </a:t>
            </a:r>
          </a:p>
          <a:p>
            <a:pPr marL="0" marR="0" lvl="0" indent="0" algn="l" defTabSz="914400" rtl="0" eaLnBrk="1" fontAlgn="auto" latinLnBrk="0" hangingPunct="1">
              <a:lnSpc>
                <a:spcPct val="90000"/>
              </a:lnSpc>
              <a:spcBef>
                <a:spcPts val="1000"/>
              </a:spcBef>
              <a:spcAft>
                <a:spcPts val="600"/>
              </a:spcAft>
              <a:buClr>
                <a:srgbClr val="9BAFB5"/>
              </a:buClr>
              <a:buSzTx/>
              <a:buFontTx/>
              <a:buNone/>
              <a:tabLst/>
              <a:defRPr/>
            </a:pPr>
            <a:endParaRPr kumimoji="0" lang="en-US" sz="16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600"/>
              </a:spcAft>
              <a:buClr>
                <a:srgbClr val="9BAFB5"/>
              </a:buClr>
              <a:buSzTx/>
              <a:buFontTx/>
              <a:buNone/>
              <a:tabLst/>
              <a:defRPr/>
            </a:pPr>
            <a:r>
              <a:rPr kumimoji="0" lang="en-US" sz="16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Tri-Agency Resources:</a:t>
            </a:r>
          </a:p>
          <a:p>
            <a:pPr marL="0" marR="0" lvl="0" indent="0" algn="l" defTabSz="914400" rtl="0" eaLnBrk="1" fontAlgn="auto" latinLnBrk="0" hangingPunct="1">
              <a:lnSpc>
                <a:spcPct val="90000"/>
              </a:lnSpc>
              <a:spcBef>
                <a:spcPts val="1000"/>
              </a:spcBef>
              <a:spcAft>
                <a:spcPts val="60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Guide for Applicants: Considering Equity, Diversity and Inclusion in your Application</a:t>
            </a: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60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hlinkClick r:id="rId4">
                  <a:extLst>
                    <a:ext uri="{A12FA001-AC4F-418D-AE19-62706E023703}">
                      <ahyp:hlinkClr xmlns:ahyp="http://schemas.microsoft.com/office/drawing/2018/hyperlinkcolor" val="tx"/>
                    </a:ext>
                  </a:extLst>
                </a:hlinkClick>
              </a:rPr>
              <a:t>Equity, Diversity and Inclusion </a:t>
            </a: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(multiple)</a:t>
            </a:r>
          </a:p>
          <a:p>
            <a:pPr marL="0" marR="0" lvl="0" indent="-228600" algn="l" defTabSz="914400" rtl="0" eaLnBrk="1" fontAlgn="auto" latinLnBrk="0" hangingPunct="1">
              <a:lnSpc>
                <a:spcPct val="90000"/>
              </a:lnSpc>
              <a:spcBef>
                <a:spcPts val="1000"/>
              </a:spcBef>
              <a:spcAft>
                <a:spcPts val="600"/>
              </a:spcAft>
              <a:buClr>
                <a:srgbClr val="9BAFB5"/>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228600" algn="l" defTabSz="914400" rtl="0" eaLnBrk="1" fontAlgn="auto" latinLnBrk="0" hangingPunct="1">
              <a:lnSpc>
                <a:spcPct val="90000"/>
              </a:lnSpc>
              <a:spcBef>
                <a:spcPts val="1000"/>
              </a:spcBef>
              <a:spcAft>
                <a:spcPts val="600"/>
              </a:spcAft>
              <a:buClr>
                <a:srgbClr val="9BAFB5"/>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228600" algn="l" defTabSz="914400" rtl="0" eaLnBrk="1" fontAlgn="auto" latinLnBrk="0" hangingPunct="1">
              <a:lnSpc>
                <a:spcPct val="90000"/>
              </a:lnSpc>
              <a:spcBef>
                <a:spcPts val="1000"/>
              </a:spcBef>
              <a:spcAft>
                <a:spcPts val="600"/>
              </a:spcAft>
              <a:buClr>
                <a:srgbClr val="9BAFB5"/>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228600" algn="l" defTabSz="914400" rtl="0" eaLnBrk="1" fontAlgn="auto" latinLnBrk="0" hangingPunct="1">
              <a:lnSpc>
                <a:spcPct val="90000"/>
              </a:lnSpc>
              <a:spcBef>
                <a:spcPts val="1000"/>
              </a:spcBef>
              <a:spcAft>
                <a:spcPts val="600"/>
              </a:spcAft>
              <a:buClr>
                <a:srgbClr val="9BAFB5"/>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11849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BAFB5"/>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EBDE7BB-90F9-C742-8713-947B23558624}"/>
              </a:ext>
            </a:extLst>
          </p:cNvPr>
          <p:cNvSpPr>
            <a:spLocks noGrp="1"/>
          </p:cNvSpPr>
          <p:nvPr>
            <p:ph type="title"/>
          </p:nvPr>
        </p:nvSpPr>
        <p:spPr>
          <a:xfrm>
            <a:off x="1949518" y="519871"/>
            <a:ext cx="3632052" cy="1834087"/>
          </a:xfrm>
          <a:prstGeom prst="rect">
            <a:avLst/>
          </a:prstGeom>
          <a:noFill/>
          <a:ln>
            <a:noFill/>
          </a:ln>
        </p:spPr>
        <p:txBody>
          <a:bodyPr vert="horz" lIns="182880" tIns="182880" rIns="182880" bIns="182880" rtlCol="0" anchor="ctr">
            <a:normAutofit/>
          </a:bodyPr>
          <a:lstStyle/>
          <a:p>
            <a:r>
              <a:rPr lang="en-US" kern="1200" cap="all" spc="200" baseline="0" dirty="0">
                <a:solidFill>
                  <a:schemeClr val="bg1"/>
                </a:solidFill>
                <a:latin typeface="+mj-lt"/>
                <a:ea typeface="+mj-ea"/>
                <a:cs typeface="+mj-cs"/>
              </a:rPr>
              <a:t>Knowledge Mobilization</a:t>
            </a:r>
          </a:p>
        </p:txBody>
      </p:sp>
      <p:sp>
        <p:nvSpPr>
          <p:cNvPr id="3" name="Content Placeholder 2">
            <a:extLst>
              <a:ext uri="{FF2B5EF4-FFF2-40B4-BE49-F238E27FC236}">
                <a16:creationId xmlns:a16="http://schemas.microsoft.com/office/drawing/2014/main" id="{6C757E6F-CE54-3A37-E2EA-5BA99B5804AA}"/>
              </a:ext>
            </a:extLst>
          </p:cNvPr>
          <p:cNvSpPr>
            <a:spLocks/>
          </p:cNvSpPr>
          <p:nvPr/>
        </p:nvSpPr>
        <p:spPr>
          <a:xfrm>
            <a:off x="6247127" y="730356"/>
            <a:ext cx="5452065" cy="23312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1000"/>
              </a:spcBef>
              <a:spcAft>
                <a:spcPts val="600"/>
              </a:spcAft>
              <a:buClr>
                <a:srgbClr val="9BAFB5"/>
              </a:buClr>
              <a:buSzTx/>
              <a:buFontTx/>
              <a:buNone/>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Knowledge mobilization is an umbrella term encompassing a wide range of activities relating to the production and use of research results, including knowledge synesis, dissemination, transfer, exchange, and co-creation or co-production by researchers and knowledge users. </a:t>
            </a:r>
          </a:p>
        </p:txBody>
      </p:sp>
      <p:sp>
        <p:nvSpPr>
          <p:cNvPr id="4" name="Content Placeholder 3">
            <a:extLst>
              <a:ext uri="{FF2B5EF4-FFF2-40B4-BE49-F238E27FC236}">
                <a16:creationId xmlns:a16="http://schemas.microsoft.com/office/drawing/2014/main" id="{7834CD2F-7AC0-16E0-F16E-5935811F557E}"/>
              </a:ext>
            </a:extLst>
          </p:cNvPr>
          <p:cNvSpPr>
            <a:spLocks/>
          </p:cNvSpPr>
          <p:nvPr/>
        </p:nvSpPr>
        <p:spPr>
          <a:xfrm>
            <a:off x="6254265" y="3061574"/>
            <a:ext cx="5615518" cy="2965153"/>
          </a:xfrm>
          <a:prstGeom prst="rect">
            <a:avLst/>
          </a:prstGeom>
        </p:spPr>
        <p:txBody>
          <a:bodyPr/>
          <a:lstStyle/>
          <a:p>
            <a:pPr marL="0" marR="0" lvl="0" indent="0" algn="l" defTabSz="310896"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Resources from Tri-Council</a:t>
            </a:r>
          </a:p>
          <a:p>
            <a:pPr marL="0" marR="0" lvl="0" indent="0" algn="l" defTabSz="31089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What is knowledge mobilization?</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1089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srgbClr val="000000"/>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Knowledge mobilization and merit review at SSHRC</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1089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4">
                  <a:extLst>
                    <a:ext uri="{A12FA001-AC4F-418D-AE19-62706E023703}">
                      <ahyp:hlinkClr xmlns:ahyp="http://schemas.microsoft.com/office/drawing/2018/hyperlinkcolor" val="tx"/>
                    </a:ext>
                  </a:extLst>
                </a:hlinkClick>
              </a:rPr>
              <a:t>Outcomes and impacts</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1089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5">
                  <a:extLst>
                    <a:ext uri="{A12FA001-AC4F-418D-AE19-62706E023703}">
                      <ahyp:hlinkClr xmlns:ahyp="http://schemas.microsoft.com/office/drawing/2018/hyperlinkcolor" val="tx"/>
                    </a:ext>
                  </a:extLst>
                </a:hlinkClick>
              </a:rPr>
              <a:t>Turning research into outcomes and impacts</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1089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6">
                  <a:extLst>
                    <a:ext uri="{A12FA001-AC4F-418D-AE19-62706E023703}">
                      <ahyp:hlinkClr xmlns:ahyp="http://schemas.microsoft.com/office/drawing/2018/hyperlinkcolor" val="tx"/>
                    </a:ext>
                  </a:extLst>
                </a:hlinkClick>
              </a:rPr>
              <a:t>Related policies and web links</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1089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7">
                  <a:extLst>
                    <a:ext uri="{A12FA001-AC4F-418D-AE19-62706E023703}">
                      <ahyp:hlinkClr xmlns:ahyp="http://schemas.microsoft.com/office/drawing/2018/hyperlinkcolor" val="tx"/>
                    </a:ext>
                  </a:extLst>
                </a:hlinkClick>
              </a:rPr>
              <a:t>Examples</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4102" name="Picture 6">
            <a:extLst>
              <a:ext uri="{FF2B5EF4-FFF2-40B4-BE49-F238E27FC236}">
                <a16:creationId xmlns:a16="http://schemas.microsoft.com/office/drawing/2014/main" id="{413E0A34-1CCB-A8CD-8B26-987D2AA3C4F8}"/>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5794" y="2268073"/>
            <a:ext cx="4653776" cy="306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6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0204-B9F4-5627-847B-6D1031391A4F}"/>
              </a:ext>
            </a:extLst>
          </p:cNvPr>
          <p:cNvSpPr>
            <a:spLocks noGrp="1"/>
          </p:cNvSpPr>
          <p:nvPr>
            <p:ph type="title"/>
          </p:nvPr>
        </p:nvSpPr>
        <p:spPr>
          <a:xfrm>
            <a:off x="5138928" y="964692"/>
            <a:ext cx="6092952" cy="1188720"/>
          </a:xfrm>
        </p:spPr>
        <p:txBody>
          <a:bodyPr vert="horz" lIns="182880" tIns="182880" rIns="182880" bIns="182880" rtlCol="0" anchor="ctr">
            <a:normAutofit/>
          </a:bodyPr>
          <a:lstStyle/>
          <a:p>
            <a:r>
              <a:rPr lang="en-US" sz="2800"/>
              <a:t>Tri Agency / Tri council</a:t>
            </a:r>
          </a:p>
        </p:txBody>
      </p:sp>
      <p:sp>
        <p:nvSpPr>
          <p:cNvPr id="4" name="Text Placeholder 3">
            <a:extLst>
              <a:ext uri="{FF2B5EF4-FFF2-40B4-BE49-F238E27FC236}">
                <a16:creationId xmlns:a16="http://schemas.microsoft.com/office/drawing/2014/main" id="{00D92DB8-CA7B-0CF2-1AFA-689387522CD9}"/>
              </a:ext>
            </a:extLst>
          </p:cNvPr>
          <p:cNvSpPr>
            <a:spLocks noGrp="1"/>
          </p:cNvSpPr>
          <p:nvPr>
            <p:ph type="body" sz="half" idx="2"/>
          </p:nvPr>
        </p:nvSpPr>
        <p:spPr>
          <a:xfrm>
            <a:off x="244372" y="808828"/>
            <a:ext cx="4733687" cy="5498454"/>
          </a:xfrm>
        </p:spPr>
        <p:txBody>
          <a:bodyPr vert="horz" lIns="91440" tIns="45720" rIns="91440" bIns="45720" rtlCol="0">
            <a:normAutofit/>
          </a:bodyPr>
          <a:lstStyle/>
          <a:p>
            <a:pPr algn="l">
              <a:lnSpc>
                <a:spcPct val="90000"/>
              </a:lnSpc>
            </a:pPr>
            <a:r>
              <a:rPr lang="en-US" sz="1600" dirty="0">
                <a:solidFill>
                  <a:schemeClr val="tx1">
                    <a:lumMod val="85000"/>
                    <a:lumOff val="15000"/>
                  </a:schemeClr>
                </a:solidFill>
              </a:rPr>
              <a:t>CIHR- Canadian Institute of Health Research</a:t>
            </a:r>
          </a:p>
          <a:p>
            <a:pPr algn="l">
              <a:lnSpc>
                <a:spcPct val="90000"/>
              </a:lnSpc>
            </a:pPr>
            <a:r>
              <a:rPr lang="en-US" sz="1600" dirty="0">
                <a:solidFill>
                  <a:schemeClr val="tx1">
                    <a:lumMod val="85000"/>
                    <a:lumOff val="15000"/>
                  </a:schemeClr>
                </a:solidFill>
              </a:rPr>
              <a:t>The intended outcomes of the research must, as stated in CIHR’s mandate, primarily improve or have an impact on the health and or produce more effective health services and products and or strengthen the Canadian health care system. </a:t>
            </a:r>
          </a:p>
          <a:p>
            <a:pPr algn="l">
              <a:lnSpc>
                <a:spcPct val="90000"/>
              </a:lnSpc>
            </a:pPr>
            <a:endParaRPr lang="en-US" sz="1600" dirty="0">
              <a:solidFill>
                <a:schemeClr val="tx1">
                  <a:lumMod val="85000"/>
                  <a:lumOff val="15000"/>
                </a:schemeClr>
              </a:solidFill>
            </a:endParaRPr>
          </a:p>
          <a:p>
            <a:pPr algn="l">
              <a:lnSpc>
                <a:spcPct val="90000"/>
              </a:lnSpc>
            </a:pPr>
            <a:r>
              <a:rPr lang="en-US" sz="1600" dirty="0">
                <a:solidFill>
                  <a:schemeClr val="tx1">
                    <a:lumMod val="85000"/>
                    <a:lumOff val="15000"/>
                  </a:schemeClr>
                </a:solidFill>
              </a:rPr>
              <a:t>NSERC – Natural Sciences and Engineering Research Council</a:t>
            </a:r>
          </a:p>
          <a:p>
            <a:pPr algn="l">
              <a:lnSpc>
                <a:spcPct val="90000"/>
              </a:lnSpc>
            </a:pPr>
            <a:r>
              <a:rPr lang="en-US" sz="1600" b="0" i="0" dirty="0">
                <a:solidFill>
                  <a:schemeClr val="tx1">
                    <a:lumMod val="85000"/>
                    <a:lumOff val="15000"/>
                  </a:schemeClr>
                </a:solidFill>
                <a:effectLst/>
              </a:rPr>
              <a:t>The intended objective(s) of the research must primarily be to advance knowledge in one or more of the natural science or engineering disciplines.</a:t>
            </a:r>
          </a:p>
          <a:p>
            <a:pPr algn="l">
              <a:lnSpc>
                <a:spcPct val="90000"/>
              </a:lnSpc>
            </a:pPr>
            <a:endParaRPr lang="en-US" sz="1600" dirty="0">
              <a:solidFill>
                <a:schemeClr val="tx1">
                  <a:lumMod val="85000"/>
                  <a:lumOff val="15000"/>
                </a:schemeClr>
              </a:solidFill>
            </a:endParaRPr>
          </a:p>
          <a:p>
            <a:pPr algn="l">
              <a:lnSpc>
                <a:spcPct val="90000"/>
              </a:lnSpc>
            </a:pPr>
            <a:r>
              <a:rPr lang="en-US" sz="1600" i="0" dirty="0">
                <a:solidFill>
                  <a:schemeClr val="tx1">
                    <a:lumMod val="85000"/>
                    <a:lumOff val="15000"/>
                  </a:schemeClr>
                </a:solidFill>
                <a:effectLst/>
              </a:rPr>
              <a:t>SSHRC – Social Sciences and Humanities Research Council</a:t>
            </a:r>
          </a:p>
          <a:p>
            <a:pPr algn="l">
              <a:lnSpc>
                <a:spcPct val="90000"/>
              </a:lnSpc>
            </a:pPr>
            <a:r>
              <a:rPr lang="en-US" sz="1600" dirty="0">
                <a:solidFill>
                  <a:schemeClr val="tx1">
                    <a:lumMod val="85000"/>
                    <a:lumOff val="15000"/>
                  </a:schemeClr>
                </a:solidFill>
              </a:rPr>
              <a:t>The intended outcome of the research must primarily be to add to our understanding and knowledge of individuals, groups, and societies – what we think, how we live and how we interact with each other and the world around us. </a:t>
            </a:r>
          </a:p>
          <a:p>
            <a:pPr algn="l">
              <a:lnSpc>
                <a:spcPct val="90000"/>
              </a:lnSpc>
            </a:pPr>
            <a:endParaRPr lang="en-US" sz="1600" dirty="0">
              <a:solidFill>
                <a:schemeClr val="tx1">
                  <a:lumMod val="85000"/>
                  <a:lumOff val="15000"/>
                </a:schemeClr>
              </a:solidFill>
            </a:endParaRPr>
          </a:p>
          <a:p>
            <a:pPr algn="l">
              <a:lnSpc>
                <a:spcPct val="90000"/>
              </a:lnSpc>
            </a:pPr>
            <a:endParaRPr lang="en-US" sz="1300" dirty="0">
              <a:solidFill>
                <a:schemeClr val="tx1">
                  <a:lumMod val="85000"/>
                  <a:lumOff val="15000"/>
                </a:schemeClr>
              </a:solidFill>
            </a:endParaRPr>
          </a:p>
          <a:p>
            <a:pPr algn="l">
              <a:lnSpc>
                <a:spcPct val="90000"/>
              </a:lnSpc>
            </a:pPr>
            <a:endParaRPr lang="en-US" sz="1300" dirty="0">
              <a:solidFill>
                <a:schemeClr val="tx1">
                  <a:lumMod val="85000"/>
                  <a:lumOff val="15000"/>
                </a:schemeClr>
              </a:solidFill>
            </a:endParaRPr>
          </a:p>
          <a:p>
            <a:pPr algn="l">
              <a:lnSpc>
                <a:spcPct val="90000"/>
              </a:lnSpc>
            </a:pPr>
            <a:endParaRPr lang="en-US" sz="1300" i="0" dirty="0">
              <a:solidFill>
                <a:schemeClr val="tx1">
                  <a:lumMod val="85000"/>
                  <a:lumOff val="15000"/>
                </a:schemeClr>
              </a:solidFill>
              <a:effectLst/>
            </a:endParaRPr>
          </a:p>
          <a:p>
            <a:pPr algn="l">
              <a:lnSpc>
                <a:spcPct val="90000"/>
              </a:lnSpc>
            </a:pPr>
            <a:endParaRPr lang="en-US" sz="1300" dirty="0">
              <a:solidFill>
                <a:schemeClr val="tx1">
                  <a:lumMod val="85000"/>
                  <a:lumOff val="15000"/>
                </a:schemeClr>
              </a:solidFill>
            </a:endParaRPr>
          </a:p>
        </p:txBody>
      </p:sp>
      <p:pic>
        <p:nvPicPr>
          <p:cNvPr id="1034" name="Picture 10" descr="All images">
            <a:extLst>
              <a:ext uri="{FF2B5EF4-FFF2-40B4-BE49-F238E27FC236}">
                <a16:creationId xmlns:a16="http://schemas.microsoft.com/office/drawing/2014/main" id="{86590E4E-DACD-07EE-C8E7-AA860AC6D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203583" y="2475145"/>
            <a:ext cx="2901385" cy="326488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1032" name="Picture 8" descr="All images">
            <a:extLst>
              <a:ext uri="{FF2B5EF4-FFF2-40B4-BE49-F238E27FC236}">
                <a16:creationId xmlns:a16="http://schemas.microsoft.com/office/drawing/2014/main" id="{DAEAE6CC-CEAD-B0EF-55ED-3496F216E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265837" y="2475145"/>
            <a:ext cx="2966044" cy="326488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7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46E4-FC8F-53E6-87E8-3CEC197AA934}"/>
              </a:ext>
            </a:extLst>
          </p:cNvPr>
          <p:cNvSpPr>
            <a:spLocks noGrp="1"/>
          </p:cNvSpPr>
          <p:nvPr>
            <p:ph type="title"/>
          </p:nvPr>
        </p:nvSpPr>
        <p:spPr>
          <a:xfrm>
            <a:off x="5445496" y="716974"/>
            <a:ext cx="5925310" cy="1436794"/>
          </a:xfrm>
          <a:prstGeom prst="ellipse">
            <a:avLst/>
          </a:prstGeom>
        </p:spPr>
        <p:txBody>
          <a:bodyPr vert="horz" lIns="182880" tIns="182880" rIns="182880" bIns="182880" rtlCol="0" anchor="ctr">
            <a:normAutofit/>
          </a:bodyPr>
          <a:lstStyle/>
          <a:p>
            <a:r>
              <a:rPr lang="en-US" sz="1800" dirty="0"/>
              <a:t>Guides for Assessment of Contributions</a:t>
            </a:r>
          </a:p>
        </p:txBody>
      </p:sp>
      <p:pic>
        <p:nvPicPr>
          <p:cNvPr id="5122" name="Picture 2" descr="A close-up of several signs">
            <a:extLst>
              <a:ext uri="{FF2B5EF4-FFF2-40B4-BE49-F238E27FC236}">
                <a16:creationId xmlns:a16="http://schemas.microsoft.com/office/drawing/2014/main" id="{FE6781A2-4AAE-226F-574F-E17ACB729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EC1D1F2-3EBD-5D10-5927-5FDE42F75039}"/>
              </a:ext>
            </a:extLst>
          </p:cNvPr>
          <p:cNvSpPr>
            <a:spLocks noGrp="1"/>
          </p:cNvSpPr>
          <p:nvPr>
            <p:ph sz="quarter" idx="26"/>
          </p:nvPr>
        </p:nvSpPr>
        <p:spPr>
          <a:xfrm>
            <a:off x="5445496" y="2640692"/>
            <a:ext cx="5925310" cy="3255252"/>
          </a:xfrm>
        </p:spPr>
        <p:txBody>
          <a:bodyPr vert="horz" lIns="91440" tIns="45720" rIns="91440" bIns="45720" rtlCol="0">
            <a:normAutofit/>
          </a:bodyPr>
          <a:lstStyle/>
          <a:p>
            <a:pPr>
              <a:lnSpc>
                <a:spcPct val="90000"/>
              </a:lnSpc>
            </a:pPr>
            <a:r>
              <a:rPr lang="en-US" sz="1700" b="1" dirty="0"/>
              <a:t>Other guides that help clarify your qualifications include:</a:t>
            </a:r>
          </a:p>
          <a:p>
            <a:pPr indent="-228600">
              <a:lnSpc>
                <a:spcPct val="90000"/>
              </a:lnSpc>
              <a:buFont typeface="Arial" panose="020B0604020202020204" pitchFamily="34" charset="0"/>
              <a:buChar char="•"/>
            </a:pPr>
            <a:endParaRPr lang="en-US" sz="1700" dirty="0">
              <a:hlinkClick r:id="" action="ppaction://noaction">
                <a:extLst>
                  <a:ext uri="{A12FA001-AC4F-418D-AE19-62706E023703}">
                    <ahyp:hlinkClr xmlns:ahyp="http://schemas.microsoft.com/office/drawing/2018/hyperlinkcolor" val="tx"/>
                  </a:ext>
                </a:extLst>
              </a:hlinkClick>
            </a:endParaRPr>
          </a:p>
          <a:p>
            <a:pPr indent="-228600">
              <a:lnSpc>
                <a:spcPct val="90000"/>
              </a:lnSpc>
              <a:buFont typeface="Arial" panose="020B0604020202020204" pitchFamily="34" charset="0"/>
              <a:buChar char="•"/>
            </a:pPr>
            <a:r>
              <a:rPr lang="en-US" sz="1700" dirty="0">
                <a:hlinkClick r:id="" action="ppaction://noaction">
                  <a:extLst>
                    <a:ext uri="{A12FA001-AC4F-418D-AE19-62706E023703}">
                      <ahyp:hlinkClr xmlns:ahyp="http://schemas.microsoft.com/office/drawing/2018/hyperlinkcolor" val="tx"/>
                    </a:ext>
                  </a:extLst>
                </a:hlinkClick>
              </a:rPr>
              <a:t>Guidelines on the Assessment of Contributions to Research, Training and Mentoring </a:t>
            </a:r>
            <a:endParaRPr lang="en-US" sz="1700" dirty="0"/>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r>
              <a:rPr lang="en-US" sz="1700" dirty="0">
                <a:hlinkClick r:id="rId3">
                  <a:extLst>
                    <a:ext uri="{A12FA001-AC4F-418D-AE19-62706E023703}">
                      <ahyp:hlinkClr xmlns:ahyp="http://schemas.microsoft.com/office/drawing/2018/hyperlinkcolor" val="tx"/>
                    </a:ext>
                  </a:extLst>
                </a:hlinkClick>
              </a:rPr>
              <a:t>San Francisco Declaration on Research Assessment</a:t>
            </a:r>
            <a:r>
              <a:rPr lang="en-US" sz="1700" dirty="0"/>
              <a:t> (DORA) </a:t>
            </a:r>
          </a:p>
          <a:p>
            <a:pPr indent="-228600">
              <a:lnSpc>
                <a:spcPct val="90000"/>
              </a:lnSpc>
              <a:buFont typeface="Arial" panose="020B0604020202020204" pitchFamily="34" charset="0"/>
              <a:buChar char="•"/>
            </a:pPr>
            <a:endParaRPr lang="en-US" sz="1700" dirty="0"/>
          </a:p>
          <a:p>
            <a:pPr>
              <a:lnSpc>
                <a:spcPct val="90000"/>
              </a:lnSpc>
            </a:pPr>
            <a:r>
              <a:rPr lang="en-US" sz="1700" dirty="0"/>
              <a:t>* These links are filled with valuable information necessary to  produce a winning application</a:t>
            </a:r>
          </a:p>
          <a:p>
            <a:pPr indent="-228600">
              <a:lnSpc>
                <a:spcPct val="9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203662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D8E9-D880-3AAD-1547-8126D7A98FED}"/>
              </a:ext>
            </a:extLst>
          </p:cNvPr>
          <p:cNvSpPr>
            <a:spLocks noGrp="1"/>
          </p:cNvSpPr>
          <p:nvPr>
            <p:ph type="title"/>
          </p:nvPr>
        </p:nvSpPr>
        <p:spPr>
          <a:xfrm>
            <a:off x="7145105" y="899711"/>
            <a:ext cx="4399196" cy="1174991"/>
          </a:xfrm>
        </p:spPr>
        <p:txBody>
          <a:bodyPr vert="horz" lIns="182880" tIns="182880" rIns="182880" bIns="182880" rtlCol="0" anchor="ctr">
            <a:normAutofit/>
          </a:bodyPr>
          <a:lstStyle/>
          <a:p>
            <a:r>
              <a:rPr lang="en-US" sz="2400" dirty="0"/>
              <a:t>Sex and Gender Based Analysis + (SGBA+)</a:t>
            </a:r>
          </a:p>
        </p:txBody>
      </p:sp>
      <p:sp>
        <p:nvSpPr>
          <p:cNvPr id="3" name="Content Placeholder 2">
            <a:extLst>
              <a:ext uri="{FF2B5EF4-FFF2-40B4-BE49-F238E27FC236}">
                <a16:creationId xmlns:a16="http://schemas.microsoft.com/office/drawing/2014/main" id="{66DDB181-1291-6AD7-B5C4-554E0C774364}"/>
              </a:ext>
            </a:extLst>
          </p:cNvPr>
          <p:cNvSpPr>
            <a:spLocks/>
          </p:cNvSpPr>
          <p:nvPr/>
        </p:nvSpPr>
        <p:spPr>
          <a:xfrm>
            <a:off x="7145104" y="2597726"/>
            <a:ext cx="4669517" cy="3896592"/>
          </a:xfrm>
          <a:prstGeom prst="rect">
            <a:avLst/>
          </a:prstGeom>
        </p:spPr>
        <p:txBody>
          <a:bodyPr vert="horz" lIns="91440" tIns="45720" rIns="91440" bIns="45720" rtlCol="0">
            <a:normAutofit/>
          </a:bodyPr>
          <a:lstStyle/>
          <a:p>
            <a:pPr defTabSz="914400">
              <a:lnSpc>
                <a:spcPct val="90000"/>
              </a:lnSpc>
              <a:spcBef>
                <a:spcPts val="1000"/>
              </a:spcBef>
              <a:spcAft>
                <a:spcPts val="600"/>
              </a:spcAft>
              <a:buClr>
                <a:schemeClr val="accent2"/>
              </a:buClr>
            </a:pPr>
            <a:r>
              <a:rPr lang="en-US" dirty="0">
                <a:solidFill>
                  <a:schemeClr val="tx1">
                    <a:lumMod val="85000"/>
                    <a:lumOff val="15000"/>
                  </a:schemeClr>
                </a:solidFill>
                <a:effectLst/>
              </a:rPr>
              <a:t>When applicable, indicate how diversity (gender, sex, age, race, culture, religion, etc.) is considered in your proposed research (from its design to the analysis of the research findings).</a:t>
            </a:r>
          </a:p>
          <a:p>
            <a:pPr defTabSz="914400">
              <a:lnSpc>
                <a:spcPct val="90000"/>
              </a:lnSpc>
              <a:spcBef>
                <a:spcPts val="1000"/>
              </a:spcBef>
              <a:spcAft>
                <a:spcPts val="600"/>
              </a:spcAft>
              <a:buClr>
                <a:schemeClr val="accent2"/>
              </a:buClr>
            </a:pPr>
            <a:r>
              <a:rPr lang="en-US" dirty="0">
                <a:solidFill>
                  <a:schemeClr val="tx1">
                    <a:lumMod val="85000"/>
                    <a:lumOff val="15000"/>
                  </a:schemeClr>
                </a:solidFill>
                <a:effectLst/>
              </a:rPr>
              <a:t>Incorporating the principles of SGBA+ in research has the potential to increase the thoroughness and usefulness of the research.</a:t>
            </a:r>
          </a:p>
          <a:p>
            <a:pPr defTabSz="914400">
              <a:lnSpc>
                <a:spcPct val="90000"/>
              </a:lnSpc>
              <a:spcBef>
                <a:spcPts val="1000"/>
              </a:spcBef>
              <a:spcAft>
                <a:spcPts val="600"/>
              </a:spcAft>
              <a:buClr>
                <a:schemeClr val="accent2"/>
              </a:buClr>
            </a:pPr>
            <a:r>
              <a:rPr lang="en-US" dirty="0">
                <a:solidFill>
                  <a:schemeClr val="tx1">
                    <a:lumMod val="85000"/>
                    <a:lumOff val="15000"/>
                  </a:schemeClr>
                </a:solidFill>
              </a:rPr>
              <a:t>CIHR hosts resources for this concept:</a:t>
            </a:r>
            <a:endParaRPr lang="en-US" dirty="0">
              <a:solidFill>
                <a:schemeClr val="tx1">
                  <a:lumMod val="85000"/>
                  <a:lumOff val="15000"/>
                </a:schemeClr>
              </a:solidFill>
              <a:effectLst/>
            </a:endParaRPr>
          </a:p>
          <a:p>
            <a:pPr defTabSz="914400">
              <a:lnSpc>
                <a:spcPct val="90000"/>
              </a:lnSpc>
              <a:spcBef>
                <a:spcPts val="1000"/>
              </a:spcBef>
              <a:spcAft>
                <a:spcPts val="600"/>
              </a:spcAft>
              <a:buClr>
                <a:schemeClr val="accent2"/>
              </a:buClr>
            </a:pPr>
            <a:r>
              <a:rPr lang="en-US" u="sng" dirty="0">
                <a:solidFill>
                  <a:schemeClr val="tx1">
                    <a:lumMod val="85000"/>
                    <a:lumOff val="15000"/>
                  </a:schemeClr>
                </a:solidFill>
                <a:effectLst/>
                <a:hlinkClick r:id="rId2" tooltip="https://cihr-irsc.gc.ca/e/50836.html">
                  <a:extLst>
                    <a:ext uri="{A12FA001-AC4F-418D-AE19-62706E023703}">
                      <ahyp:hlinkClr xmlns:ahyp="http://schemas.microsoft.com/office/drawing/2018/hyperlinkcolor" val="tx"/>
                    </a:ext>
                  </a:extLst>
                </a:hlinkClick>
              </a:rPr>
              <a:t>How to Integrate Sex and Gender into Research</a:t>
            </a:r>
            <a:endParaRPr lang="en-US"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dirty="0">
              <a:solidFill>
                <a:schemeClr val="tx1">
                  <a:lumMod val="85000"/>
                  <a:lumOff val="15000"/>
                </a:schemeClr>
              </a:solidFill>
              <a:effectLst/>
            </a:endParaRPr>
          </a:p>
        </p:txBody>
      </p:sp>
      <p:pic>
        <p:nvPicPr>
          <p:cNvPr id="5" name="Picture 4">
            <a:extLst>
              <a:ext uri="{FF2B5EF4-FFF2-40B4-BE49-F238E27FC236}">
                <a16:creationId xmlns:a16="http://schemas.microsoft.com/office/drawing/2014/main" id="{B14C2524-2ACC-76E7-6A92-E0BCAD5E3EAF}"/>
              </a:ext>
            </a:extLst>
          </p:cNvPr>
          <p:cNvPicPr>
            <a:picLocks noChangeAspect="1"/>
          </p:cNvPicPr>
          <p:nvPr/>
        </p:nvPicPr>
        <p:blipFill>
          <a:blip r:embed="rId3"/>
          <a:stretch>
            <a:fillRect/>
          </a:stretch>
        </p:blipFill>
        <p:spPr>
          <a:xfrm>
            <a:off x="114409" y="1487206"/>
            <a:ext cx="6801938" cy="3335482"/>
          </a:xfrm>
          <a:prstGeom prst="rect">
            <a:avLst/>
          </a:prstGeom>
        </p:spPr>
      </p:pic>
    </p:spTree>
    <p:extLst>
      <p:ext uri="{BB962C8B-B14F-4D97-AF65-F5344CB8AC3E}">
        <p14:creationId xmlns:p14="http://schemas.microsoft.com/office/powerpoint/2010/main" val="133520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37496-DFD4-2D8F-4648-1367B7D43A9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D5E6B9AE-B300-212C-0E56-023D28AFD650}"/>
              </a:ext>
            </a:extLst>
          </p:cNvPr>
          <p:cNvSpPr>
            <a:spLocks noGrp="1"/>
          </p:cNvSpPr>
          <p:nvPr>
            <p:ph type="title"/>
          </p:nvPr>
        </p:nvSpPr>
        <p:spPr>
          <a:xfrm>
            <a:off x="804993" y="1585566"/>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000" dirty="0">
                <a:solidFill>
                  <a:schemeClr val="bg1"/>
                </a:solidFill>
              </a:rPr>
              <a:t>Indigenous Resources and Indigenous Research</a:t>
            </a:r>
          </a:p>
        </p:txBody>
      </p:sp>
      <p:sp>
        <p:nvSpPr>
          <p:cNvPr id="3" name="Content Placeholder 2">
            <a:extLst>
              <a:ext uri="{FF2B5EF4-FFF2-40B4-BE49-F238E27FC236}">
                <a16:creationId xmlns:a16="http://schemas.microsoft.com/office/drawing/2014/main" id="{2E9331F5-17B0-18B3-65AB-BFBA7730E9E7}"/>
              </a:ext>
            </a:extLst>
          </p:cNvPr>
          <p:cNvSpPr>
            <a:spLocks noGrp="1"/>
          </p:cNvSpPr>
          <p:nvPr>
            <p:ph sz="quarter" idx="26"/>
          </p:nvPr>
        </p:nvSpPr>
        <p:spPr>
          <a:xfrm>
            <a:off x="6743941" y="976129"/>
            <a:ext cx="4804931" cy="4919815"/>
          </a:xfrm>
        </p:spPr>
        <p:txBody>
          <a:bodyPr vert="horz" lIns="91440" tIns="45720" rIns="91440" bIns="45720" rtlCol="0" anchor="ctr">
            <a:normAutofit/>
          </a:bodyPr>
          <a:lstStyle/>
          <a:p>
            <a:r>
              <a:rPr lang="en-US" dirty="0"/>
              <a:t>If you identify as an Indigenous student there are resources available to assist you develop your scholarship application.  </a:t>
            </a:r>
          </a:p>
          <a:p>
            <a:endParaRPr lang="en-US" dirty="0"/>
          </a:p>
          <a:p>
            <a:r>
              <a:rPr lang="en-US" dirty="0"/>
              <a:t>Contact the School of Graduate Studies, Finance Officer Jane Rennie </a:t>
            </a:r>
            <a:r>
              <a:rPr lang="en-US" dirty="0">
                <a:hlinkClick r:id="rId3">
                  <a:extLst>
                    <a:ext uri="{A12FA001-AC4F-418D-AE19-62706E023703}">
                      <ahyp:hlinkClr xmlns:ahyp="http://schemas.microsoft.com/office/drawing/2018/hyperlinkcolor" val="tx"/>
                    </a:ext>
                  </a:extLst>
                </a:hlinkClick>
              </a:rPr>
              <a:t>janerennie@trentu.ca</a:t>
            </a:r>
            <a:r>
              <a:rPr lang="en-US" dirty="0"/>
              <a:t> for one-to-one support.</a:t>
            </a:r>
          </a:p>
          <a:p>
            <a:pPr indent="-228600">
              <a:buFont typeface="Arial" panose="020B0604020202020204" pitchFamily="34" charset="0"/>
              <a:buChar char="•"/>
            </a:pPr>
            <a:endParaRPr lang="en-US" dirty="0"/>
          </a:p>
          <a:p>
            <a:r>
              <a:rPr lang="en-US" dirty="0"/>
              <a:t>If you are engaged in Indigenous Research Tri-Agency has several policies, guidelines, and resources available. </a:t>
            </a:r>
          </a:p>
        </p:txBody>
      </p:sp>
    </p:spTree>
    <p:extLst>
      <p:ext uri="{BB962C8B-B14F-4D97-AF65-F5344CB8AC3E}">
        <p14:creationId xmlns:p14="http://schemas.microsoft.com/office/powerpoint/2010/main" val="2716847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653CF142-DC0E-CB1A-DA67-2C639DEC005D}"/>
              </a:ext>
            </a:extLst>
          </p:cNvPr>
          <p:cNvSpPr txBox="1">
            <a:spLocks noGrp="1"/>
          </p:cNvSpPr>
          <p:nvPr>
            <p:ph type="title" idx="4294967295"/>
          </p:nvPr>
        </p:nvSpPr>
        <p:spPr bwMode="blackWhite">
          <a:xfrm>
            <a:off x="5865780" y="487362"/>
            <a:ext cx="6233293" cy="1174991"/>
          </a:xfrm>
          <a:prstGeom prst="rect">
            <a:avLst/>
          </a:prstGeom>
        </p:spPr>
        <p:txBody>
          <a:bodyPr rot="0" spcFirstLastPara="0" vertOverflow="overflow" horzOverflow="overflow" vert="horz" lIns="182880" tIns="182880" rIns="182880" bIns="182880" numCol="1" spcCol="0" rtlCol="0" fromWordArt="0" anchor="ctr" anchorCtr="1" forceAA="0" compatLnSpc="1">
            <a:prstTxWarp prst="textNoShape">
              <a:avLst/>
            </a:prstTxWarp>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en-US" sz="2400" b="0" i="0" u="none" strike="noStrike" normalizeH="0" noProof="0" dirty="0">
                <a:ln>
                  <a:noFill/>
                </a:ln>
                <a:effectLst/>
                <a:uLnTx/>
                <a:uFillTx/>
              </a:rPr>
              <a:t>Benefits of Developing Scholarship applications</a:t>
            </a:r>
          </a:p>
        </p:txBody>
      </p:sp>
      <p:pic>
        <p:nvPicPr>
          <p:cNvPr id="4100" name="Picture 4" descr="Free Photo of Woman Sitting by the Table While Writing Stock Photo">
            <a:extLst>
              <a:ext uri="{FF2B5EF4-FFF2-40B4-BE49-F238E27FC236}">
                <a16:creationId xmlns:a16="http://schemas.microsoft.com/office/drawing/2014/main" id="{6A3EAA06-4685-DB5F-CE0E-F5764C14F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2870D6-5A0A-8E7D-90D3-FF7638B8412F}"/>
              </a:ext>
            </a:extLst>
          </p:cNvPr>
          <p:cNvSpPr txBox="1"/>
          <p:nvPr/>
        </p:nvSpPr>
        <p:spPr>
          <a:xfrm>
            <a:off x="6096000" y="1817649"/>
            <a:ext cx="6095980" cy="4757393"/>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Enhances your ability to communicate your research clearly to non-academic audiences, avoiding jargon.  </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Provides exposure to the complexities and technical challenges of government portals and instructions. </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Improves your academic and discipline specific writing skills, as consistent practice leads to greater proficiency.</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By working task-to-task, you gain a better grasp of the time and planning required to complete projects on deadline. </a:t>
            </a: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9BAFB5"/>
              </a:buClr>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Provides essential experience, enabling you to confidently mentor young researchers through the scholarship application process. </a:t>
            </a:r>
          </a:p>
        </p:txBody>
      </p:sp>
    </p:spTree>
    <p:extLst>
      <p:ext uri="{BB962C8B-B14F-4D97-AF65-F5344CB8AC3E}">
        <p14:creationId xmlns:p14="http://schemas.microsoft.com/office/powerpoint/2010/main" val="408921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otted plants">
            <a:extLst>
              <a:ext uri="{FF2B5EF4-FFF2-40B4-BE49-F238E27FC236}">
                <a16:creationId xmlns:a16="http://schemas.microsoft.com/office/drawing/2014/main" id="{C5E399AE-C2DC-0BE4-A179-9A726D23FFC5}"/>
              </a:ext>
            </a:extLst>
          </p:cNvPr>
          <p:cNvPicPr>
            <a:picLocks noGrp="1" noChangeAspect="1"/>
          </p:cNvPicPr>
          <p:nvPr>
            <p:ph type="pic" sz="quarter" idx="10"/>
          </p:nvPr>
        </p:nvPicPr>
        <p:blipFill>
          <a:blip r:embed="rId3"/>
          <a:srcRect l="15" r="15"/>
          <a:stretch/>
        </p:blipFill>
        <p:spPr>
          <a:xfrm>
            <a:off x="458787" y="457200"/>
            <a:ext cx="11274425" cy="5943600"/>
          </a:xfrm>
        </p:spPr>
      </p:pic>
      <p:sp>
        <p:nvSpPr>
          <p:cNvPr id="3" name="Title 2">
            <a:extLst>
              <a:ext uri="{FF2B5EF4-FFF2-40B4-BE49-F238E27FC236}">
                <a16:creationId xmlns:a16="http://schemas.microsoft.com/office/drawing/2014/main" id="{526ABF06-5491-8319-408F-AC9C03E64E1E}"/>
              </a:ext>
            </a:extLst>
          </p:cNvPr>
          <p:cNvSpPr>
            <a:spLocks noGrp="1"/>
          </p:cNvSpPr>
          <p:nvPr>
            <p:ph type="title"/>
          </p:nvPr>
        </p:nvSpPr>
        <p:spPr>
          <a:xfrm>
            <a:off x="5807413" y="612475"/>
            <a:ext cx="5476446" cy="3079029"/>
          </a:xfrm>
        </p:spPr>
        <p:txBody>
          <a:bodyPr>
            <a:normAutofit/>
          </a:bodyPr>
          <a:lstStyle/>
          <a:p>
            <a:pPr algn="l"/>
            <a:r>
              <a:rPr lang="en-US" dirty="0">
                <a:solidFill>
                  <a:schemeClr val="tx1"/>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Financial Matters</a:t>
            </a:r>
            <a:r>
              <a:rPr lang="en-US" dirty="0">
                <a:solidFill>
                  <a:schemeClr val="tx1"/>
                </a:solidFill>
              </a:rPr>
              <a:t>”</a:t>
            </a:r>
            <a:br>
              <a:rPr lang="en-US" dirty="0">
                <a:solidFill>
                  <a:schemeClr val="tx1"/>
                </a:solidFill>
              </a:rPr>
            </a:br>
            <a:br>
              <a:rPr lang="en-US" sz="1800" dirty="0">
                <a:solidFill>
                  <a:schemeClr val="tx1"/>
                </a:solidFill>
              </a:rPr>
            </a:br>
            <a:br>
              <a:rPr lang="en-US" sz="1800" dirty="0">
                <a:solidFill>
                  <a:schemeClr val="tx1"/>
                </a:solidFill>
              </a:rPr>
            </a:br>
            <a:r>
              <a:rPr lang="en-US" sz="1800" dirty="0">
                <a:solidFill>
                  <a:schemeClr val="tx1"/>
                </a:solidFill>
              </a:rPr>
              <a:t>Jane Rennie</a:t>
            </a:r>
            <a:br>
              <a:rPr lang="en-US" sz="1800" dirty="0">
                <a:solidFill>
                  <a:schemeClr val="tx1"/>
                </a:solidFill>
              </a:rPr>
            </a:br>
            <a:r>
              <a:rPr lang="en-US" sz="1800" dirty="0">
                <a:solidFill>
                  <a:schemeClr val="tx1"/>
                </a:solidFill>
              </a:rPr>
              <a:t>Graduate Finance Officer</a:t>
            </a:r>
            <a:br>
              <a:rPr lang="en-US" sz="1800" dirty="0">
                <a:solidFill>
                  <a:schemeClr val="tx1"/>
                </a:solidFill>
              </a:rPr>
            </a:br>
            <a:r>
              <a:rPr lang="en-US" sz="1800" dirty="0">
                <a:solidFill>
                  <a:schemeClr val="tx1"/>
                </a:solidFill>
              </a:rPr>
              <a:t>Coordinator of all Graduate Scholarships</a:t>
            </a:r>
            <a:br>
              <a:rPr lang="en-US" sz="1800" dirty="0">
                <a:solidFill>
                  <a:schemeClr val="tx1"/>
                </a:solidFill>
              </a:rPr>
            </a:br>
            <a:r>
              <a:rPr lang="en-US" sz="1800" dirty="0">
                <a:solidFill>
                  <a:schemeClr val="tx1"/>
                </a:solidFill>
                <a:hlinkClick r:id="rId5"/>
              </a:rPr>
              <a:t>janerennie@trentu.ca</a:t>
            </a:r>
            <a:br>
              <a:rPr lang="en-US" sz="1800" dirty="0">
                <a:solidFill>
                  <a:schemeClr val="tx1"/>
                </a:solidFill>
              </a:rPr>
            </a:br>
            <a:br>
              <a:rPr lang="en-US" sz="1800" dirty="0">
                <a:solidFill>
                  <a:schemeClr val="tx1"/>
                </a:solidFill>
              </a:rPr>
            </a:br>
            <a:br>
              <a:rPr lang="en-US" sz="1800" dirty="0">
                <a:solidFill>
                  <a:schemeClr val="tx1"/>
                </a:solidFill>
              </a:rPr>
            </a:br>
            <a:r>
              <a:rPr lang="en-US" sz="1800" dirty="0">
                <a:solidFill>
                  <a:schemeClr val="tx1"/>
                </a:solidFill>
              </a:rPr>
              <a:t>				</a:t>
            </a:r>
            <a:endParaRPr lang="en-US" dirty="0">
              <a:solidFill>
                <a:schemeClr val="tx1"/>
              </a:solidFill>
            </a:endParaRPr>
          </a:p>
        </p:txBody>
      </p:sp>
      <p:pic>
        <p:nvPicPr>
          <p:cNvPr id="1026" name="Picture 2">
            <a:extLst>
              <a:ext uri="{FF2B5EF4-FFF2-40B4-BE49-F238E27FC236}">
                <a16:creationId xmlns:a16="http://schemas.microsoft.com/office/drawing/2014/main" id="{7FA21A6F-F490-6E77-7126-F8B9E712D8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8509" y="4229889"/>
            <a:ext cx="1861145" cy="1868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D51287-AEFF-77CF-2E89-A822369ABF0D}"/>
              </a:ext>
            </a:extLst>
          </p:cNvPr>
          <p:cNvSpPr txBox="1"/>
          <p:nvPr/>
        </p:nvSpPr>
        <p:spPr>
          <a:xfrm>
            <a:off x="8651754" y="3791419"/>
            <a:ext cx="273465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Bodoni MT"/>
                <a:ea typeface="+mn-ea"/>
                <a:cs typeface="+mn-cs"/>
              </a:rPr>
              <a:t>Workshop Registration:</a:t>
            </a:r>
          </a:p>
        </p:txBody>
      </p:sp>
    </p:spTree>
    <p:extLst>
      <p:ext uri="{BB962C8B-B14F-4D97-AF65-F5344CB8AC3E}">
        <p14:creationId xmlns:p14="http://schemas.microsoft.com/office/powerpoint/2010/main" val="386508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171561" y="4635807"/>
            <a:ext cx="5188379" cy="1645759"/>
          </a:xfrm>
        </p:spPr>
        <p:txBody>
          <a:bodyPr vert="horz" lIns="274320" tIns="182880" rIns="274320" bIns="182880" rtlCol="0" anchor="ctr" anchorCtr="1">
            <a:normAutofit/>
          </a:bodyPr>
          <a:lstStyle/>
          <a:p>
            <a:pPr algn="l"/>
            <a:r>
              <a:rPr lang="en-US" sz="1600" dirty="0">
                <a:solidFill>
                  <a:schemeClr val="tx1"/>
                </a:solidFill>
              </a:rPr>
              <a:t>School of Graduate Studies</a:t>
            </a:r>
            <a:br>
              <a:rPr lang="en-US" sz="1600" dirty="0">
                <a:solidFill>
                  <a:schemeClr val="tx1"/>
                </a:solidFill>
              </a:rPr>
            </a:br>
            <a:r>
              <a:rPr lang="en-US" sz="1600" dirty="0">
                <a:solidFill>
                  <a:schemeClr val="tx1"/>
                </a:solidFill>
              </a:rPr>
              <a:t>Blackburn Hall, Suite 115</a:t>
            </a:r>
            <a:br>
              <a:rPr lang="en-US" sz="1600" dirty="0">
                <a:solidFill>
                  <a:schemeClr val="tx1"/>
                </a:solidFill>
              </a:rPr>
            </a:br>
            <a:r>
              <a:rPr lang="en-US" sz="1600" dirty="0">
                <a:solidFill>
                  <a:schemeClr val="tx1"/>
                </a:solidFill>
              </a:rPr>
              <a:t>All financial inquires direct to</a:t>
            </a:r>
            <a:r>
              <a:rPr lang="en-US" sz="1500" dirty="0">
                <a:solidFill>
                  <a:schemeClr val="tx1"/>
                </a:solidFill>
              </a:rPr>
              <a:t>: </a:t>
            </a:r>
            <a:r>
              <a:rPr lang="en-US" sz="1500" cap="none" dirty="0">
                <a:solidFill>
                  <a:schemeClr val="tx1"/>
                </a:solidFill>
                <a:hlinkClick r:id="rId3">
                  <a:extLst>
                    <a:ext uri="{A12FA001-AC4F-418D-AE19-62706E023703}">
                      <ahyp:hlinkClr xmlns:ahyp="http://schemas.microsoft.com/office/drawing/2018/hyperlinkcolor" val="tx"/>
                    </a:ext>
                  </a:extLst>
                </a:hlinkClick>
              </a:rPr>
              <a:t>graduatefinance@trentu.ca</a:t>
            </a:r>
            <a:br>
              <a:rPr lang="en-US" sz="1500" dirty="0">
                <a:solidFill>
                  <a:schemeClr val="tx1"/>
                </a:solidFill>
              </a:rPr>
            </a:br>
            <a:endParaRPr lang="en-US" sz="1500" dirty="0">
              <a:solidFill>
                <a:schemeClr val="tx1"/>
              </a:solidFill>
            </a:endParaRPr>
          </a:p>
        </p:txBody>
      </p:sp>
      <p:pic>
        <p:nvPicPr>
          <p:cNvPr id="2050" name="Picture 2" descr="Broad view of students on the main floor of Bata library">
            <a:extLst>
              <a:ext uri="{FF2B5EF4-FFF2-40B4-BE49-F238E27FC236}">
                <a16:creationId xmlns:a16="http://schemas.microsoft.com/office/drawing/2014/main" id="{6E7D9E36-2FCE-6119-7146-C9B13660176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Rectangle 24">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103B029-913D-F451-3E56-C9F501CD45B6}"/>
              </a:ext>
            </a:extLst>
          </p:cNvPr>
          <p:cNvSpPr>
            <a:spLocks noGrp="1"/>
          </p:cNvSpPr>
          <p:nvPr>
            <p:ph type="title"/>
          </p:nvPr>
        </p:nvSpPr>
        <p:spPr>
          <a:xfrm>
            <a:off x="1361210" y="535964"/>
            <a:ext cx="4408970" cy="2747564"/>
          </a:xfrm>
          <a:prstGeom prst="ellipse">
            <a:avLst/>
          </a:prstGeom>
          <a:noFill/>
          <a:ln>
            <a:noFill/>
          </a:ln>
        </p:spPr>
        <p:txBody>
          <a:bodyPr vert="horz" lIns="182880" tIns="182880" rIns="182880" bIns="182880" rtlCol="0" anchor="ctr">
            <a:normAutofit/>
          </a:bodyPr>
          <a:lstStyle/>
          <a:p>
            <a:r>
              <a:rPr lang="en-US" sz="2400" kern="1200" cap="all" spc="200" baseline="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Tri Agency Postgraduate Programs</a:t>
            </a:r>
            <a:endParaRPr lang="en-US" sz="2400" kern="1200" cap="all" spc="200" baseline="0" dirty="0">
              <a:solidFill>
                <a:schemeClr val="bg1"/>
              </a:solidFill>
              <a:latin typeface="+mj-lt"/>
              <a:ea typeface="+mj-ea"/>
              <a:cs typeface="+mj-cs"/>
            </a:endParaRPr>
          </a:p>
        </p:txBody>
      </p:sp>
      <p:sp>
        <p:nvSpPr>
          <p:cNvPr id="9" name="Text Placeholder 8">
            <a:extLst>
              <a:ext uri="{FF2B5EF4-FFF2-40B4-BE49-F238E27FC236}">
                <a16:creationId xmlns:a16="http://schemas.microsoft.com/office/drawing/2014/main" id="{3BEA0D7D-EC67-06CC-7BE7-C148762ECEDD}"/>
              </a:ext>
            </a:extLst>
          </p:cNvPr>
          <p:cNvSpPr>
            <a:spLocks noGrp="1"/>
          </p:cNvSpPr>
          <p:nvPr>
            <p:ph type="body" sz="half" idx="2"/>
          </p:nvPr>
        </p:nvSpPr>
        <p:spPr>
          <a:xfrm>
            <a:off x="6169878" y="205669"/>
            <a:ext cx="5662178" cy="6472222"/>
          </a:xfrm>
        </p:spPr>
        <p:txBody>
          <a:bodyPr vert="horz" lIns="91440" tIns="45720" rIns="91440" bIns="45720" rtlCol="0" anchor="ctr">
            <a:normAutofit/>
          </a:bodyPr>
          <a:lstStyle/>
          <a:p>
            <a:pPr algn="l">
              <a:lnSpc>
                <a:spcPct val="90000"/>
              </a:lnSpc>
              <a:spcAft>
                <a:spcPts val="600"/>
              </a:spcAft>
            </a:pPr>
            <a:r>
              <a:rPr lang="en-US" sz="2400" dirty="0">
                <a:solidFill>
                  <a:schemeClr val="tx1"/>
                </a:solidFill>
                <a:hlinkClick r:id="rId4">
                  <a:extLst>
                    <a:ext uri="{A12FA001-AC4F-418D-AE19-62706E023703}">
                      <ahyp:hlinkClr xmlns:ahyp="http://schemas.microsoft.com/office/drawing/2018/hyperlinkcolor" val="tx"/>
                    </a:ext>
                  </a:extLst>
                </a:hlinkClick>
              </a:rPr>
              <a:t>Tri-Council Canada Graduate Scholarships – Master’s Program (CGS-M)</a:t>
            </a:r>
            <a:endParaRPr lang="en-US" sz="2400" dirty="0">
              <a:solidFill>
                <a:schemeClr val="tx1"/>
              </a:solidFill>
            </a:endParaRPr>
          </a:p>
          <a:p>
            <a:pPr algn="l">
              <a:lnSpc>
                <a:spcPct val="90000"/>
              </a:lnSpc>
              <a:spcBef>
                <a:spcPts val="0"/>
              </a:spcBef>
            </a:pPr>
            <a:endParaRPr lang="en-US" sz="1800" dirty="0">
              <a:solidFill>
                <a:schemeClr val="tx1">
                  <a:lumMod val="85000"/>
                  <a:lumOff val="15000"/>
                </a:schemeClr>
              </a:solidFill>
            </a:endParaRPr>
          </a:p>
          <a:p>
            <a:pPr algn="l">
              <a:lnSpc>
                <a:spcPct val="90000"/>
              </a:lnSpc>
              <a:spcBef>
                <a:spcPts val="0"/>
              </a:spcBef>
            </a:pPr>
            <a:r>
              <a:rPr lang="en-US" sz="1800" dirty="0">
                <a:solidFill>
                  <a:schemeClr val="tx1">
                    <a:lumMod val="85000"/>
                    <a:lumOff val="15000"/>
                  </a:schemeClr>
                </a:solidFill>
              </a:rPr>
              <a:t>Value: 			</a:t>
            </a:r>
            <a:r>
              <a:rPr lang="en-US" sz="2000" dirty="0">
                <a:solidFill>
                  <a:schemeClr val="tx1">
                    <a:lumMod val="85000"/>
                    <a:lumOff val="15000"/>
                  </a:schemeClr>
                </a:solidFill>
              </a:rPr>
              <a:t>$27,000</a:t>
            </a:r>
          </a:p>
          <a:p>
            <a:pPr algn="l">
              <a:lnSpc>
                <a:spcPct val="90000"/>
              </a:lnSpc>
              <a:spcBef>
                <a:spcPts val="0"/>
              </a:spcBef>
            </a:pPr>
            <a:r>
              <a:rPr lang="en-US" sz="1800" dirty="0">
                <a:solidFill>
                  <a:schemeClr val="tx1">
                    <a:lumMod val="85000"/>
                    <a:lumOff val="15000"/>
                  </a:schemeClr>
                </a:solidFill>
              </a:rPr>
              <a:t>Canadian Deadline:		</a:t>
            </a:r>
            <a:r>
              <a:rPr lang="en-US" sz="2000" dirty="0">
                <a:solidFill>
                  <a:schemeClr val="tx1">
                    <a:lumMod val="85000"/>
                    <a:lumOff val="15000"/>
                  </a:schemeClr>
                </a:solidFill>
              </a:rPr>
              <a:t>December 1, 2024</a:t>
            </a:r>
          </a:p>
          <a:p>
            <a:pPr algn="l">
              <a:lnSpc>
                <a:spcPct val="90000"/>
              </a:lnSpc>
              <a:spcAft>
                <a:spcPts val="600"/>
              </a:spcAft>
            </a:pPr>
            <a:endParaRPr lang="en-US" sz="1800" dirty="0">
              <a:solidFill>
                <a:schemeClr val="tx1">
                  <a:lumMod val="85000"/>
                  <a:lumOff val="15000"/>
                </a:schemeClr>
              </a:solidFill>
            </a:endParaRPr>
          </a:p>
          <a:p>
            <a:pPr algn="l">
              <a:lnSpc>
                <a:spcPct val="90000"/>
              </a:lnSpc>
              <a:spcAft>
                <a:spcPts val="600"/>
              </a:spcAft>
            </a:pPr>
            <a:r>
              <a:rPr lang="en-US" sz="1800" dirty="0">
                <a:solidFill>
                  <a:schemeClr val="tx1">
                    <a:lumMod val="85000"/>
                    <a:lumOff val="15000"/>
                  </a:schemeClr>
                </a:solidFill>
              </a:rPr>
              <a:t>DESCRIPTION</a:t>
            </a:r>
          </a:p>
          <a:p>
            <a:pPr algn="l">
              <a:lnSpc>
                <a:spcPct val="90000"/>
              </a:lnSpc>
              <a:spcAft>
                <a:spcPts val="600"/>
              </a:spcAft>
            </a:pPr>
            <a:r>
              <a:rPr lang="en-US" sz="1800" b="0" i="0" dirty="0">
                <a:solidFill>
                  <a:srgbClr val="000000"/>
                </a:solidFill>
                <a:effectLst/>
                <a:latin typeface="Untitled Regular"/>
              </a:rPr>
              <a:t>The CGS M program supports up to 3,000 students annually in all disciplines and is administered jointly by Canada’s three granting agencies</a:t>
            </a:r>
            <a:r>
              <a:rPr lang="en-US" sz="1800" dirty="0">
                <a:solidFill>
                  <a:srgbClr val="000000"/>
                </a:solidFill>
                <a:latin typeface="Untitled Regular"/>
              </a:rPr>
              <a:t>. </a:t>
            </a:r>
          </a:p>
          <a:p>
            <a:pPr algn="l">
              <a:lnSpc>
                <a:spcPct val="90000"/>
              </a:lnSpc>
              <a:spcAft>
                <a:spcPts val="600"/>
              </a:spcAft>
            </a:pPr>
            <a:r>
              <a:rPr lang="en-US" sz="1800" b="0" i="0" dirty="0">
                <a:solidFill>
                  <a:srgbClr val="000000"/>
                </a:solidFill>
                <a:effectLst/>
                <a:latin typeface="Untitled Regular"/>
              </a:rPr>
              <a:t>The selection process and post-award administration are carried out at the institutional level under the guidance of the three agencies. </a:t>
            </a:r>
          </a:p>
          <a:p>
            <a:pPr algn="l">
              <a:lnSpc>
                <a:spcPct val="90000"/>
              </a:lnSpc>
              <a:spcAft>
                <a:spcPts val="600"/>
              </a:spcAft>
            </a:pPr>
            <a:r>
              <a:rPr lang="en-US" sz="1800" b="0" i="0" dirty="0">
                <a:solidFill>
                  <a:srgbClr val="000000"/>
                </a:solidFill>
                <a:effectLst/>
                <a:latin typeface="Untitled Regular"/>
              </a:rPr>
              <a:t>Students </a:t>
            </a:r>
            <a:r>
              <a:rPr lang="en-US" sz="1800" dirty="0">
                <a:solidFill>
                  <a:srgbClr val="000000"/>
                </a:solidFill>
                <a:latin typeface="Untitled Regular"/>
              </a:rPr>
              <a:t>select, within</a:t>
            </a:r>
            <a:r>
              <a:rPr lang="en-US" sz="1800" b="0" i="0" dirty="0">
                <a:solidFill>
                  <a:srgbClr val="000000"/>
                </a:solidFill>
                <a:effectLst/>
                <a:latin typeface="Untitled Regular"/>
              </a:rPr>
              <a:t> their application the </a:t>
            </a:r>
            <a:r>
              <a:rPr lang="en-US" sz="1800" b="1" i="0" dirty="0">
                <a:solidFill>
                  <a:srgbClr val="000000"/>
                </a:solidFill>
                <a:effectLst/>
                <a:latin typeface="Untitled Regular"/>
              </a:rPr>
              <a:t>institution</a:t>
            </a:r>
            <a:r>
              <a:rPr lang="en-US" sz="1800" b="0" i="0" dirty="0">
                <a:solidFill>
                  <a:srgbClr val="000000"/>
                </a:solidFill>
                <a:effectLst/>
                <a:latin typeface="Untitled Regular"/>
              </a:rPr>
              <a:t> at which they intend to hold their award using the </a:t>
            </a:r>
            <a:r>
              <a:rPr lang="en-US" sz="1800" b="0" i="0" u="sng" dirty="0">
                <a:solidFill>
                  <a:schemeClr val="tx1"/>
                </a:solidFill>
                <a:effectLst/>
                <a:latin typeface="Untitled Regular"/>
                <a:hlinkClick r:id="rId5" tooltip="This link will take you to another Web site">
                  <a:extLst>
                    <a:ext uri="{A12FA001-AC4F-418D-AE19-62706E023703}">
                      <ahyp:hlinkClr xmlns:ahyp="http://schemas.microsoft.com/office/drawing/2018/hyperlinkcolor" val="tx"/>
                    </a:ext>
                  </a:extLst>
                </a:hlinkClick>
              </a:rPr>
              <a:t>Research Portal</a:t>
            </a:r>
            <a:r>
              <a:rPr lang="en-US" sz="1800" b="0" i="0" dirty="0">
                <a:solidFill>
                  <a:schemeClr val="tx1"/>
                </a:solidFill>
                <a:effectLst/>
                <a:latin typeface="Untitled Regular"/>
              </a:rPr>
              <a:t>.</a:t>
            </a:r>
          </a:p>
          <a:p>
            <a:pPr algn="l">
              <a:lnSpc>
                <a:spcPct val="90000"/>
              </a:lnSpc>
              <a:spcAft>
                <a:spcPts val="600"/>
              </a:spcAft>
            </a:pPr>
            <a:r>
              <a:rPr lang="en-US" sz="1800" dirty="0">
                <a:solidFill>
                  <a:srgbClr val="000000"/>
                </a:solidFill>
                <a:latin typeface="Untitled Regular"/>
              </a:rPr>
              <a:t>*Application Research Portal is hosted by NSERC for all applicants regardless of their area of research</a:t>
            </a:r>
            <a:endParaRPr lang="en-US" sz="1800" dirty="0">
              <a:solidFill>
                <a:schemeClr val="tx1">
                  <a:lumMod val="85000"/>
                  <a:lumOff val="15000"/>
                </a:schemeClr>
              </a:solidFill>
            </a:endParaRPr>
          </a:p>
        </p:txBody>
      </p:sp>
      <p:pic>
        <p:nvPicPr>
          <p:cNvPr id="2050" name="Picture 2" descr="Free Selective Focus Photo of Stacked Coins Stock Photo">
            <a:extLst>
              <a:ext uri="{FF2B5EF4-FFF2-40B4-BE49-F238E27FC236}">
                <a16:creationId xmlns:a16="http://schemas.microsoft.com/office/drawing/2014/main" id="{FC97BD7F-AEB7-9C80-6CE1-54EA13C38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952" y="3574473"/>
            <a:ext cx="3923183" cy="261284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180870" y="978776"/>
            <a:ext cx="4280598" cy="940459"/>
          </a:xfrm>
        </p:spPr>
        <p:txBody>
          <a:bodyPr vert="horz" lIns="182880" tIns="182880" rIns="182880" bIns="182880" rtlCol="0" anchor="ctr">
            <a:normAutofit/>
          </a:bodyPr>
          <a:lstStyle/>
          <a:p>
            <a:r>
              <a:rPr lang="en-US" sz="2000" dirty="0"/>
              <a:t>First Tasks</a:t>
            </a:r>
          </a:p>
        </p:txBody>
      </p:sp>
      <p:sp>
        <p:nvSpPr>
          <p:cNvPr id="2" name="TextBox 1">
            <a:extLst>
              <a:ext uri="{FF2B5EF4-FFF2-40B4-BE49-F238E27FC236}">
                <a16:creationId xmlns:a16="http://schemas.microsoft.com/office/drawing/2014/main" id="{1780438A-929E-D895-B44B-0D2A78C9BA58}"/>
              </a:ext>
            </a:extLst>
          </p:cNvPr>
          <p:cNvSpPr txBox="1"/>
          <p:nvPr/>
        </p:nvSpPr>
        <p:spPr>
          <a:xfrm>
            <a:off x="180870" y="2130251"/>
            <a:ext cx="4280598" cy="3765693"/>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a:p>
            <a:pPr defTabSz="914400">
              <a:spcBef>
                <a:spcPts val="1000"/>
              </a:spcBef>
              <a:buClr>
                <a:schemeClr val="accent2"/>
              </a:buClr>
            </a:pPr>
            <a:r>
              <a:rPr lang="en-US" sz="2000" dirty="0">
                <a:solidFill>
                  <a:schemeClr val="tx1">
                    <a:lumMod val="85000"/>
                    <a:lumOff val="15000"/>
                  </a:schemeClr>
                </a:solidFill>
              </a:rPr>
              <a:t>Review applicant </a:t>
            </a:r>
            <a:r>
              <a:rPr lang="en-US" sz="2000" dirty="0">
                <a:solidFill>
                  <a:schemeClr val="tx1">
                    <a:lumMod val="85000"/>
                    <a:lumOff val="15000"/>
                  </a:schemeClr>
                </a:solidFill>
                <a:hlinkClick r:id="rId3">
                  <a:extLst>
                    <a:ext uri="{A12FA001-AC4F-418D-AE19-62706E023703}">
                      <ahyp:hlinkClr xmlns:ahyp="http://schemas.microsoft.com/office/drawing/2018/hyperlinkcolor" val="tx"/>
                    </a:ext>
                  </a:extLst>
                </a:hlinkClick>
              </a:rPr>
              <a:t>eligibility</a:t>
            </a:r>
            <a:r>
              <a:rPr lang="en-US" sz="2000" dirty="0">
                <a:solidFill>
                  <a:schemeClr val="tx1">
                    <a:lumMod val="85000"/>
                    <a:lumOff val="15000"/>
                  </a:schemeClr>
                </a:solidFill>
              </a:rPr>
              <a:t> prior to commencing application</a:t>
            </a:r>
          </a:p>
          <a:p>
            <a:pPr indent="-228600" defTabSz="914400">
              <a:spcBef>
                <a:spcPts val="1000"/>
              </a:spcBef>
              <a:buClr>
                <a:schemeClr val="accent2"/>
              </a:buClr>
              <a:buFont typeface="Arial" panose="020B0604020202020204" pitchFamily="34" charset="0"/>
              <a:buChar char="•"/>
            </a:pPr>
            <a:endParaRPr lang="en-US" sz="2000" dirty="0">
              <a:solidFill>
                <a:schemeClr val="tx1">
                  <a:lumMod val="85000"/>
                  <a:lumOff val="15000"/>
                </a:schemeClr>
              </a:solidFill>
            </a:endParaRPr>
          </a:p>
          <a:p>
            <a:pPr defTabSz="914400">
              <a:spcBef>
                <a:spcPts val="1000"/>
              </a:spcBef>
              <a:buClr>
                <a:schemeClr val="accent2"/>
              </a:buClr>
            </a:pPr>
            <a:r>
              <a:rPr lang="en-US" sz="2000" dirty="0">
                <a:solidFill>
                  <a:schemeClr val="tx1">
                    <a:lumMod val="85000"/>
                    <a:lumOff val="15000"/>
                  </a:schemeClr>
                </a:solidFill>
              </a:rPr>
              <a:t>Review </a:t>
            </a:r>
            <a:r>
              <a:rPr lang="en-US" sz="2000" u="sng" dirty="0">
                <a:solidFill>
                  <a:schemeClr val="tx1">
                    <a:lumMod val="85000"/>
                    <a:lumOff val="15000"/>
                  </a:schemeClr>
                </a:solidFill>
              </a:rPr>
              <a:t>program</a:t>
            </a:r>
            <a:r>
              <a:rPr lang="en-US" sz="2000" dirty="0">
                <a:solidFill>
                  <a:schemeClr val="tx1">
                    <a:lumMod val="85000"/>
                    <a:lumOff val="15000"/>
                  </a:schemeClr>
                </a:solidFill>
              </a:rPr>
              <a:t> of study eligibility</a:t>
            </a:r>
          </a:p>
          <a:p>
            <a:pPr indent="-228600" defTabSz="914400">
              <a:spcBef>
                <a:spcPts val="1000"/>
              </a:spcBef>
              <a:buClr>
                <a:schemeClr val="accent2"/>
              </a:buClr>
              <a:buFont typeface="Arial" panose="020B0604020202020204" pitchFamily="34" charset="0"/>
              <a:buChar char="•"/>
            </a:pPr>
            <a:endParaRPr lang="en-US" sz="2000" dirty="0">
              <a:solidFill>
                <a:schemeClr val="tx1">
                  <a:lumMod val="85000"/>
                  <a:lumOff val="15000"/>
                </a:schemeClr>
              </a:solidFill>
            </a:endParaRPr>
          </a:p>
          <a:p>
            <a:pPr defTabSz="914400">
              <a:spcBef>
                <a:spcPts val="1000"/>
              </a:spcBef>
              <a:buClr>
                <a:schemeClr val="accent2"/>
              </a:buClr>
            </a:pPr>
            <a:r>
              <a:rPr lang="en-US" sz="2000" dirty="0">
                <a:solidFill>
                  <a:schemeClr val="tx1">
                    <a:lumMod val="85000"/>
                    <a:lumOff val="15000"/>
                  </a:schemeClr>
                </a:solidFill>
              </a:rPr>
              <a:t>Field of research and subject matter eligibility</a:t>
            </a:r>
          </a:p>
          <a:p>
            <a:pPr indent="-228600" defTabSz="914400">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p:txBody>
      </p:sp>
      <p:pic>
        <p:nvPicPr>
          <p:cNvPr id="10" name="Picture 9" descr="Woman looking at laptop">
            <a:extLst>
              <a:ext uri="{FF2B5EF4-FFF2-40B4-BE49-F238E27FC236}">
                <a16:creationId xmlns:a16="http://schemas.microsoft.com/office/drawing/2014/main" id="{3C2550E0-3BB5-960F-64A5-419F83DE3F8D}"/>
              </a:ext>
            </a:extLst>
          </p:cNvPr>
          <p:cNvPicPr>
            <a:picLocks noChangeAspect="1"/>
          </p:cNvPicPr>
          <p:nvPr/>
        </p:nvPicPr>
        <p:blipFill>
          <a:blip r:embed="rId4">
            <a:extLst>
              <a:ext uri="{28A0092B-C50C-407E-A947-70E740481C1C}">
                <a14:useLocalDpi xmlns:a14="http://schemas.microsoft.com/office/drawing/2010/main" val="0"/>
              </a:ext>
            </a:extLst>
          </a:blip>
          <a:srcRect b="-1"/>
          <a:stretch/>
        </p:blipFill>
        <p:spPr>
          <a:xfrm>
            <a:off x="4654296" y="10"/>
            <a:ext cx="7537704" cy="6857990"/>
          </a:xfrm>
          <a:prstGeom prst="rect">
            <a:avLst/>
          </a:prstGeom>
        </p:spPr>
      </p:pic>
    </p:spTree>
    <p:extLst>
      <p:ext uri="{BB962C8B-B14F-4D97-AF65-F5344CB8AC3E}">
        <p14:creationId xmlns:p14="http://schemas.microsoft.com/office/powerpoint/2010/main" val="359155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 Placeholder 3">
            <a:extLst>
              <a:ext uri="{FF2B5EF4-FFF2-40B4-BE49-F238E27FC236}">
                <a16:creationId xmlns:a16="http://schemas.microsoft.com/office/drawing/2014/main" id="{14644536-965E-6428-3CA1-D395C3D0E457}"/>
              </a:ext>
            </a:extLst>
          </p:cNvPr>
          <p:cNvSpPr>
            <a:spLocks/>
          </p:cNvSpPr>
          <p:nvPr/>
        </p:nvSpPr>
        <p:spPr>
          <a:xfrm>
            <a:off x="571539" y="594958"/>
            <a:ext cx="2860375" cy="799657"/>
          </a:xfrm>
          <a:prstGeom prst="rect">
            <a:avLst/>
          </a:prstGeom>
          <a:ln w="19050">
            <a:solidFill>
              <a:srgbClr val="383155"/>
            </a:solidFill>
          </a:ln>
        </p:spPr>
        <p:txBody>
          <a:bodyPr anchor="t">
            <a:normAutofit/>
          </a:bodyPr>
          <a:lstStyle/>
          <a:p>
            <a:pPr marL="0" marR="0" lvl="0" indent="0" algn="ctr" defTabSz="25146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Eligibility</a:t>
            </a:r>
            <a:r>
              <a:rPr kumimoji="0" lang="en-US" sz="1800" b="0" i="0" u="none" strike="noStrike" kern="1200" cap="none" spc="0" normalizeH="0" baseline="0" noProof="0" dirty="0">
                <a:ln>
                  <a:noFill/>
                </a:ln>
                <a:effectLst/>
                <a:uLnTx/>
                <a:uFillTx/>
                <a:latin typeface="Gill Sans MT" panose="020B0502020104020203"/>
                <a:ea typeface="+mn-ea"/>
                <a:cs typeface="+mn-cs"/>
              </a:rPr>
              <a:t> Summarized</a:t>
            </a:r>
          </a:p>
        </p:txBody>
      </p:sp>
      <p:sp>
        <p:nvSpPr>
          <p:cNvPr id="5" name="Content Placeholder 4">
            <a:extLst>
              <a:ext uri="{FF2B5EF4-FFF2-40B4-BE49-F238E27FC236}">
                <a16:creationId xmlns:a16="http://schemas.microsoft.com/office/drawing/2014/main" id="{41E49159-6C5E-7255-E607-72ED6C99984F}"/>
              </a:ext>
            </a:extLst>
          </p:cNvPr>
          <p:cNvSpPr>
            <a:spLocks/>
          </p:cNvSpPr>
          <p:nvPr/>
        </p:nvSpPr>
        <p:spPr>
          <a:xfrm>
            <a:off x="187998" y="1810162"/>
            <a:ext cx="3627455" cy="4632290"/>
          </a:xfrm>
          <a:prstGeom prst="rect">
            <a:avLst/>
          </a:prstGeom>
        </p:spPr>
        <p:txBody>
          <a:bodyPr>
            <a:normAutofit/>
          </a:bodyPr>
          <a:lstStyle/>
          <a:p>
            <a:pPr marL="342900" marR="0" lvl="0" indent="-342900" algn="l" defTabSz="457200" rtl="0" eaLnBrk="1" fontAlgn="auto" latinLnBrk="0" hangingPunct="1">
              <a:lnSpc>
                <a:spcPct val="90000"/>
              </a:lnSpc>
              <a:spcBef>
                <a:spcPts val="0"/>
              </a:spcBef>
              <a:spcAft>
                <a:spcPts val="120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Canadian citizen, or permanent resident</a:t>
            </a:r>
          </a:p>
          <a:p>
            <a:pPr marL="342900" marR="0" lvl="0" indent="-342900" algn="l" defTabSz="457200" rtl="0" eaLnBrk="1" fontAlgn="auto" latinLnBrk="0" hangingPunct="1">
              <a:lnSpc>
                <a:spcPct val="90000"/>
              </a:lnSpc>
              <a:spcBef>
                <a:spcPts val="0"/>
              </a:spcBef>
              <a:spcAft>
                <a:spcPts val="120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Enrolled or have applied for FT studies in an eligible Canadian graduate program </a:t>
            </a:r>
          </a:p>
          <a:p>
            <a:pPr marL="342900" marR="0" lvl="0" indent="-342900" algn="l" defTabSz="457200" rtl="0" eaLnBrk="1" fontAlgn="auto" latinLnBrk="0" hangingPunct="1">
              <a:lnSpc>
                <a:spcPct val="90000"/>
              </a:lnSpc>
              <a:spcBef>
                <a:spcPts val="0"/>
              </a:spcBef>
              <a:spcAft>
                <a:spcPts val="1200"/>
              </a:spcAft>
              <a:buClrTx/>
              <a:buSzTx/>
              <a:buFontTx/>
              <a:buAutoNum type="arabicPeriod"/>
              <a:tabLst/>
              <a:defRPr/>
            </a:pPr>
            <a:r>
              <a:rPr lang="en-US" sz="1600" dirty="0">
                <a:solidFill>
                  <a:srgbClr val="000000"/>
                </a:solidFill>
                <a:latin typeface="Gill Sans MT" panose="020B0502020104020203"/>
              </a:rPr>
              <a:t>Have completed, as of Dec 31 of the year of application 0 – 12 months of FT studies in the program for which you are requesting funding</a:t>
            </a:r>
          </a:p>
          <a:p>
            <a:pPr marL="342900" marR="0" lvl="0" indent="-342900" algn="l" defTabSz="457200" rtl="0" eaLnBrk="1" fontAlgn="auto" latinLnBrk="0" hangingPunct="1">
              <a:lnSpc>
                <a:spcPct val="90000"/>
              </a:lnSpc>
              <a:spcBef>
                <a:spcPts val="0"/>
              </a:spcBef>
              <a:spcAft>
                <a:spcPts val="120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Have achieved a first</a:t>
            </a:r>
            <a:r>
              <a:rPr lang="en-US" sz="1600" dirty="0">
                <a:solidFill>
                  <a:srgbClr val="000000"/>
                </a:solidFill>
                <a:latin typeface="Gill Sans MT" panose="020B0502020104020203"/>
              </a:rPr>
              <a:t>-</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class average, as determined by the host institutions, in </a:t>
            </a:r>
            <a:r>
              <a:rPr kumimoji="0" lang="en-US" sz="1600" b="0" i="0" u="sng" strike="noStrike" kern="1200" cap="none" spc="0" normalizeH="0" baseline="0" noProof="0" dirty="0">
                <a:ln>
                  <a:noFill/>
                </a:ln>
                <a:solidFill>
                  <a:srgbClr val="000000"/>
                </a:solidFill>
                <a:effectLst/>
                <a:uLnTx/>
                <a:uFillTx/>
                <a:latin typeface="Gill Sans MT" panose="020B0502020104020203"/>
                <a:ea typeface="+mn-ea"/>
                <a:cs typeface="+mn-cs"/>
              </a:rPr>
              <a:t>each</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 of the last two completed years of study (full time equivalent)</a:t>
            </a:r>
          </a:p>
          <a:p>
            <a:pPr marR="0" lvl="0" algn="l" defTabSz="457200" rtl="0" eaLnBrk="1" fontAlgn="auto" latinLnBrk="0" hangingPunct="1">
              <a:lnSpc>
                <a:spcPct val="90000"/>
              </a:lnSpc>
              <a:spcBef>
                <a:spcPts val="0"/>
              </a:spcBef>
              <a:spcAft>
                <a:spcPts val="1200"/>
              </a:spcAft>
              <a:buClrTx/>
              <a:buSzTx/>
              <a:tabLst/>
              <a:defRPr/>
            </a:pPr>
            <a:endParaRPr lang="en-US" sz="1600" dirty="0">
              <a:solidFill>
                <a:srgbClr val="000000"/>
              </a:solidFill>
              <a:latin typeface="Gill Sans MT" panose="020B0502020104020203"/>
            </a:endParaRPr>
          </a:p>
          <a:p>
            <a:pPr marR="0" lvl="0" algn="l" defTabSz="457200" rtl="0" eaLnBrk="1" fontAlgn="auto" latinLnBrk="0" hangingPunct="1">
              <a:lnSpc>
                <a:spcPct val="90000"/>
              </a:lnSpc>
              <a:spcBef>
                <a:spcPts val="0"/>
              </a:spcBef>
              <a:spcAft>
                <a:spcPts val="1200"/>
              </a:spcAft>
              <a:buClrTx/>
              <a:buSzTx/>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*students should review this section </a:t>
            </a:r>
            <a:r>
              <a:rPr lang="en-US" sz="1600" dirty="0">
                <a:solidFill>
                  <a:srgbClr val="000000"/>
                </a:solidFill>
                <a:latin typeface="Gill Sans MT" panose="020B0502020104020203"/>
              </a:rPr>
              <a:t>completely for the details</a:t>
            </a: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90000"/>
              </a:lnSpc>
              <a:spcBef>
                <a:spcPts val="0"/>
              </a:spcBef>
              <a:spcAft>
                <a:spcPts val="600"/>
              </a:spcAft>
              <a:buClrTx/>
              <a:buSzTx/>
              <a:buFontTx/>
              <a:buAutoNum type="arabicPeriod"/>
              <a:tabLst/>
              <a:defRPr/>
            </a:pPr>
            <a:endParaRPr kumimoji="0" lang="en-US" sz="15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 name="Text Placeholder 6">
            <a:extLst>
              <a:ext uri="{FF2B5EF4-FFF2-40B4-BE49-F238E27FC236}">
                <a16:creationId xmlns:a16="http://schemas.microsoft.com/office/drawing/2014/main" id="{DB3506B0-DAD9-EF77-7B88-D31194648B06}"/>
              </a:ext>
            </a:extLst>
          </p:cNvPr>
          <p:cNvSpPr>
            <a:spLocks noGrp="1"/>
          </p:cNvSpPr>
          <p:nvPr>
            <p:ph type="title" idx="4294967295"/>
          </p:nvPr>
        </p:nvSpPr>
        <p:spPr>
          <a:xfrm>
            <a:off x="4216679" y="594957"/>
            <a:ext cx="3188287" cy="799657"/>
          </a:xfrm>
          <a:prstGeom prst="rect">
            <a:avLst/>
          </a:prstGeom>
          <a:noFill/>
          <a:ln w="19050">
            <a:solidFill>
              <a:srgbClr val="383155"/>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25146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First Class Average</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at Trent is 80%</a:t>
            </a:r>
          </a:p>
        </p:txBody>
      </p:sp>
      <p:sp>
        <p:nvSpPr>
          <p:cNvPr id="6" name="Content Placeholder 5">
            <a:extLst>
              <a:ext uri="{FF2B5EF4-FFF2-40B4-BE49-F238E27FC236}">
                <a16:creationId xmlns:a16="http://schemas.microsoft.com/office/drawing/2014/main" id="{35037FCE-290E-02BE-C2E5-77E33109458F}"/>
              </a:ext>
            </a:extLst>
          </p:cNvPr>
          <p:cNvSpPr>
            <a:spLocks/>
          </p:cNvSpPr>
          <p:nvPr/>
        </p:nvSpPr>
        <p:spPr>
          <a:xfrm>
            <a:off x="4190023" y="1803881"/>
            <a:ext cx="3811954" cy="4644851"/>
          </a:xfrm>
          <a:prstGeom prst="rect">
            <a:avLst/>
          </a:prstGeom>
        </p:spPr>
        <p:txBody>
          <a:bodyPr>
            <a:normAutofit/>
          </a:bodyPr>
          <a:lstStyle/>
          <a:p>
            <a:pPr marR="0" lvl="0" algn="l" defTabSz="251460" rtl="0" eaLnBrk="1" fontAlgn="auto" latinLnBrk="0" hangingPunct="1">
              <a:lnSpc>
                <a:spcPct val="90000"/>
              </a:lnSpc>
              <a:spcBef>
                <a:spcPts val="0"/>
              </a:spcBef>
              <a:spcAft>
                <a:spcPts val="1800"/>
              </a:spcAft>
              <a:buClrTx/>
              <a:buSzTx/>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Typically, if the applicant is in 4</a:t>
            </a:r>
            <a:r>
              <a:rPr kumimoji="0" lang="en-US" sz="1600" b="0" i="0" u="none" strike="noStrike" kern="1200" cap="none" spc="0" normalizeH="0" baseline="30000" noProof="0" dirty="0">
                <a:ln>
                  <a:noFill/>
                </a:ln>
                <a:solidFill>
                  <a:srgbClr val="000000"/>
                </a:solidFill>
                <a:effectLst/>
                <a:uLnTx/>
                <a:uFillTx/>
                <a:latin typeface="Gill Sans MT" panose="020B0502020104020203"/>
                <a:ea typeface="+mn-ea"/>
                <a:cs typeface="+mn-cs"/>
              </a:rPr>
              <a:t>th</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 year of their undergraduate studies, the grades used will be:</a:t>
            </a:r>
          </a:p>
          <a:p>
            <a:pPr marR="0" lvl="0" algn="l" defTabSz="251460" rtl="0" eaLnBrk="1" fontAlgn="auto" latinLnBrk="0" hangingPunct="1">
              <a:lnSpc>
                <a:spcPct val="90000"/>
              </a:lnSpc>
              <a:spcBef>
                <a:spcPts val="0"/>
              </a:spcBef>
              <a:buClrTx/>
              <a:buSzTx/>
              <a:tabLst/>
              <a:defRPr/>
            </a:pPr>
            <a:r>
              <a:rPr lang="en-US" sz="1600" dirty="0">
                <a:solidFill>
                  <a:srgbClr val="000000"/>
                </a:solidFill>
                <a:latin typeface="Gill Sans MT" panose="020B0502020104020203"/>
              </a:rPr>
              <a:t>UG Third year</a:t>
            </a:r>
          </a:p>
          <a:p>
            <a:pPr marR="0" lvl="0" algn="l" defTabSz="251460" rtl="0" eaLnBrk="1" fontAlgn="auto" latinLnBrk="0" hangingPunct="1">
              <a:lnSpc>
                <a:spcPct val="90000"/>
              </a:lnSpc>
              <a:spcBef>
                <a:spcPts val="0"/>
              </a:spcBef>
              <a:buClrTx/>
              <a:buSzTx/>
              <a:tabLst/>
              <a:defRPr/>
            </a:pPr>
            <a:r>
              <a:rPr lang="en-US" sz="1600" dirty="0">
                <a:solidFill>
                  <a:srgbClr val="000000"/>
                </a:solidFill>
                <a:latin typeface="Gill Sans MT" panose="020B0502020104020203"/>
              </a:rPr>
              <a:t>August 31, 2024, to September 1, 2023</a:t>
            </a:r>
          </a:p>
          <a:p>
            <a:pPr marR="0" lvl="0" algn="l" defTabSz="251460" rtl="0" eaLnBrk="1" fontAlgn="auto" latinLnBrk="0" hangingPunct="1">
              <a:lnSpc>
                <a:spcPct val="90000"/>
              </a:lnSpc>
              <a:spcBef>
                <a:spcPts val="0"/>
              </a:spcBef>
              <a:buClrTx/>
              <a:buSzTx/>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R="0" lvl="0" algn="l" defTabSz="251460" rtl="0" eaLnBrk="1" fontAlgn="auto" latinLnBrk="0" hangingPunct="1">
              <a:lnSpc>
                <a:spcPct val="90000"/>
              </a:lnSpc>
              <a:spcBef>
                <a:spcPts val="0"/>
              </a:spcBef>
              <a:buClrTx/>
              <a:buSzTx/>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UG Second year </a:t>
            </a:r>
          </a:p>
          <a:p>
            <a:pPr marR="0" lvl="0" algn="l" defTabSz="251460" rtl="0" eaLnBrk="1" fontAlgn="auto" latinLnBrk="0" hangingPunct="1">
              <a:lnSpc>
                <a:spcPct val="90000"/>
              </a:lnSpc>
              <a:spcBef>
                <a:spcPts val="0"/>
              </a:spcBef>
              <a:buClrTx/>
              <a:buSzTx/>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August 31, 2023, to September 1, 202</a:t>
            </a:r>
            <a:r>
              <a:rPr lang="en-US" sz="1600" dirty="0">
                <a:solidFill>
                  <a:srgbClr val="000000"/>
                </a:solidFill>
                <a:latin typeface="Gill Sans MT" panose="020B0502020104020203"/>
              </a:rPr>
              <a:t>2</a:t>
            </a:r>
          </a:p>
          <a:p>
            <a:pPr marR="0" lvl="0" algn="l" defTabSz="251460" rtl="0" eaLnBrk="1" fontAlgn="auto" latinLnBrk="0" hangingPunct="1">
              <a:lnSpc>
                <a:spcPct val="90000"/>
              </a:lnSpc>
              <a:spcBef>
                <a:spcPts val="0"/>
              </a:spcBef>
              <a:buClrTx/>
              <a:buSzTx/>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R="0" lvl="0" algn="l" defTabSz="251460" rtl="0" eaLnBrk="1" fontAlgn="auto" latinLnBrk="0" hangingPunct="1">
              <a:lnSpc>
                <a:spcPct val="90000"/>
              </a:lnSpc>
              <a:spcBef>
                <a:spcPts val="0"/>
              </a:spcBef>
              <a:buClrTx/>
              <a:buSzTx/>
              <a:tabLst/>
              <a:defRPr/>
            </a:pPr>
            <a:endParaRPr lang="en-US" sz="1600" dirty="0">
              <a:solidFill>
                <a:srgbClr val="000000"/>
              </a:solidFill>
              <a:latin typeface="Gill Sans MT" panose="020B0502020104020203"/>
            </a:endParaRPr>
          </a:p>
          <a:p>
            <a:pPr marR="0" lvl="0" algn="l" defTabSz="251460" rtl="0" eaLnBrk="1" fontAlgn="auto" latinLnBrk="0" hangingPunct="1">
              <a:lnSpc>
                <a:spcPct val="90000"/>
              </a:lnSpc>
              <a:spcBef>
                <a:spcPts val="0"/>
              </a:spcBef>
              <a:buClrTx/>
              <a:buSzTx/>
              <a:tabLst/>
              <a:defRPr/>
            </a:pPr>
            <a:endParaRPr lang="en-US" sz="1600" dirty="0">
              <a:solidFill>
                <a:srgbClr val="000000"/>
              </a:solidFill>
              <a:latin typeface="Gill Sans MT" panose="020B0502020104020203"/>
            </a:endParaRPr>
          </a:p>
          <a:p>
            <a:pPr marR="0" lvl="0" algn="l" defTabSz="251460" rtl="0" eaLnBrk="1" fontAlgn="auto" latinLnBrk="0" hangingPunct="1">
              <a:lnSpc>
                <a:spcPct val="90000"/>
              </a:lnSpc>
              <a:spcBef>
                <a:spcPts val="0"/>
              </a:spcBef>
              <a:buClrTx/>
              <a:buSzTx/>
              <a:tabLst/>
              <a:defRPr/>
            </a:pPr>
            <a:r>
              <a:rPr lang="en-US" sz="1600" b="1" dirty="0">
                <a:solidFill>
                  <a:srgbClr val="000000"/>
                </a:solidFill>
                <a:latin typeface="Gill Sans MT" panose="020B0502020104020203"/>
              </a:rPr>
              <a:t>First year Graduate Student </a:t>
            </a:r>
            <a:r>
              <a:rPr lang="en-US" sz="1600" dirty="0">
                <a:solidFill>
                  <a:srgbClr val="000000"/>
                </a:solidFill>
                <a:latin typeface="Gill Sans MT" panose="020B0502020104020203"/>
              </a:rPr>
              <a:t>– grades used:</a:t>
            </a:r>
          </a:p>
          <a:p>
            <a:pPr marR="0" lvl="0" algn="l" defTabSz="251460" rtl="0" eaLnBrk="1" fontAlgn="auto" latinLnBrk="0" hangingPunct="1">
              <a:lnSpc>
                <a:spcPct val="90000"/>
              </a:lnSpc>
              <a:spcBef>
                <a:spcPts val="0"/>
              </a:spcBef>
              <a:buClrTx/>
              <a:buSzTx/>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251460" rtl="0" eaLnBrk="1" fontAlgn="auto" latinLnBrk="0" hangingPunct="1">
              <a:lnSpc>
                <a:spcPct val="90000"/>
              </a:lnSpc>
              <a:spcBef>
                <a:spcPts val="0"/>
              </a:spcBef>
              <a:spcAft>
                <a:spcPts val="0"/>
              </a:spcAft>
              <a:buClrTx/>
              <a:buSzTx/>
              <a:buFontTx/>
              <a:buNone/>
              <a:tabLst/>
              <a:defRPr/>
            </a:pPr>
            <a:r>
              <a:rPr lang="en-US" sz="1600" dirty="0">
                <a:solidFill>
                  <a:srgbClr val="000000"/>
                </a:solidFill>
                <a:latin typeface="Gill Sans MT" panose="020B0502020104020203"/>
              </a:rPr>
              <a:t>UG fourth year</a:t>
            </a:r>
          </a:p>
          <a:p>
            <a:pPr marL="0" marR="0" lvl="0" indent="0" algn="l" defTabSz="25146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August 31, 2024, to September 1, 2023</a:t>
            </a:r>
          </a:p>
          <a:p>
            <a:pPr marL="0" marR="0" lvl="0" indent="0" algn="l" defTabSz="251460" rtl="0" eaLnBrk="1" fontAlgn="auto" latinLnBrk="0" hangingPunct="1">
              <a:lnSpc>
                <a:spcPct val="90000"/>
              </a:lnSpc>
              <a:spcBef>
                <a:spcPts val="0"/>
              </a:spcBef>
              <a:spcAft>
                <a:spcPts val="0"/>
              </a:spcAft>
              <a:buClrTx/>
              <a:buSzTx/>
              <a:buFontTx/>
              <a:buNone/>
              <a:tabLst/>
              <a:defRPr/>
            </a:pPr>
            <a:endParaRPr lang="en-US" sz="1600" dirty="0">
              <a:solidFill>
                <a:srgbClr val="000000"/>
              </a:solidFill>
              <a:latin typeface="Gill Sans MT" panose="020B0502020104020203"/>
            </a:endParaRPr>
          </a:p>
          <a:p>
            <a:pPr marL="0" marR="0" lvl="0" indent="0" algn="l" defTabSz="25146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UG third year</a:t>
            </a:r>
          </a:p>
          <a:p>
            <a:pPr marL="0" marR="0" lvl="0" indent="0" algn="l" defTabSz="25146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August 31, 2023, to September 1, 2022</a:t>
            </a:r>
          </a:p>
          <a:p>
            <a:pPr marR="0" lvl="0" algn="l" defTabSz="251460" rtl="0" eaLnBrk="1" fontAlgn="auto" latinLnBrk="0" hangingPunct="1">
              <a:lnSpc>
                <a:spcPct val="90000"/>
              </a:lnSpc>
              <a:spcBef>
                <a:spcPts val="0"/>
              </a:spcBef>
              <a:buClrTx/>
              <a:buSzTx/>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4100" name="Picture 4" descr="Free Woman Holding An Award Stock Photo">
            <a:extLst>
              <a:ext uri="{FF2B5EF4-FFF2-40B4-BE49-F238E27FC236}">
                <a16:creationId xmlns:a16="http://schemas.microsoft.com/office/drawing/2014/main" id="{82B8C4EC-64C5-255B-BD4C-F098BF5C6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547" y="641484"/>
            <a:ext cx="3716687" cy="557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0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803CCCD-6E63-628F-376F-950CB2906EA4}"/>
              </a:ext>
            </a:extLst>
          </p:cNvPr>
          <p:cNvSpPr>
            <a:spLocks noGrp="1"/>
          </p:cNvSpPr>
          <p:nvPr>
            <p:ph type="title"/>
          </p:nvPr>
        </p:nvSpPr>
        <p:spPr>
          <a:xfrm>
            <a:off x="804672" y="956749"/>
            <a:ext cx="4475892" cy="1037539"/>
          </a:xfrm>
          <a:solidFill>
            <a:srgbClr val="FFFFFF"/>
          </a:solidFill>
          <a:ln>
            <a:solidFill>
              <a:srgbClr val="404040"/>
            </a:solidFill>
          </a:ln>
        </p:spPr>
        <p:txBody>
          <a:bodyPr vert="horz" lIns="182880" tIns="182880" rIns="182880" bIns="182880" rtlCol="0" anchor="ctr">
            <a:normAutofit fontScale="90000"/>
          </a:bodyPr>
          <a:lstStyle/>
          <a:p>
            <a:r>
              <a:rPr lang="en-US" sz="2800" dirty="0"/>
              <a:t>Program of Study Eligibility</a:t>
            </a:r>
          </a:p>
        </p:txBody>
      </p:sp>
      <p:sp>
        <p:nvSpPr>
          <p:cNvPr id="9" name="Title 1">
            <a:extLst>
              <a:ext uri="{FF2B5EF4-FFF2-40B4-BE49-F238E27FC236}">
                <a16:creationId xmlns:a16="http://schemas.microsoft.com/office/drawing/2014/main" id="{5509B1ED-4D78-65EC-0579-DA9E41D7C42C}"/>
              </a:ext>
            </a:extLst>
          </p:cNvPr>
          <p:cNvSpPr txBox="1">
            <a:spLocks/>
          </p:cNvSpPr>
          <p:nvPr/>
        </p:nvSpPr>
        <p:spPr bwMode="black">
          <a:xfrm>
            <a:off x="640081" y="2453269"/>
            <a:ext cx="4745958" cy="3447982"/>
          </a:xfrm>
          <a:prstGeom prst="rect">
            <a:avLst/>
          </a:prstGeom>
        </p:spPr>
        <p:txBody>
          <a:bodyPr vert="horz" lIns="91440" tIns="45720" rIns="91440" bIns="45720" rtlCol="0" anchorCtr="1">
            <a:normAutofit/>
          </a:bodyPr>
          <a:lstStyle>
            <a:lvl1pPr algn="ctr" defTabSz="914400" rtl="0" eaLnBrk="1" latinLnBrk="0" hangingPunct="1">
              <a:lnSpc>
                <a:spcPct val="90000"/>
              </a:lnSpc>
              <a:spcBef>
                <a:spcPct val="0"/>
              </a:spcBef>
              <a:buNone/>
              <a:defRPr sz="5400" kern="1200" cap="all" spc="200" baseline="0">
                <a:solidFill>
                  <a:srgbClr val="262626"/>
                </a:solidFill>
                <a:latin typeface="+mj-lt"/>
                <a:ea typeface="+mj-ea"/>
                <a:cs typeface="+mj-cs"/>
              </a:defRPr>
            </a:lvl1pPr>
          </a:lstStyle>
          <a:p>
            <a:pPr algn="l">
              <a:spcBef>
                <a:spcPts val="1000"/>
              </a:spcBef>
              <a:buClr>
                <a:schemeClr val="accent2"/>
              </a:buClr>
            </a:pPr>
            <a:r>
              <a:rPr lang="en-US" sz="1700" cap="none" spc="0" dirty="0">
                <a:solidFill>
                  <a:schemeClr val="tx1"/>
                </a:solidFill>
                <a:latin typeface="+mn-lt"/>
                <a:ea typeface="+mn-ea"/>
                <a:cs typeface="+mn-cs"/>
              </a:rPr>
              <a:t>An eligible graduate program must include a significant research component that leads to the completion of a thesis, major research project, dissertation, scholarly publication, performance, recital and/or exhibit that is merit/expert reviewed at the institutional level as a requirement for completion of the program. </a:t>
            </a:r>
          </a:p>
          <a:p>
            <a:pPr algn="l">
              <a:spcBef>
                <a:spcPts val="1000"/>
              </a:spcBef>
              <a:buClr>
                <a:schemeClr val="accent2"/>
              </a:buClr>
            </a:pPr>
            <a:endParaRPr lang="en-US" sz="1600" cap="none" spc="0" dirty="0">
              <a:solidFill>
                <a:schemeClr val="tx1"/>
              </a:solidFill>
              <a:latin typeface="+mn-lt"/>
              <a:ea typeface="+mn-ea"/>
              <a:cs typeface="+mn-cs"/>
            </a:endParaRPr>
          </a:p>
          <a:p>
            <a:pPr algn="l">
              <a:spcBef>
                <a:spcPts val="1000"/>
              </a:spcBef>
              <a:buClr>
                <a:schemeClr val="accent2"/>
              </a:buClr>
            </a:pPr>
            <a:r>
              <a:rPr lang="en-US" sz="1600" cap="none" spc="0" dirty="0">
                <a:solidFill>
                  <a:schemeClr val="tx1"/>
                </a:solidFill>
                <a:latin typeface="+mn-lt"/>
                <a:ea typeface="+mn-ea"/>
                <a:cs typeface="+mn-cs"/>
              </a:rPr>
              <a:t>Trent applicants may contact: </a:t>
            </a:r>
            <a:r>
              <a:rPr lang="en-US" sz="1600" cap="none" spc="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graduatefinance@trentu.ca</a:t>
            </a:r>
            <a:r>
              <a:rPr lang="en-US" sz="1600" cap="none" spc="0" dirty="0">
                <a:solidFill>
                  <a:schemeClr val="tx1"/>
                </a:solidFill>
                <a:latin typeface="+mn-lt"/>
                <a:ea typeface="+mn-ea"/>
                <a:cs typeface="+mn-cs"/>
              </a:rPr>
              <a:t> to clarify program of study eligibility for a CGS M</a:t>
            </a:r>
          </a:p>
          <a:p>
            <a:pPr indent="-228600" algn="l">
              <a:spcBef>
                <a:spcPts val="1000"/>
              </a:spcBef>
              <a:buClr>
                <a:schemeClr val="accent2"/>
              </a:buClr>
              <a:buFont typeface="Arial" panose="020B0604020202020204" pitchFamily="34" charset="0"/>
              <a:buChar char="•"/>
            </a:pPr>
            <a:endParaRPr lang="en-US" sz="1400" cap="none" dirty="0">
              <a:solidFill>
                <a:srgbClr val="FFFFFF"/>
              </a:solidFill>
              <a:latin typeface="+mn-lt"/>
              <a:ea typeface="+mn-ea"/>
              <a:cs typeface="+mn-cs"/>
            </a:endParaRPr>
          </a:p>
        </p:txBody>
      </p:sp>
      <p:sp>
        <p:nvSpPr>
          <p:cNvPr id="24" name="Rectangle 23">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top view of books with different cover colours">
            <a:extLst>
              <a:ext uri="{FF2B5EF4-FFF2-40B4-BE49-F238E27FC236}">
                <a16:creationId xmlns:a16="http://schemas.microsoft.com/office/drawing/2014/main" id="{5267427C-FC7B-78B2-23F4-47DB7A446E38}"/>
              </a:ext>
            </a:extLst>
          </p:cNvPr>
          <p:cNvPicPr>
            <a:picLocks noChangeAspect="1"/>
          </p:cNvPicPr>
          <p:nvPr/>
        </p:nvPicPr>
        <p:blipFill>
          <a:blip r:embed="rId4"/>
          <a:srcRect l="1491" r="8314" b="-3"/>
          <a:stretch/>
        </p:blipFill>
        <p:spPr>
          <a:xfrm>
            <a:off x="7208520" y="1126397"/>
            <a:ext cx="3867912" cy="4288536"/>
          </a:xfrm>
          <a:prstGeom prst="rect">
            <a:avLst/>
          </a:prstGeom>
          <a:ln w="31750">
            <a:noFill/>
          </a:ln>
        </p:spPr>
      </p:pic>
    </p:spTree>
    <p:extLst>
      <p:ext uri="{BB962C8B-B14F-4D97-AF65-F5344CB8AC3E}">
        <p14:creationId xmlns:p14="http://schemas.microsoft.com/office/powerpoint/2010/main" val="86631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5445496" y="978776"/>
            <a:ext cx="5925310" cy="1174991"/>
          </a:xfrm>
        </p:spPr>
        <p:txBody>
          <a:bodyPr vert="horz" lIns="182880" tIns="182880" rIns="182880" bIns="182880" rtlCol="0" anchor="ctr">
            <a:normAutofit/>
          </a:bodyPr>
          <a:lstStyle/>
          <a:p>
            <a:r>
              <a:rPr lang="en-US" sz="2400" dirty="0"/>
              <a:t>Before you start a </a:t>
            </a:r>
            <a:br>
              <a:rPr lang="en-US" sz="2400" dirty="0"/>
            </a:br>
            <a:r>
              <a:rPr lang="en-US" sz="2400" dirty="0"/>
              <a:t>Tri-Council application</a:t>
            </a:r>
          </a:p>
        </p:txBody>
      </p:sp>
      <p:pic>
        <p:nvPicPr>
          <p:cNvPr id="14" name="Picture 13" descr="Pen placed on top of a signature line">
            <a:extLst>
              <a:ext uri="{FF2B5EF4-FFF2-40B4-BE49-F238E27FC236}">
                <a16:creationId xmlns:a16="http://schemas.microsoft.com/office/drawing/2014/main" id="{A82E93EA-226B-099E-DE12-8706E1BDEE34}"/>
              </a:ext>
            </a:extLst>
          </p:cNvPr>
          <p:cNvPicPr>
            <a:picLocks noChangeAspect="1"/>
          </p:cNvPicPr>
          <p:nvPr/>
        </p:nvPicPr>
        <p:blipFill>
          <a:blip r:embed="rId3" cstate="screen">
            <a:extLst>
              <a:ext uri="{28A0092B-C50C-407E-A947-70E740481C1C}">
                <a14:useLocalDpi xmlns:a14="http://schemas.microsoft.com/office/drawing/2010/main"/>
              </a:ext>
            </a:extLst>
          </a:blip>
          <a:srcRect r="131"/>
          <a:stretch/>
        </p:blipFill>
        <p:spPr>
          <a:xfrm>
            <a:off x="20" y="10"/>
            <a:ext cx="4657325" cy="6857990"/>
          </a:xfrm>
          <a:prstGeom prst="rect">
            <a:avLst/>
          </a:prstGeom>
        </p:spPr>
      </p:pic>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5445496" y="2640692"/>
            <a:ext cx="5925310" cy="3255252"/>
          </a:xfrm>
        </p:spPr>
        <p:txBody>
          <a:bodyPr vert="horz" lIns="91440" tIns="45720" rIns="91440" bIns="45720" rtlCol="0">
            <a:normAutofit/>
          </a:bodyPr>
          <a:lstStyle/>
          <a:p>
            <a:r>
              <a:rPr lang="en-US" b="0" i="0" dirty="0">
                <a:effectLst/>
              </a:rPr>
              <a:t>For any given submission, applicants must apply to the agency that is responsible for the dominant research discipline or area as defined by the agencies' </a:t>
            </a:r>
            <a:r>
              <a:rPr lang="en-US" b="1" i="0" u="sng" dirty="0">
                <a:effectLst/>
                <a:hlinkClick r:id="rId4">
                  <a:extLst>
                    <a:ext uri="{A12FA001-AC4F-418D-AE19-62706E023703}">
                      <ahyp:hlinkClr xmlns:ahyp="http://schemas.microsoft.com/office/drawing/2018/hyperlinkcolor" val="tx"/>
                    </a:ext>
                  </a:extLst>
                </a:hlinkClick>
              </a:rPr>
              <a:t>General Guidelines for the Eligibility of Subject Matter</a:t>
            </a:r>
            <a:endParaRPr lang="en-US" u="sng" dirty="0"/>
          </a:p>
          <a:p>
            <a:endParaRPr lang="en-US" dirty="0"/>
          </a:p>
          <a:p>
            <a:r>
              <a:rPr lang="en-US" dirty="0"/>
              <a:t>Tri Council has specific guidelines related to scholarship applications related to Health and Psychology</a:t>
            </a:r>
          </a:p>
          <a:p>
            <a:pPr marL="114300" indent="-228600">
              <a:buFont typeface="Arial" panose="020B0604020202020204" pitchFamily="34" charset="0"/>
              <a:buChar char="•"/>
            </a:pPr>
            <a:endParaRPr lang="en-US" dirty="0"/>
          </a:p>
          <a:p>
            <a:pPr marL="114300" indent="-228600">
              <a:buFont typeface="Arial" panose="020B0604020202020204" pitchFamily="34" charset="0"/>
              <a:buChar char="•"/>
            </a:pPr>
            <a:endParaRPr lang="en-US" dirty="0"/>
          </a:p>
          <a:p>
            <a:pPr marL="114300" indent="-228600">
              <a:buFont typeface="Arial" panose="020B0604020202020204" pitchFamily="34" charset="0"/>
              <a:buChar char="•"/>
            </a:pPr>
            <a:endParaRPr lang="en-US" dirty="0"/>
          </a:p>
          <a:p>
            <a:pPr indent="-228600">
              <a:buFont typeface="Arial" panose="020B0604020202020204" pitchFamily="34" charset="0"/>
              <a:buChar char="•"/>
            </a:pPr>
            <a:endParaRPr lang="en-US" b="1" dirty="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46583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73" name="Rectangle 2072">
            <a:extLst>
              <a:ext uri="{FF2B5EF4-FFF2-40B4-BE49-F238E27FC236}">
                <a16:creationId xmlns:a16="http://schemas.microsoft.com/office/drawing/2014/main" id="{BF8EF676-4603-4796-AE25-423133B23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F0204-B9F4-5627-847B-6D1031391A4F}"/>
              </a:ext>
            </a:extLst>
          </p:cNvPr>
          <p:cNvSpPr>
            <a:spLocks noGrp="1"/>
          </p:cNvSpPr>
          <p:nvPr>
            <p:ph type="title"/>
          </p:nvPr>
        </p:nvSpPr>
        <p:spPr>
          <a:xfrm>
            <a:off x="5315062" y="532037"/>
            <a:ext cx="6072266" cy="1188720"/>
          </a:xfrm>
          <a:solidFill>
            <a:srgbClr val="FFFFFF"/>
          </a:solidFill>
          <a:ln>
            <a:solidFill>
              <a:srgbClr val="404040"/>
            </a:solidFill>
          </a:ln>
        </p:spPr>
        <p:txBody>
          <a:bodyPr vert="horz" lIns="182880" tIns="182880" rIns="182880" bIns="182880" rtlCol="0" anchor="ctr">
            <a:normAutofit/>
          </a:bodyPr>
          <a:lstStyle/>
          <a:p>
            <a:r>
              <a:rPr kumimoji="0" lang="en-US" sz="2400" b="0" i="0" u="none" strike="noStrike" normalizeH="0" noProof="0" dirty="0">
                <a:ln>
                  <a:noFill/>
                </a:ln>
                <a:effectLst/>
                <a:uLnTx/>
                <a:uFillTx/>
              </a:rPr>
              <a:t>Quick Reference </a:t>
            </a:r>
            <a:r>
              <a:rPr lang="en-US" sz="2400" dirty="0"/>
              <a:t>– Agency Research Funding Mandate's</a:t>
            </a:r>
          </a:p>
        </p:txBody>
      </p:sp>
      <p:sp>
        <p:nvSpPr>
          <p:cNvPr id="2075" name="Rectangle 2074">
            <a:extLst>
              <a:ext uri="{FF2B5EF4-FFF2-40B4-BE49-F238E27FC236}">
                <a16:creationId xmlns:a16="http://schemas.microsoft.com/office/drawing/2014/main" id="{D6F5097A-7FDC-4B43-A2E4-FC428D8AC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7" name="Rectangle 2076">
            <a:extLst>
              <a:ext uri="{FF2B5EF4-FFF2-40B4-BE49-F238E27FC236}">
                <a16:creationId xmlns:a16="http://schemas.microsoft.com/office/drawing/2014/main" id="{8BB17DCE-94D1-4510-95BB-E4F639C92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 large building with a clock tower with Parliament Hill in the background&#10;&#10;Description automatically generated">
            <a:extLst>
              <a:ext uri="{FF2B5EF4-FFF2-40B4-BE49-F238E27FC236}">
                <a16:creationId xmlns:a16="http://schemas.microsoft.com/office/drawing/2014/main" id="{C928B37C-B34E-87EF-A44D-FDDF993DB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49819" y="1126397"/>
            <a:ext cx="3044952" cy="20638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city with trees around it&#10;&#10;Description automatically generated">
            <a:extLst>
              <a:ext uri="{FF2B5EF4-FFF2-40B4-BE49-F238E27FC236}">
                <a16:creationId xmlns:a16="http://schemas.microsoft.com/office/drawing/2014/main" id="{B5684F95-935E-8169-D7CC-C1E6A2B5E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49823" y="3351098"/>
            <a:ext cx="3044951" cy="2063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00D92DB8-CA7B-0CF2-1AFA-689387522CD9}"/>
              </a:ext>
            </a:extLst>
          </p:cNvPr>
          <p:cNvSpPr>
            <a:spLocks noGrp="1"/>
          </p:cNvSpPr>
          <p:nvPr>
            <p:ph type="body" sz="half" idx="2"/>
          </p:nvPr>
        </p:nvSpPr>
        <p:spPr>
          <a:xfrm>
            <a:off x="5333258" y="1932710"/>
            <a:ext cx="6072266" cy="3968542"/>
          </a:xfrm>
        </p:spPr>
        <p:txBody>
          <a:bodyPr vert="horz" lIns="91440" tIns="45720" rIns="91440" bIns="45720" rtlCol="0">
            <a:normAutofit/>
          </a:bodyPr>
          <a:lstStyle/>
          <a:p>
            <a:pPr algn="l">
              <a:lnSpc>
                <a:spcPct val="90000"/>
              </a:lnSpc>
            </a:pPr>
            <a:r>
              <a:rPr lang="en-US" sz="1400" b="1" dirty="0">
                <a:solidFill>
                  <a:schemeClr val="tx1"/>
                </a:solidFill>
              </a:rPr>
              <a:t>NSERC – Natural Sciences and Engineering Research Council</a:t>
            </a:r>
          </a:p>
          <a:p>
            <a:pPr algn="l">
              <a:lnSpc>
                <a:spcPct val="90000"/>
              </a:lnSpc>
            </a:pPr>
            <a:r>
              <a:rPr lang="en-US" sz="1400" b="0" i="0" dirty="0">
                <a:solidFill>
                  <a:schemeClr val="tx1"/>
                </a:solidFill>
                <a:effectLst/>
              </a:rPr>
              <a:t>The intended objective(s) of the research must primarily be to advance knowledge in one or more of the natural science or engineering disciplines.</a:t>
            </a:r>
          </a:p>
          <a:p>
            <a:pPr algn="l">
              <a:lnSpc>
                <a:spcPct val="90000"/>
              </a:lnSpc>
            </a:pPr>
            <a:endParaRPr lang="en-US" sz="1400" dirty="0">
              <a:solidFill>
                <a:schemeClr val="tx1"/>
              </a:solidFill>
            </a:endParaRPr>
          </a:p>
          <a:p>
            <a:pPr algn="l">
              <a:lnSpc>
                <a:spcPct val="90000"/>
              </a:lnSpc>
            </a:pPr>
            <a:r>
              <a:rPr lang="en-US" sz="1400" b="1" i="0" dirty="0">
                <a:solidFill>
                  <a:schemeClr val="tx1"/>
                </a:solidFill>
                <a:effectLst/>
              </a:rPr>
              <a:t>SSHRC – Social Sciences and Humanities Research Council</a:t>
            </a:r>
          </a:p>
          <a:p>
            <a:pPr algn="l">
              <a:lnSpc>
                <a:spcPct val="90000"/>
              </a:lnSpc>
            </a:pPr>
            <a:r>
              <a:rPr lang="en-US" sz="1400" dirty="0">
                <a:solidFill>
                  <a:schemeClr val="tx1"/>
                </a:solidFill>
              </a:rPr>
              <a:t>The intended outcome of the research must primarily be to add to our understanding and knowledge of individuals, groups, and societies – what we think, how we live and how we interact with each other and the world around us. </a:t>
            </a:r>
          </a:p>
          <a:p>
            <a:pPr algn="l">
              <a:lnSpc>
                <a:spcPct val="90000"/>
              </a:lnSpc>
            </a:pPr>
            <a:endParaRPr lang="en-US" sz="1400" dirty="0">
              <a:solidFill>
                <a:schemeClr val="tx1"/>
              </a:solidFill>
            </a:endParaRPr>
          </a:p>
          <a:p>
            <a:pPr algn="l">
              <a:lnSpc>
                <a:spcPct val="90000"/>
              </a:lnSpc>
            </a:pPr>
            <a:r>
              <a:rPr lang="en-US" sz="1400" b="1" dirty="0">
                <a:solidFill>
                  <a:schemeClr val="tx1"/>
                </a:solidFill>
              </a:rPr>
              <a:t>CIHR- Canadian Institute of Health Research</a:t>
            </a:r>
          </a:p>
          <a:p>
            <a:pPr algn="l">
              <a:lnSpc>
                <a:spcPct val="90000"/>
              </a:lnSpc>
            </a:pPr>
            <a:r>
              <a:rPr lang="en-US" sz="1400" dirty="0">
                <a:solidFill>
                  <a:schemeClr val="tx1"/>
                </a:solidFill>
              </a:rPr>
              <a:t>The intended outcomes of the research must, as stated in CIHR’s mandate, primarily improve or have an impact on the health and or produce more effective health services and products and or strengthen the Canadian health care system. </a:t>
            </a:r>
          </a:p>
          <a:p>
            <a:pPr indent="-228600" algn="l">
              <a:lnSpc>
                <a:spcPct val="90000"/>
              </a:lnSpc>
              <a:buFont typeface="Arial" panose="020B0604020202020204" pitchFamily="34" charset="0"/>
              <a:buChar char="•"/>
            </a:pPr>
            <a:endParaRPr lang="en-US" sz="1100" dirty="0">
              <a:solidFill>
                <a:schemeClr val="tx1"/>
              </a:solidFill>
            </a:endParaRPr>
          </a:p>
          <a:p>
            <a:pPr indent="-228600" algn="l">
              <a:lnSpc>
                <a:spcPct val="90000"/>
              </a:lnSpc>
              <a:buFont typeface="Arial" panose="020B0604020202020204" pitchFamily="34" charset="0"/>
              <a:buChar char="•"/>
            </a:pPr>
            <a:endParaRPr lang="en-US" sz="1100" dirty="0"/>
          </a:p>
          <a:p>
            <a:pPr indent="-228600" algn="l">
              <a:lnSpc>
                <a:spcPct val="90000"/>
              </a:lnSpc>
              <a:buFont typeface="Arial" panose="020B0604020202020204" pitchFamily="34" charset="0"/>
              <a:buChar char="•"/>
            </a:pPr>
            <a:endParaRPr lang="en-US" sz="1100" i="0" dirty="0">
              <a:effectLst/>
            </a:endParaRPr>
          </a:p>
          <a:p>
            <a:pPr indent="-228600" algn="l">
              <a:lnSpc>
                <a:spcPct val="90000"/>
              </a:lnSpc>
              <a:buFont typeface="Arial" panose="020B0604020202020204" pitchFamily="34" charset="0"/>
              <a:buChar char="•"/>
            </a:pPr>
            <a:endParaRPr lang="en-US" sz="1100" dirty="0"/>
          </a:p>
        </p:txBody>
      </p:sp>
    </p:spTree>
    <p:extLst>
      <p:ext uri="{BB962C8B-B14F-4D97-AF65-F5344CB8AC3E}">
        <p14:creationId xmlns:p14="http://schemas.microsoft.com/office/powerpoint/2010/main" val="165662031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TM10001115[[fn=Parcel]]</Template>
  <TotalTime>4933</TotalTime>
  <Words>2930</Words>
  <Application>Microsoft Office PowerPoint</Application>
  <PresentationFormat>Widescreen</PresentationFormat>
  <Paragraphs>366</Paragraphs>
  <Slides>35</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Aptos</vt:lpstr>
      <vt:lpstr>Arial</vt:lpstr>
      <vt:lpstr>Bodoni MT</vt:lpstr>
      <vt:lpstr>Calibri</vt:lpstr>
      <vt:lpstr>Gill Sans MT</vt:lpstr>
      <vt:lpstr>Source Sans Pro Light</vt:lpstr>
      <vt:lpstr>Symbol</vt:lpstr>
      <vt:lpstr>Untitled Bold</vt:lpstr>
      <vt:lpstr>Untitled Medium</vt:lpstr>
      <vt:lpstr>Untitled Regular</vt:lpstr>
      <vt:lpstr>Verdana</vt:lpstr>
      <vt:lpstr>Wingdings</vt:lpstr>
      <vt:lpstr>Parcel</vt:lpstr>
      <vt:lpstr>Custom</vt:lpstr>
      <vt:lpstr> Tri-Council  Canada Graduate scholarships – Master’s program 2024-25</vt:lpstr>
      <vt:lpstr>Types of Graduate Scholarship or Funding Opportunities</vt:lpstr>
      <vt:lpstr>Tri Agency / Tri council</vt:lpstr>
      <vt:lpstr>Tri Agency Postgraduate Programs</vt:lpstr>
      <vt:lpstr>First Tasks</vt:lpstr>
      <vt:lpstr>First Class Average at Trent is 80%</vt:lpstr>
      <vt:lpstr>Program of Study Eligibility</vt:lpstr>
      <vt:lpstr>Before you start a  Tri-Council application</vt:lpstr>
      <vt:lpstr>Quick Reference – Agency Research Funding Mandate's</vt:lpstr>
      <vt:lpstr>Tri Council CGS –M Application</vt:lpstr>
      <vt:lpstr>Canada Graduate Scholarships – Master’s Program</vt:lpstr>
      <vt:lpstr>$ Supplements  / joint initiatives $ </vt:lpstr>
      <vt:lpstr>Selection Criteria</vt:lpstr>
      <vt:lpstr>Selection Review Process</vt:lpstr>
      <vt:lpstr>REMINDER: 11 Tasks to complete  the CGS M application</vt:lpstr>
      <vt:lpstr>Special Circumstances:  what to consider</vt:lpstr>
      <vt:lpstr>Include within special Circumstances</vt:lpstr>
      <vt:lpstr>Writing Tips</vt:lpstr>
      <vt:lpstr>Outline of Proposed Research  Various Proposal Frameworks</vt:lpstr>
      <vt:lpstr>The Process</vt:lpstr>
      <vt:lpstr>Transcripts </vt:lpstr>
      <vt:lpstr>Canadian Common CV</vt:lpstr>
      <vt:lpstr>Scholarship Application Recommendation Letters</vt:lpstr>
      <vt:lpstr>Who? When? How?</vt:lpstr>
      <vt:lpstr> What to provide a referee  and  what might be helpful</vt:lpstr>
      <vt:lpstr>A strong Reference will:</vt:lpstr>
      <vt:lpstr>Research Funding concepts (helpful Resources)</vt:lpstr>
      <vt:lpstr>Equity, Diversity &amp; Inclusion</vt:lpstr>
      <vt:lpstr>Knowledge Mobilization</vt:lpstr>
      <vt:lpstr>Guides for Assessment of Contributions</vt:lpstr>
      <vt:lpstr>Sex and Gender Based Analysis + (SGBA+)</vt:lpstr>
      <vt:lpstr>Indigenous Resources and Indigenous Research</vt:lpstr>
      <vt:lpstr>Benefits of Developing Scholarship applications</vt:lpstr>
      <vt:lpstr>“Financial Matters”   Jane Rennie Graduate Finance Officer Coordinator of all Graduate Scholarships janerennie@trentu.ca       </vt:lpstr>
      <vt:lpstr>School of Graduate Studies Blackburn Hall, Suite 115 All financial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Jane Rennie</cp:lastModifiedBy>
  <cp:revision>52</cp:revision>
  <dcterms:created xsi:type="dcterms:W3CDTF">2024-07-08T15:53:07Z</dcterms:created>
  <dcterms:modified xsi:type="dcterms:W3CDTF">2024-10-28T19:23:09Z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