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57_9C3880B2.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28"/>
  </p:notesMasterIdLst>
  <p:handoutMasterIdLst>
    <p:handoutMasterId r:id="rId29"/>
  </p:handoutMasterIdLst>
  <p:sldIdLst>
    <p:sldId id="314" r:id="rId5"/>
    <p:sldId id="343" r:id="rId6"/>
    <p:sldId id="345" r:id="rId7"/>
    <p:sldId id="346" r:id="rId8"/>
    <p:sldId id="347" r:id="rId9"/>
    <p:sldId id="362" r:id="rId10"/>
    <p:sldId id="348" r:id="rId11"/>
    <p:sldId id="363" r:id="rId12"/>
    <p:sldId id="334" r:id="rId13"/>
    <p:sldId id="339" r:id="rId14"/>
    <p:sldId id="322" r:id="rId15"/>
    <p:sldId id="341" r:id="rId16"/>
    <p:sldId id="328" r:id="rId17"/>
    <p:sldId id="338" r:id="rId18"/>
    <p:sldId id="367" r:id="rId19"/>
    <p:sldId id="364" r:id="rId20"/>
    <p:sldId id="365" r:id="rId21"/>
    <p:sldId id="366" r:id="rId22"/>
    <p:sldId id="368" r:id="rId23"/>
    <p:sldId id="369" r:id="rId24"/>
    <p:sldId id="371" r:id="rId25"/>
    <p:sldId id="370" r:id="rId26"/>
    <p:sldId id="33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EF38E41-1551-E8FD-8993-0B834679E157}" name="Haley McCormick" initials="HM" userId="S::haleymccormick@trentu.ca::48dd4a60-33cd-4ea5-88e2-107933e5518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155"/>
    <a:srgbClr val="D3DDFE"/>
    <a:srgbClr val="D4DDFE"/>
    <a:srgbClr val="D5DEFF"/>
    <a:srgbClr val="F6F7FF"/>
    <a:srgbClr val="DBDCE5"/>
    <a:srgbClr val="F0F1FB"/>
    <a:srgbClr val="DFE1F6"/>
    <a:srgbClr val="EEEFF5"/>
    <a:srgbClr val="DFE1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95394" autoAdjust="0"/>
  </p:normalViewPr>
  <p:slideViewPr>
    <p:cSldViewPr snapToGrid="0">
      <p:cViewPr varScale="1">
        <p:scale>
          <a:sx n="106" d="100"/>
          <a:sy n="106" d="100"/>
        </p:scale>
        <p:origin x="504" y="114"/>
      </p:cViewPr>
      <p:guideLst>
        <p:guide orient="horz" pos="1416"/>
        <p:guide orient="horz" pos="1008"/>
        <p:guide pos="3840"/>
      </p:guideLst>
    </p:cSldViewPr>
  </p:slideViewPr>
  <p:outlineViewPr>
    <p:cViewPr>
      <p:scale>
        <a:sx n="33" d="100"/>
        <a:sy n="33" d="100"/>
      </p:scale>
      <p:origin x="0" y="-10368"/>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4.xml"/></Relationships>
</file>

<file path=ppt/comments/modernComment_157_9C3880B2.xml><?xml version="1.0" encoding="utf-8"?>
<p188:cmLst xmlns:a="http://schemas.openxmlformats.org/drawingml/2006/main" xmlns:r="http://schemas.openxmlformats.org/officeDocument/2006/relationships" xmlns:p188="http://schemas.microsoft.com/office/powerpoint/2018/8/main">
  <p188:cm id="{20F48087-122B-4821-AB54-5EF1B245F2FA}" authorId="{0EF38E41-1551-E8FD-8993-0B834679E157}" created="2024-08-23T12:09:33.589">
    <ac:txMkLst xmlns:ac="http://schemas.microsoft.com/office/drawing/2013/main/command">
      <pc:docMk xmlns:pc="http://schemas.microsoft.com/office/powerpoint/2013/main/command"/>
      <pc:sldMk xmlns:pc="http://schemas.microsoft.com/office/powerpoint/2013/main/command" cId="2620948658" sldId="343"/>
      <ac:spMk id="4" creationId="{130AB234-2E7A-D202-FAA8-E896144A303C}"/>
      <ac:txMk cp="286" len="70">
        <ac:context len="718" hash="4124219822"/>
      </ac:txMk>
    </ac:txMkLst>
    <p188:pos x="3983891" y="2234752"/>
    <p188:txBody>
      <a:bodyPr/>
      <a:lstStyle/>
      <a:p>
        <a:r>
          <a:rPr lang="en-CA"/>
          <a:t>What do you mean here?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1/10/2025</a:t>
            </a:fld>
            <a:endParaRPr lang="en-US" dirty="0"/>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1/10/2025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dirty="0"/>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dirty="0"/>
          </a:p>
        </p:txBody>
      </p:sp>
    </p:spTree>
    <p:extLst>
      <p:ext uri="{BB962C8B-B14F-4D97-AF65-F5344CB8AC3E}">
        <p14:creationId xmlns:p14="http://schemas.microsoft.com/office/powerpoint/2010/main" val="26520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363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23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384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23</a:t>
            </a:fld>
            <a:endParaRPr lang="en-US" dirty="0"/>
          </a:p>
        </p:txBody>
      </p:sp>
    </p:spTree>
    <p:extLst>
      <p:ext uri="{BB962C8B-B14F-4D97-AF65-F5344CB8AC3E}">
        <p14:creationId xmlns:p14="http://schemas.microsoft.com/office/powerpoint/2010/main" val="257076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https://www.trentu.ca/graduatestudies/financial-matters/student-account-and-tuition</a:t>
            </a:r>
          </a:p>
          <a:p>
            <a:endParaRPr lang="en-CA" dirty="0"/>
          </a:p>
        </p:txBody>
      </p:sp>
      <p:sp>
        <p:nvSpPr>
          <p:cNvPr id="4" name="Slide Number Placeholder 3"/>
          <p:cNvSpPr>
            <a:spLocks noGrp="1"/>
          </p:cNvSpPr>
          <p:nvPr>
            <p:ph type="sldNum" sz="quarter" idx="5"/>
          </p:nvPr>
        </p:nvSpPr>
        <p:spPr/>
        <p:txBody>
          <a:bodyPr/>
          <a:lstStyle/>
          <a:p>
            <a:fld id="{96E09883-B744-4FDD-8623-D69A66650022}" type="slidenum">
              <a:rPr lang="en-US" smtClean="0"/>
              <a:t>6</a:t>
            </a:fld>
            <a:endParaRPr lang="en-US" dirty="0"/>
          </a:p>
        </p:txBody>
      </p:sp>
    </p:spTree>
    <p:extLst>
      <p:ext uri="{BB962C8B-B14F-4D97-AF65-F5344CB8AC3E}">
        <p14:creationId xmlns:p14="http://schemas.microsoft.com/office/powerpoint/2010/main" val="214587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https://www.trentu.ca/graduatestudies/financial-matters/student-account-and-tuition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Click to add footer</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35EB84-4CB2-5E49-B6ED-D6659A7E97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9549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submit questions about your student account you must communicate using your Trent University email account. </a:t>
            </a:r>
          </a:p>
        </p:txBody>
      </p:sp>
      <p:sp>
        <p:nvSpPr>
          <p:cNvPr id="4" name="Slide Number Placeholder 3"/>
          <p:cNvSpPr>
            <a:spLocks noGrp="1"/>
          </p:cNvSpPr>
          <p:nvPr>
            <p:ph type="sldNum" sz="quarter" idx="5"/>
          </p:nvPr>
        </p:nvSpPr>
        <p:spPr/>
        <p:txBody>
          <a:bodyPr/>
          <a:lstStyle/>
          <a:p>
            <a:fld id="{96E09883-B744-4FDD-8623-D69A66650022}" type="slidenum">
              <a:rPr lang="en-US" smtClean="0"/>
              <a:t>9</a:t>
            </a:fld>
            <a:endParaRPr lang="en-US" dirty="0"/>
          </a:p>
        </p:txBody>
      </p:sp>
    </p:spTree>
    <p:extLst>
      <p:ext uri="{BB962C8B-B14F-4D97-AF65-F5344CB8AC3E}">
        <p14:creationId xmlns:p14="http://schemas.microsoft.com/office/powerpoint/2010/main" val="3704363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10</a:t>
            </a:fld>
            <a:endParaRPr lang="en-US" dirty="0"/>
          </a:p>
        </p:txBody>
      </p:sp>
    </p:spTree>
    <p:extLst>
      <p:ext uri="{BB962C8B-B14F-4D97-AF65-F5344CB8AC3E}">
        <p14:creationId xmlns:p14="http://schemas.microsoft.com/office/powerpoint/2010/main" val="3748998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11</a:t>
            </a:fld>
            <a:endParaRPr lang="en-US" dirty="0"/>
          </a:p>
        </p:txBody>
      </p:sp>
    </p:spTree>
    <p:extLst>
      <p:ext uri="{BB962C8B-B14F-4D97-AF65-F5344CB8AC3E}">
        <p14:creationId xmlns:p14="http://schemas.microsoft.com/office/powerpoint/2010/main" val="1703823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12</a:t>
            </a:fld>
            <a:endParaRPr lang="en-US" dirty="0"/>
          </a:p>
        </p:txBody>
      </p:sp>
    </p:spTree>
    <p:extLst>
      <p:ext uri="{BB962C8B-B14F-4D97-AF65-F5344CB8AC3E}">
        <p14:creationId xmlns:p14="http://schemas.microsoft.com/office/powerpoint/2010/main" val="321455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13</a:t>
            </a:fld>
            <a:endParaRPr lang="en-US" dirty="0"/>
          </a:p>
        </p:txBody>
      </p:sp>
    </p:spTree>
    <p:extLst>
      <p:ext uri="{BB962C8B-B14F-4D97-AF65-F5344CB8AC3E}">
        <p14:creationId xmlns:p14="http://schemas.microsoft.com/office/powerpoint/2010/main" val="460106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14</a:t>
            </a:fld>
            <a:endParaRPr lang="en-US" dirty="0"/>
          </a:p>
        </p:txBody>
      </p:sp>
    </p:spTree>
    <p:extLst>
      <p:ext uri="{BB962C8B-B14F-4D97-AF65-F5344CB8AC3E}">
        <p14:creationId xmlns:p14="http://schemas.microsoft.com/office/powerpoint/2010/main" val="148338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1/10/2025</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952722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1/10/2025</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3666818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1/10/2025</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2354943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dirty="0"/>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9984982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3088877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dirty="0"/>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dirty="0"/>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dirty="0"/>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12935200"/>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8906736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dirty="0"/>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1604513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dirty="0"/>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5371960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dirty="0"/>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er and Number Lis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98989" y="2668699"/>
            <a:ext cx="11394024" cy="3437263"/>
          </a:xfrm>
          <a:prstGeom prst="rect">
            <a:avLst/>
          </a:prstGeom>
        </p:spPr>
        <p:txBody>
          <a:bodyPr wrap="square" lIns="182880" tIns="91440" rIns="182880" bIns="91440"/>
          <a:lstStyle>
            <a:lvl1pPr marL="685783" indent="-609585">
              <a:lnSpc>
                <a:spcPct val="100000"/>
              </a:lnSpc>
              <a:spcBef>
                <a:spcPts val="0"/>
              </a:spcBef>
              <a:spcAft>
                <a:spcPts val="0"/>
              </a:spcAft>
              <a:buClr>
                <a:srgbClr val="40647E"/>
              </a:buClr>
              <a:buFont typeface="+mj-lt"/>
              <a:buAutoNum type="arabicParenR"/>
              <a:defRPr sz="2667">
                <a:solidFill>
                  <a:srgbClr val="053021"/>
                </a:solidFill>
                <a:latin typeface="Arial"/>
                <a:cs typeface="Arial"/>
              </a:defRPr>
            </a:lvl1pPr>
            <a:lvl2pPr marL="1280128" indent="-548626">
              <a:lnSpc>
                <a:spcPct val="100000"/>
              </a:lnSpc>
              <a:spcBef>
                <a:spcPts val="0"/>
              </a:spcBef>
              <a:buClr>
                <a:srgbClr val="40647E"/>
              </a:buClr>
              <a:buFont typeface="+mj-lt"/>
              <a:buAutoNum type="alphaLcParenR"/>
              <a:defRPr sz="2400" baseline="0">
                <a:solidFill>
                  <a:srgbClr val="053021"/>
                </a:solidFill>
                <a:latin typeface="Arial"/>
                <a:cs typeface="Arial"/>
              </a:defRPr>
            </a:lvl2pPr>
            <a:lvl3pPr marL="1767796" indent="-487668">
              <a:lnSpc>
                <a:spcPct val="100000"/>
              </a:lnSpc>
              <a:spcBef>
                <a:spcPts val="0"/>
              </a:spcBef>
              <a:buClr>
                <a:srgbClr val="40647E"/>
              </a:buClr>
              <a:buFont typeface="+mj-lt"/>
              <a:buAutoNum type="alphaLcParenR"/>
              <a:defRPr sz="2133">
                <a:solidFill>
                  <a:srgbClr val="053021"/>
                </a:solidFill>
                <a:latin typeface="Arial"/>
                <a:cs typeface="Arial"/>
              </a:defRPr>
            </a:lvl3pPr>
            <a:lvl4pPr marL="2170122" indent="-402326">
              <a:lnSpc>
                <a:spcPct val="100000"/>
              </a:lnSpc>
              <a:spcBef>
                <a:spcPts val="0"/>
              </a:spcBef>
              <a:buClr>
                <a:srgbClr val="40647E"/>
              </a:buClr>
              <a:buFont typeface="+mj-lt"/>
              <a:buAutoNum type="alphaLcParenR"/>
              <a:defRPr sz="1867" baseline="0">
                <a:solidFill>
                  <a:srgbClr val="053021"/>
                </a:solidFill>
                <a:latin typeface="Arial"/>
                <a:cs typeface="Arial"/>
              </a:defRPr>
            </a:lvl4pPr>
            <a:lvl5pPr marL="2523681" indent="-365751">
              <a:lnSpc>
                <a:spcPct val="100000"/>
              </a:lnSpc>
              <a:spcBef>
                <a:spcPts val="0"/>
              </a:spcBef>
              <a:buClr>
                <a:srgbClr val="40647E"/>
              </a:buClr>
              <a:buFont typeface="+mj-lt"/>
              <a:buAutoNum type="alphaLcParenR"/>
              <a:defRPr sz="1867">
                <a:solidFill>
                  <a:srgbClr val="053021"/>
                </a:solidFill>
                <a:latin typeface="Arial"/>
                <a:cs typeface="Arial"/>
              </a:defRPr>
            </a:lvl5pPr>
          </a:lstStyle>
          <a:p>
            <a:pPr lvl="0"/>
            <a:r>
              <a:rPr lang="en-CA"/>
              <a:t>Click to add bullet list</a:t>
            </a:r>
          </a:p>
          <a:p>
            <a:pPr lvl="1"/>
            <a:r>
              <a:rPr lang="en-CA"/>
              <a:t>Level 2</a:t>
            </a:r>
          </a:p>
          <a:p>
            <a:pPr lvl="2"/>
            <a:r>
              <a:rPr lang="en-CA"/>
              <a:t>Level 3</a:t>
            </a:r>
          </a:p>
          <a:p>
            <a:pPr lvl="3"/>
            <a:r>
              <a:rPr lang="en-CA"/>
              <a:t>Level 4</a:t>
            </a:r>
          </a:p>
          <a:p>
            <a:pPr lvl="4"/>
            <a:r>
              <a:rPr lang="en-CA"/>
              <a:t>Level 5</a:t>
            </a:r>
            <a:endParaRPr lang="en-US"/>
          </a:p>
        </p:txBody>
      </p:sp>
      <p:sp>
        <p:nvSpPr>
          <p:cNvPr id="12" name="Title 17"/>
          <p:cNvSpPr>
            <a:spLocks noGrp="1"/>
          </p:cNvSpPr>
          <p:nvPr>
            <p:ph type="title" hasCustomPrompt="1"/>
          </p:nvPr>
        </p:nvSpPr>
        <p:spPr>
          <a:xfrm>
            <a:off x="398989" y="1635989"/>
            <a:ext cx="11394024" cy="844799"/>
          </a:xfrm>
          <a:prstGeom prst="rect">
            <a:avLst/>
          </a:prstGeom>
        </p:spPr>
        <p:txBody>
          <a:bodyPr vert="horz" lIns="182880" tIns="91440" rIns="182880" bIns="91440"/>
          <a:lstStyle>
            <a:lvl1pPr algn="l">
              <a:lnSpc>
                <a:spcPct val="80000"/>
              </a:lnSpc>
              <a:defRPr sz="3733" b="1" i="0">
                <a:solidFill>
                  <a:srgbClr val="053021"/>
                </a:solidFill>
                <a:latin typeface="Arial"/>
                <a:cs typeface="Arial"/>
              </a:defRPr>
            </a:lvl1pPr>
          </a:lstStyle>
          <a:p>
            <a:r>
              <a:rPr lang="en-CA"/>
              <a:t>Click to add header</a:t>
            </a:r>
            <a:endParaRPr lang="en-US"/>
          </a:p>
        </p:txBody>
      </p:sp>
      <p:sp>
        <p:nvSpPr>
          <p:cNvPr id="10" name="Oval 9"/>
          <p:cNvSpPr/>
          <p:nvPr userDrawn="1"/>
        </p:nvSpPr>
        <p:spPr>
          <a:xfrm>
            <a:off x="11494191" y="6356348"/>
            <a:ext cx="304800" cy="304800"/>
          </a:xfrm>
          <a:prstGeom prst="ellipse">
            <a:avLst/>
          </a:prstGeom>
          <a:solidFill>
            <a:srgbClr val="05302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b="1" i="0" dirty="0">
              <a:solidFill>
                <a:srgbClr val="FFFFFF"/>
              </a:solidFill>
              <a:latin typeface="Arial"/>
              <a:cs typeface="Arial"/>
            </a:endParaRPr>
          </a:p>
        </p:txBody>
      </p:sp>
      <p:sp>
        <p:nvSpPr>
          <p:cNvPr id="11" name="Slide Number Placeholder 9"/>
          <p:cNvSpPr>
            <a:spLocks noGrp="1"/>
          </p:cNvSpPr>
          <p:nvPr>
            <p:ph type="sldNum" sz="quarter" idx="10"/>
          </p:nvPr>
        </p:nvSpPr>
        <p:spPr>
          <a:xfrm>
            <a:off x="11494191" y="6366313"/>
            <a:ext cx="304800" cy="268943"/>
          </a:xfrm>
          <a:prstGeom prst="rect">
            <a:avLst/>
          </a:prstGeom>
        </p:spPr>
        <p:txBody>
          <a:bodyPr lIns="0" tIns="0" rIns="0" bIns="0" anchor="ctr" anchorCtr="0"/>
          <a:lstStyle>
            <a:lvl1pPr algn="ctr">
              <a:defRPr sz="1200" b="1" i="0">
                <a:solidFill>
                  <a:srgbClr val="FFFFFF"/>
                </a:solidFill>
                <a:latin typeface="Arial"/>
                <a:cs typeface="Arial"/>
              </a:defRPr>
            </a:lvl1pPr>
          </a:lstStyle>
          <a:p>
            <a:fld id="{A21E8A3B-FC14-144C-AC26-DE3BCE97D7C1}" type="slidenum">
              <a:rPr lang="en-US" smtClean="0"/>
              <a:pPr/>
              <a:t>‹#›</a:t>
            </a:fld>
            <a:endParaRPr lang="en-US" dirty="0"/>
          </a:p>
        </p:txBody>
      </p:sp>
      <p:sp>
        <p:nvSpPr>
          <p:cNvPr id="13" name="Text Placeholder 20"/>
          <p:cNvSpPr>
            <a:spLocks noGrp="1"/>
          </p:cNvSpPr>
          <p:nvPr>
            <p:ph type="body" sz="quarter" idx="11" hasCustomPrompt="1"/>
          </p:nvPr>
        </p:nvSpPr>
        <p:spPr>
          <a:xfrm>
            <a:off x="7408279" y="6356350"/>
            <a:ext cx="3956416" cy="268943"/>
          </a:xfrm>
          <a:prstGeom prst="rect">
            <a:avLst/>
          </a:prstGeom>
        </p:spPr>
        <p:txBody>
          <a:bodyPr vert="horz" lIns="0" tIns="0" rIns="0" bIns="0" anchor="ctr" anchorCtr="0"/>
          <a:lstStyle>
            <a:lvl1pPr marL="0" indent="0" algn="r">
              <a:buNone/>
              <a:defRPr sz="1200" b="0" i="0">
                <a:solidFill>
                  <a:srgbClr val="40647E"/>
                </a:solidFill>
                <a:latin typeface="Arial"/>
                <a:cs typeface="Arial"/>
              </a:defRPr>
            </a:lvl1pPr>
          </a:lstStyle>
          <a:p>
            <a:pPr lvl="0"/>
            <a:r>
              <a:rPr lang="en-US"/>
              <a:t>Click to add footer</a:t>
            </a:r>
          </a:p>
        </p:txBody>
      </p:sp>
    </p:spTree>
    <p:extLst>
      <p:ext uri="{BB962C8B-B14F-4D97-AF65-F5344CB8AC3E}">
        <p14:creationId xmlns:p14="http://schemas.microsoft.com/office/powerpoint/2010/main" val="2975831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1/10/2025</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7545584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ixe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Content Placeholder 2"/>
          <p:cNvSpPr>
            <a:spLocks noGrp="1"/>
          </p:cNvSpPr>
          <p:nvPr>
            <p:ph idx="13" hasCustomPrompt="1"/>
          </p:nvPr>
        </p:nvSpPr>
        <p:spPr>
          <a:xfrm>
            <a:off x="4766733" y="2587859"/>
            <a:ext cx="7026280" cy="3433251"/>
          </a:xfrm>
          <a:prstGeom prst="rect">
            <a:avLst/>
          </a:prstGeom>
        </p:spPr>
        <p:txBody>
          <a:bodyPr wrap="square" lIns="182880" tIns="91440" rIns="182880" bIns="91440"/>
          <a:lstStyle>
            <a:lvl1pPr marL="341367" indent="-341367">
              <a:lnSpc>
                <a:spcPct val="100000"/>
              </a:lnSpc>
              <a:spcBef>
                <a:spcPts val="0"/>
              </a:spcBef>
              <a:spcAft>
                <a:spcPts val="0"/>
              </a:spcAft>
              <a:buClr>
                <a:srgbClr val="40647E"/>
              </a:buClr>
              <a:buFont typeface="Arial"/>
              <a:buChar char="•"/>
              <a:defRPr sz="2667">
                <a:solidFill>
                  <a:srgbClr val="053021"/>
                </a:solidFill>
                <a:latin typeface="Arial"/>
                <a:cs typeface="Arial"/>
              </a:defRPr>
            </a:lvl1pPr>
            <a:lvl2pPr marL="707118" indent="-304792">
              <a:lnSpc>
                <a:spcPct val="100000"/>
              </a:lnSpc>
              <a:spcBef>
                <a:spcPts val="0"/>
              </a:spcBef>
              <a:buClr>
                <a:srgbClr val="40647E"/>
              </a:buClr>
              <a:buFont typeface="Arial"/>
              <a:buChar char="•"/>
              <a:defRPr sz="2400" baseline="0">
                <a:solidFill>
                  <a:srgbClr val="053021"/>
                </a:solidFill>
                <a:latin typeface="Arial"/>
                <a:cs typeface="Arial"/>
              </a:defRPr>
            </a:lvl2pPr>
            <a:lvl3pPr marL="999719" indent="-268217">
              <a:lnSpc>
                <a:spcPct val="100000"/>
              </a:lnSpc>
              <a:spcBef>
                <a:spcPts val="0"/>
              </a:spcBef>
              <a:buClr>
                <a:srgbClr val="40647E"/>
              </a:buClr>
              <a:buFont typeface="Arial"/>
              <a:buChar char="•"/>
              <a:defRPr sz="2133">
                <a:solidFill>
                  <a:srgbClr val="053021"/>
                </a:solidFill>
                <a:latin typeface="Arial"/>
                <a:cs typeface="Arial"/>
              </a:defRPr>
            </a:lvl3pPr>
            <a:lvl4pPr marL="1316703" indent="-268217">
              <a:lnSpc>
                <a:spcPct val="100000"/>
              </a:lnSpc>
              <a:spcBef>
                <a:spcPts val="0"/>
              </a:spcBef>
              <a:buClr>
                <a:srgbClr val="40647E"/>
              </a:buClr>
              <a:buFont typeface="Arial"/>
              <a:buChar char="•"/>
              <a:defRPr sz="1867" baseline="0">
                <a:solidFill>
                  <a:srgbClr val="053021"/>
                </a:solidFill>
                <a:latin typeface="Arial"/>
                <a:cs typeface="Arial"/>
              </a:defRPr>
            </a:lvl4pPr>
            <a:lvl5pPr marL="1548345" indent="-219451">
              <a:lnSpc>
                <a:spcPct val="100000"/>
              </a:lnSpc>
              <a:spcBef>
                <a:spcPts val="0"/>
              </a:spcBef>
              <a:buClr>
                <a:srgbClr val="40647E"/>
              </a:buClr>
              <a:buFont typeface="Arial"/>
              <a:buChar char="•"/>
              <a:defRPr sz="1867">
                <a:solidFill>
                  <a:srgbClr val="053021"/>
                </a:solidFill>
                <a:latin typeface="Arial"/>
                <a:cs typeface="Arial"/>
              </a:defRPr>
            </a:lvl5pPr>
          </a:lstStyle>
          <a:p>
            <a:pPr lvl="0"/>
            <a:r>
              <a:rPr lang="en-CA"/>
              <a:t>Click to add bullet list</a:t>
            </a:r>
          </a:p>
          <a:p>
            <a:pPr lvl="1"/>
            <a:r>
              <a:rPr lang="en-CA"/>
              <a:t>Level 2</a:t>
            </a:r>
          </a:p>
          <a:p>
            <a:pPr lvl="2"/>
            <a:r>
              <a:rPr lang="en-CA"/>
              <a:t>Level 3</a:t>
            </a:r>
          </a:p>
          <a:p>
            <a:pPr lvl="3"/>
            <a:r>
              <a:rPr lang="en-CA"/>
              <a:t>Level 4</a:t>
            </a:r>
          </a:p>
          <a:p>
            <a:pPr lvl="4"/>
            <a:r>
              <a:rPr lang="en-CA"/>
              <a:t>Level 5</a:t>
            </a:r>
            <a:endParaRPr lang="en-US"/>
          </a:p>
        </p:txBody>
      </p:sp>
      <p:sp>
        <p:nvSpPr>
          <p:cNvPr id="13" name="Text Placeholder 2"/>
          <p:cNvSpPr>
            <a:spLocks noGrp="1"/>
          </p:cNvSpPr>
          <p:nvPr>
            <p:ph type="body" idx="14" hasCustomPrompt="1"/>
          </p:nvPr>
        </p:nvSpPr>
        <p:spPr>
          <a:xfrm>
            <a:off x="398991" y="2587859"/>
            <a:ext cx="4221695" cy="444023"/>
          </a:xfrm>
          <a:prstGeom prst="rect">
            <a:avLst/>
          </a:prstGeom>
        </p:spPr>
        <p:txBody>
          <a:bodyPr lIns="182880" tIns="91440" rIns="182880" bIns="91440" anchor="ctr" anchorCtr="0"/>
          <a:lstStyle>
            <a:lvl1pPr marL="0" indent="0">
              <a:buNone/>
              <a:defRPr sz="2133" b="1" i="0" baseline="0">
                <a:solidFill>
                  <a:srgbClr val="40647E"/>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CA"/>
              <a:t>Click to add sub header</a:t>
            </a:r>
          </a:p>
        </p:txBody>
      </p:sp>
      <p:sp>
        <p:nvSpPr>
          <p:cNvPr id="15" name="Content Placeholder 2"/>
          <p:cNvSpPr>
            <a:spLocks noGrp="1"/>
          </p:cNvSpPr>
          <p:nvPr>
            <p:ph idx="12" hasCustomPrompt="1"/>
          </p:nvPr>
        </p:nvSpPr>
        <p:spPr>
          <a:xfrm>
            <a:off x="398991" y="3111813"/>
            <a:ext cx="4221695" cy="2909297"/>
          </a:xfrm>
          <a:prstGeom prst="rect">
            <a:avLst/>
          </a:prstGeom>
        </p:spPr>
        <p:txBody>
          <a:bodyPr wrap="square" lIns="182880" tIns="91440" rIns="182880" bIns="91440"/>
          <a:lstStyle>
            <a:lvl1pPr marL="0" indent="0">
              <a:lnSpc>
                <a:spcPct val="90000"/>
              </a:lnSpc>
              <a:spcBef>
                <a:spcPts val="0"/>
              </a:spcBef>
              <a:spcAft>
                <a:spcPts val="0"/>
              </a:spcAft>
              <a:buClr>
                <a:srgbClr val="40647E"/>
              </a:buClr>
              <a:buFont typeface="Arial"/>
              <a:buNone/>
              <a:defRPr sz="1867" baseline="0">
                <a:solidFill>
                  <a:srgbClr val="053021"/>
                </a:solidFill>
                <a:latin typeface="Arial"/>
                <a:cs typeface="Arial"/>
              </a:defRPr>
            </a:lvl1pPr>
            <a:lvl2pPr marL="707118" indent="-304792">
              <a:lnSpc>
                <a:spcPct val="100000"/>
              </a:lnSpc>
              <a:spcBef>
                <a:spcPts val="0"/>
              </a:spcBef>
              <a:buClr>
                <a:srgbClr val="40647E"/>
              </a:buClr>
              <a:buFont typeface="Arial"/>
              <a:buChar char="•"/>
              <a:defRPr sz="3200" baseline="0">
                <a:solidFill>
                  <a:srgbClr val="053021"/>
                </a:solidFill>
                <a:latin typeface="Arial"/>
                <a:cs typeface="Arial"/>
              </a:defRPr>
            </a:lvl2pPr>
            <a:lvl3pPr marL="999719" indent="-268217">
              <a:lnSpc>
                <a:spcPct val="100000"/>
              </a:lnSpc>
              <a:spcBef>
                <a:spcPts val="0"/>
              </a:spcBef>
              <a:buClr>
                <a:srgbClr val="40647E"/>
              </a:buClr>
              <a:buFont typeface="Arial"/>
              <a:buChar char="•"/>
              <a:defRPr sz="2933">
                <a:solidFill>
                  <a:srgbClr val="053021"/>
                </a:solidFill>
                <a:latin typeface="Arial"/>
                <a:cs typeface="Arial"/>
              </a:defRPr>
            </a:lvl3pPr>
            <a:lvl4pPr marL="1316703" indent="-268217">
              <a:lnSpc>
                <a:spcPct val="100000"/>
              </a:lnSpc>
              <a:spcBef>
                <a:spcPts val="0"/>
              </a:spcBef>
              <a:buClr>
                <a:srgbClr val="40647E"/>
              </a:buClr>
              <a:buFont typeface="Arial"/>
              <a:buChar char="•"/>
              <a:defRPr sz="2400" baseline="0">
                <a:solidFill>
                  <a:srgbClr val="053021"/>
                </a:solidFill>
                <a:latin typeface="Arial"/>
                <a:cs typeface="Arial"/>
              </a:defRPr>
            </a:lvl4pPr>
            <a:lvl5pPr marL="1548345" indent="-219451">
              <a:lnSpc>
                <a:spcPct val="100000"/>
              </a:lnSpc>
              <a:spcBef>
                <a:spcPts val="0"/>
              </a:spcBef>
              <a:buClr>
                <a:srgbClr val="40647E"/>
              </a:buClr>
              <a:buFont typeface="Arial"/>
              <a:buChar char="•"/>
              <a:defRPr sz="2133">
                <a:solidFill>
                  <a:srgbClr val="053021"/>
                </a:solidFill>
                <a:latin typeface="Arial"/>
                <a:cs typeface="Arial"/>
              </a:defRPr>
            </a:lvl5pPr>
          </a:lstStyle>
          <a:p>
            <a:pPr lvl="0"/>
            <a:r>
              <a:rPr lang="en-US"/>
              <a:t>Click to add body text</a:t>
            </a:r>
          </a:p>
        </p:txBody>
      </p:sp>
      <p:sp>
        <p:nvSpPr>
          <p:cNvPr id="16" name="Title 17"/>
          <p:cNvSpPr>
            <a:spLocks noGrp="1"/>
          </p:cNvSpPr>
          <p:nvPr>
            <p:ph type="title" hasCustomPrompt="1"/>
          </p:nvPr>
        </p:nvSpPr>
        <p:spPr>
          <a:xfrm>
            <a:off x="398989" y="1635989"/>
            <a:ext cx="11394024" cy="844799"/>
          </a:xfrm>
          <a:prstGeom prst="rect">
            <a:avLst/>
          </a:prstGeom>
        </p:spPr>
        <p:txBody>
          <a:bodyPr vert="horz" lIns="182880" tIns="91440" rIns="182880" bIns="91440"/>
          <a:lstStyle>
            <a:lvl1pPr algn="l">
              <a:lnSpc>
                <a:spcPct val="80000"/>
              </a:lnSpc>
              <a:defRPr sz="3733" b="1" i="0">
                <a:solidFill>
                  <a:srgbClr val="053021"/>
                </a:solidFill>
                <a:latin typeface="Arial"/>
                <a:cs typeface="Arial"/>
              </a:defRPr>
            </a:lvl1pPr>
          </a:lstStyle>
          <a:p>
            <a:r>
              <a:rPr lang="en-CA"/>
              <a:t>Click to add header</a:t>
            </a:r>
            <a:endParaRPr lang="en-US"/>
          </a:p>
        </p:txBody>
      </p:sp>
      <p:sp>
        <p:nvSpPr>
          <p:cNvPr id="10" name="Oval 9"/>
          <p:cNvSpPr/>
          <p:nvPr userDrawn="1"/>
        </p:nvSpPr>
        <p:spPr>
          <a:xfrm>
            <a:off x="11494191" y="6356348"/>
            <a:ext cx="304800" cy="304800"/>
          </a:xfrm>
          <a:prstGeom prst="ellipse">
            <a:avLst/>
          </a:prstGeom>
          <a:solidFill>
            <a:srgbClr val="05302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b="1" i="0" dirty="0">
              <a:solidFill>
                <a:srgbClr val="FFFFFF"/>
              </a:solidFill>
              <a:latin typeface="Arial"/>
              <a:cs typeface="Arial"/>
            </a:endParaRPr>
          </a:p>
        </p:txBody>
      </p:sp>
      <p:sp>
        <p:nvSpPr>
          <p:cNvPr id="14" name="Slide Number Placeholder 9"/>
          <p:cNvSpPr>
            <a:spLocks noGrp="1"/>
          </p:cNvSpPr>
          <p:nvPr>
            <p:ph type="sldNum" sz="quarter" idx="10"/>
          </p:nvPr>
        </p:nvSpPr>
        <p:spPr>
          <a:xfrm>
            <a:off x="11494191" y="6366313"/>
            <a:ext cx="304800" cy="268943"/>
          </a:xfrm>
          <a:prstGeom prst="rect">
            <a:avLst/>
          </a:prstGeom>
        </p:spPr>
        <p:txBody>
          <a:bodyPr lIns="0" tIns="0" rIns="0" bIns="0" anchor="ctr" anchorCtr="0"/>
          <a:lstStyle>
            <a:lvl1pPr algn="ctr">
              <a:defRPr sz="1200" b="1" i="0">
                <a:solidFill>
                  <a:srgbClr val="FFFFFF"/>
                </a:solidFill>
                <a:latin typeface="Arial"/>
                <a:cs typeface="Arial"/>
              </a:defRPr>
            </a:lvl1pPr>
          </a:lstStyle>
          <a:p>
            <a:fld id="{A21E8A3B-FC14-144C-AC26-DE3BCE97D7C1}" type="slidenum">
              <a:rPr lang="en-US" smtClean="0"/>
              <a:pPr/>
              <a:t>‹#›</a:t>
            </a:fld>
            <a:endParaRPr lang="en-US" dirty="0"/>
          </a:p>
        </p:txBody>
      </p:sp>
      <p:sp>
        <p:nvSpPr>
          <p:cNvPr id="17" name="Text Placeholder 20"/>
          <p:cNvSpPr>
            <a:spLocks noGrp="1"/>
          </p:cNvSpPr>
          <p:nvPr>
            <p:ph type="body" sz="quarter" idx="11" hasCustomPrompt="1"/>
          </p:nvPr>
        </p:nvSpPr>
        <p:spPr>
          <a:xfrm>
            <a:off x="7408279" y="6356350"/>
            <a:ext cx="3956416" cy="268943"/>
          </a:xfrm>
          <a:prstGeom prst="rect">
            <a:avLst/>
          </a:prstGeom>
        </p:spPr>
        <p:txBody>
          <a:bodyPr vert="horz" lIns="0" tIns="0" rIns="0" bIns="0" anchor="ctr" anchorCtr="0"/>
          <a:lstStyle>
            <a:lvl1pPr marL="0" indent="0" algn="r">
              <a:buNone/>
              <a:defRPr sz="1200" b="0" i="0">
                <a:solidFill>
                  <a:srgbClr val="40647E"/>
                </a:solidFill>
                <a:latin typeface="Arial"/>
                <a:cs typeface="Arial"/>
              </a:defRPr>
            </a:lvl1pPr>
          </a:lstStyle>
          <a:p>
            <a:pPr lvl="0"/>
            <a:r>
              <a:rPr lang="en-US"/>
              <a:t>Click to add footer</a:t>
            </a:r>
          </a:p>
        </p:txBody>
      </p:sp>
    </p:spTree>
    <p:extLst>
      <p:ext uri="{BB962C8B-B14F-4D97-AF65-F5344CB8AC3E}">
        <p14:creationId xmlns:p14="http://schemas.microsoft.com/office/powerpoint/2010/main" val="2997286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1/10/2025</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26232601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1/10/2025</a:t>
            </a:fld>
            <a:endParaRPr lang="en-US" dirty="0"/>
          </a:p>
        </p:txBody>
      </p:sp>
      <p:sp>
        <p:nvSpPr>
          <p:cNvPr id="9" name="Footer Placeholder 8"/>
          <p:cNvSpPr>
            <a:spLocks noGrp="1"/>
          </p:cNvSpPr>
          <p:nvPr>
            <p:ph type="ftr" sz="quarter" idx="11"/>
          </p:nvPr>
        </p:nvSpPr>
        <p:spPr/>
        <p:txBody>
          <a:bodyPr/>
          <a:lstStyle/>
          <a:p>
            <a:r>
              <a:rPr lang="en-US" dirty="0"/>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24640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1/10/2025</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299706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
        <p:nvSpPr>
          <p:cNvPr id="6" name="Freeform 5">
            <a:extLst>
              <a:ext uri="{FF2B5EF4-FFF2-40B4-BE49-F238E27FC236}">
                <a16:creationId xmlns:a16="http://schemas.microsoft.com/office/drawing/2014/main" id="{B0E6880B-C47F-822C-50BD-2A83385FAA54}"/>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Object 1">
            <a:extLst>
              <a:ext uri="{FF2B5EF4-FFF2-40B4-BE49-F238E27FC236}">
                <a16:creationId xmlns:a16="http://schemas.microsoft.com/office/drawing/2014/main" id="{149B01FE-A312-2B73-D053-636F484B38F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87531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1/10/2025</a:t>
            </a:fld>
            <a:endParaRPr lang="en-US" dirty="0"/>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2997096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1/10/2025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dirty="0"/>
              <a:t>PRESENTATION TITLE</a:t>
            </a:r>
          </a:p>
        </p:txBody>
      </p:sp>
      <p:sp>
        <p:nvSpPr>
          <p:cNvPr id="11" name="Slide Number Placeholder 10"/>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6837115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1/10/2025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dirty="0"/>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6141048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1/10/2025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dirty="0"/>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3802122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9" r:id="rId12"/>
    <p:sldLayoutId id="2147483701" r:id="rId13"/>
    <p:sldLayoutId id="2147483702" r:id="rId14"/>
    <p:sldLayoutId id="2147483703" r:id="rId15"/>
    <p:sldLayoutId id="2147483704" r:id="rId16"/>
    <p:sldLayoutId id="2147483705" r:id="rId17"/>
    <p:sldLayoutId id="2147483649" r:id="rId18"/>
    <p:sldLayoutId id="2147483706" r:id="rId19"/>
    <p:sldLayoutId id="2147483707" r:id="rId20"/>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www.trentu.ca/graduatestudies/current-students/graduate-teaching-assistantships"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mailto:gradta@trentu.c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mailto:graduatefinance@trentu.ca"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trentu.ca/graduatestudies/financial-matters/graduate-bursarie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mailto:studentaccounts@trentu.ca"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hyperlink" Target="mailto:graduatefinance@trentu.ca"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trentu.ca/studentfinances/osap-out-province-work-study" TargetMode="External"/><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ww.trentu.ca/graduatestudies/financial-matters/student-account-and-tuition" TargetMode="External"/><Relationship Id="rId2" Type="http://schemas.microsoft.com/office/2018/10/relationships/comments" Target="../comments/modernComment_157_9C3880B2.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hyperlink" Target="https://www.trentu.ca/fphl/" TargetMode="Externa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hyperlink" Target="https://outlook.office365.com/book/StudentSuccessAppointments@trentu.onmicrosoft.com/" TargetMode="External"/><Relationship Id="rId5" Type="http://schemas.openxmlformats.org/officeDocument/2006/relationships/hyperlink" Target="mailto:fphlstudentsuccess@trentu.ca" TargetMode="External"/><Relationship Id="rId4" Type="http://schemas.openxmlformats.org/officeDocument/2006/relationships/hyperlink" Target="https://www.trentu.ca/fphl/student-success/financial-assistance-indigenous-students"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trentu.ca/graduatestudies/financial-matters/how-win-scholarships" TargetMode="External"/><Relationship Id="rId2" Type="http://schemas.openxmlformats.org/officeDocument/2006/relationships/hyperlink" Target="https://www.trentu.ca/graduatestudies/financial-matters/graduate-scholarships-and-awards"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mailto:graduatefinance@trentu.ca"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hyperlink" Target="https://www.trentu.ca/studentfinances/tuition-fees/making-payment" TargetMode="External"/><Relationship Id="rId2" Type="http://schemas.openxmlformats.org/officeDocument/2006/relationships/image" Target="../media/image11.jpeg"/><Relationship Id="rId1" Type="http://schemas.openxmlformats.org/officeDocument/2006/relationships/slideLayout" Target="../slideLayouts/slideLayout16.xml"/><Relationship Id="rId4" Type="http://schemas.openxmlformats.org/officeDocument/2006/relationships/hyperlink" Target="https://www.trentu.ca/graduatestudies/financial-matters/student-account-and-tuitio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hyperlink" Target="https://www.studentvip.ca/Default.aspx"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hyperlink" Target="http://trentcentral.ca/"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descr="A river with buildings and trees covered in snow">
            <a:extLst>
              <a:ext uri="{FF2B5EF4-FFF2-40B4-BE49-F238E27FC236}">
                <a16:creationId xmlns:a16="http://schemas.microsoft.com/office/drawing/2014/main" id="{35E81825-733C-1EA5-6B1D-A942FCE353FC}"/>
              </a:ext>
            </a:extLst>
          </p:cNvPr>
          <p:cNvPicPr>
            <a:picLocks noChangeAspect="1"/>
          </p:cNvPicPr>
          <p:nvPr/>
        </p:nvPicPr>
        <p:blipFill>
          <a:blip r:embed="rId3"/>
          <a:srcRect t="32655" b="10954"/>
          <a:stretch/>
        </p:blipFill>
        <p:spPr>
          <a:xfrm>
            <a:off x="20" y="10"/>
            <a:ext cx="12191980" cy="4571990"/>
          </a:xfrm>
          <a:prstGeom prst="rect">
            <a:avLst/>
          </a:prstGeom>
        </p:spPr>
      </p:pic>
      <p:sp>
        <p:nvSpPr>
          <p:cNvPr id="2" name="Title 1">
            <a:extLst>
              <a:ext uri="{FF2B5EF4-FFF2-40B4-BE49-F238E27FC236}">
                <a16:creationId xmlns:a16="http://schemas.microsoft.com/office/drawing/2014/main" id="{008315D2-7F57-AF2A-38D7-558098789073}"/>
              </a:ext>
            </a:extLst>
          </p:cNvPr>
          <p:cNvSpPr>
            <a:spLocks noGrp="1"/>
          </p:cNvSpPr>
          <p:nvPr>
            <p:ph type="title"/>
          </p:nvPr>
        </p:nvSpPr>
        <p:spPr>
          <a:xfrm>
            <a:off x="1325880" y="4088809"/>
            <a:ext cx="8991600" cy="1645759"/>
          </a:xfrm>
        </p:spPr>
        <p:txBody>
          <a:bodyPr vert="horz" lIns="274320" tIns="182880" rIns="274320" bIns="182880" rtlCol="0" anchor="ctr" anchorCtr="1">
            <a:normAutofit/>
          </a:bodyPr>
          <a:lstStyle/>
          <a:p>
            <a:r>
              <a:rPr lang="en-US" sz="2700"/>
              <a:t>Graduate Student Tuition &amp; Fees</a:t>
            </a:r>
            <a:br>
              <a:rPr lang="en-US" sz="2700"/>
            </a:br>
            <a:r>
              <a:rPr lang="en-US" sz="2700"/>
              <a:t>Graduate Student Account &amp; Funding</a:t>
            </a:r>
            <a:br>
              <a:rPr lang="en-US" sz="2700"/>
            </a:br>
            <a:r>
              <a:rPr lang="en-US" sz="2700"/>
              <a:t>2024-25</a:t>
            </a:r>
          </a:p>
        </p:txBody>
      </p:sp>
    </p:spTree>
    <p:extLst>
      <p:ext uri="{BB962C8B-B14F-4D97-AF65-F5344CB8AC3E}">
        <p14:creationId xmlns:p14="http://schemas.microsoft.com/office/powerpoint/2010/main" val="34214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28E5B-47A0-EF94-A53D-6FDB74C9D848}"/>
              </a:ext>
            </a:extLst>
          </p:cNvPr>
          <p:cNvSpPr>
            <a:spLocks noGrp="1"/>
          </p:cNvSpPr>
          <p:nvPr>
            <p:ph type="title"/>
          </p:nvPr>
        </p:nvSpPr>
        <p:spPr>
          <a:xfrm>
            <a:off x="2231136" y="498762"/>
            <a:ext cx="7729728" cy="1188720"/>
          </a:xfrm>
          <a:solidFill>
            <a:srgbClr val="FFFFFF"/>
          </a:solidFill>
        </p:spPr>
        <p:txBody>
          <a:bodyPr vert="horz" lIns="182880" tIns="182880" rIns="182880" bIns="182880" rtlCol="0" anchor="ctr">
            <a:normAutofit/>
          </a:bodyPr>
          <a:lstStyle/>
          <a:p>
            <a:r>
              <a:rPr lang="en-US" kern="1200" cap="all" spc="200" baseline="0" dirty="0">
                <a:solidFill>
                  <a:schemeClr val="tx1"/>
                </a:solidFill>
                <a:latin typeface="+mj-lt"/>
                <a:ea typeface="+mj-ea"/>
                <a:cs typeface="+mj-cs"/>
              </a:rPr>
              <a:t>Graduate Teaching Assistantships </a:t>
            </a:r>
            <a:r>
              <a:rPr lang="en-US" kern="1200" cap="all" spc="200" baseline="0" dirty="0">
                <a:solidFill>
                  <a:srgbClr val="262626"/>
                </a:solidFill>
                <a:latin typeface="+mj-lt"/>
                <a:ea typeface="+mj-ea"/>
                <a:cs typeface="+mj-cs"/>
              </a:rPr>
              <a:t>(GTA)</a:t>
            </a:r>
          </a:p>
        </p:txBody>
      </p:sp>
      <p:sp>
        <p:nvSpPr>
          <p:cNvPr id="3" name="Text Placeholder 2">
            <a:extLst>
              <a:ext uri="{FF2B5EF4-FFF2-40B4-BE49-F238E27FC236}">
                <a16:creationId xmlns:a16="http://schemas.microsoft.com/office/drawing/2014/main" id="{C6EA201F-56F9-BFD9-8E95-AD5BD7D54FD0}"/>
              </a:ext>
            </a:extLst>
          </p:cNvPr>
          <p:cNvSpPr>
            <a:spLocks noGrp="1"/>
          </p:cNvSpPr>
          <p:nvPr>
            <p:ph sz="quarter" idx="26"/>
          </p:nvPr>
        </p:nvSpPr>
        <p:spPr>
          <a:xfrm>
            <a:off x="1706244" y="1874934"/>
            <a:ext cx="8779512" cy="3267434"/>
          </a:xfrm>
        </p:spPr>
        <p:txBody>
          <a:bodyPr vert="horz" lIns="91440" tIns="45720" rIns="91440" bIns="45720" rtlCol="0">
            <a:normAutofit fontScale="92500"/>
          </a:bodyPr>
          <a:lstStyle/>
          <a:p>
            <a:r>
              <a:rPr lang="en-US" sz="1900" dirty="0">
                <a:solidFill>
                  <a:schemeClr val="tx1"/>
                </a:solidFill>
                <a:hlinkClick r:id="rId3">
                  <a:extLst>
                    <a:ext uri="{A12FA001-AC4F-418D-AE19-62706E023703}">
                      <ahyp:hlinkClr xmlns:ahyp="http://schemas.microsoft.com/office/drawing/2018/hyperlinkcolor" val="tx"/>
                    </a:ext>
                  </a:extLst>
                </a:hlinkClick>
              </a:rPr>
              <a:t>Graduate Teaching Assistantship (GTA)</a:t>
            </a:r>
            <a:r>
              <a:rPr lang="en-US" sz="1900" dirty="0">
                <a:solidFill>
                  <a:schemeClr val="tx1"/>
                </a:solidFill>
              </a:rPr>
              <a:t> is a form of employment. Full-time graduate students assigned a GTA must be available to </a:t>
            </a:r>
            <a:r>
              <a:rPr lang="en-US" sz="1900" b="1" dirty="0">
                <a:solidFill>
                  <a:schemeClr val="tx1"/>
                </a:solidFill>
              </a:rPr>
              <a:t>work on campus </a:t>
            </a:r>
            <a:r>
              <a:rPr lang="en-US" sz="1900" dirty="0">
                <a:solidFill>
                  <a:schemeClr val="tx1"/>
                </a:solidFill>
              </a:rPr>
              <a:t>during the period of employment. </a:t>
            </a:r>
          </a:p>
          <a:p>
            <a:r>
              <a:rPr lang="en-US" sz="1900" dirty="0">
                <a:solidFill>
                  <a:schemeClr val="tx1"/>
                </a:solidFill>
              </a:rPr>
              <a:t>Trent University and the Ontario Council on Graduate Studies are committed to the principle that full-time graduate students are employed no more than an average of 10 hours per week. GTAs are processed bi-weekly through Payroll as an electronic funds transfer </a:t>
            </a:r>
            <a:r>
              <a:rPr lang="en-US" sz="1900" b="1" dirty="0">
                <a:solidFill>
                  <a:schemeClr val="tx1"/>
                </a:solidFill>
              </a:rPr>
              <a:t>directly to your personal bank account </a:t>
            </a:r>
            <a:r>
              <a:rPr lang="en-US" sz="1900" dirty="0">
                <a:solidFill>
                  <a:schemeClr val="tx1"/>
                </a:solidFill>
              </a:rPr>
              <a:t>between September and April. </a:t>
            </a:r>
          </a:p>
          <a:p>
            <a:r>
              <a:rPr lang="en-US" sz="1900" dirty="0">
                <a:solidFill>
                  <a:schemeClr val="tx1"/>
                </a:solidFill>
              </a:rPr>
              <a:t>On the Graduate Student Funding page of your Offer of Admission, the department that you have been assigned to is provided along with the terms you have been approved to hold a GTA. </a:t>
            </a:r>
          </a:p>
          <a:p>
            <a:r>
              <a:rPr lang="en-US" sz="1900" dirty="0">
                <a:solidFill>
                  <a:schemeClr val="tx1"/>
                </a:solidFill>
              </a:rPr>
              <a:t>For further information on GTA’s email: </a:t>
            </a:r>
            <a:r>
              <a:rPr lang="en-US" sz="1900" b="1" dirty="0">
                <a:solidFill>
                  <a:schemeClr val="tx1"/>
                </a:solidFill>
                <a:hlinkClick r:id="rId4">
                  <a:extLst>
                    <a:ext uri="{A12FA001-AC4F-418D-AE19-62706E023703}">
                      <ahyp:hlinkClr xmlns:ahyp="http://schemas.microsoft.com/office/drawing/2018/hyperlinkcolor" val="tx"/>
                    </a:ext>
                  </a:extLst>
                </a:hlinkClick>
              </a:rPr>
              <a:t>gradta@trentu.ca</a:t>
            </a:r>
            <a:endParaRPr lang="en-US" sz="1900" b="1" dirty="0">
              <a:solidFill>
                <a:schemeClr val="tx1"/>
              </a:solidFill>
            </a:endParaRPr>
          </a:p>
          <a:p>
            <a:endParaRPr lang="en-US" dirty="0">
              <a:solidFill>
                <a:srgbClr val="404040"/>
              </a:solidFill>
            </a:endParaRPr>
          </a:p>
          <a:p>
            <a:endParaRPr lang="en-US" dirty="0">
              <a:solidFill>
                <a:srgbClr val="404040"/>
              </a:solidFill>
            </a:endParaRPr>
          </a:p>
          <a:p>
            <a:endParaRPr lang="en-US" dirty="0">
              <a:solidFill>
                <a:srgbClr val="404040"/>
              </a:solidFill>
            </a:endParaRPr>
          </a:p>
        </p:txBody>
      </p:sp>
    </p:spTree>
    <p:extLst>
      <p:ext uri="{BB962C8B-B14F-4D97-AF65-F5344CB8AC3E}">
        <p14:creationId xmlns:p14="http://schemas.microsoft.com/office/powerpoint/2010/main" val="465836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a:xfrm>
            <a:off x="5445496" y="978776"/>
            <a:ext cx="5925310" cy="1174991"/>
          </a:xfrm>
        </p:spPr>
        <p:txBody>
          <a:bodyPr vert="horz" lIns="182880" tIns="182880" rIns="182880" bIns="182880" rtlCol="0" anchor="ctr">
            <a:normAutofit/>
          </a:bodyPr>
          <a:lstStyle/>
          <a:p>
            <a:r>
              <a:rPr lang="en-US" sz="2400" dirty="0"/>
              <a:t>Funds posted to Student Account </a:t>
            </a:r>
          </a:p>
        </p:txBody>
      </p:sp>
      <p:pic>
        <p:nvPicPr>
          <p:cNvPr id="3" name="Picture 2">
            <a:extLst>
              <a:ext uri="{FF2B5EF4-FFF2-40B4-BE49-F238E27FC236}">
                <a16:creationId xmlns:a16="http://schemas.microsoft.com/office/drawing/2014/main" id="{CBE9155E-B857-7D9E-F642-988875A048F4}"/>
              </a:ext>
              <a:ext uri="{C183D7F6-B498-43B3-948B-1728B52AA6E4}">
                <adec:decorative xmlns:adec="http://schemas.microsoft.com/office/drawing/2017/decorative" val="1"/>
              </a:ext>
            </a:extLst>
          </p:cNvPr>
          <p:cNvPicPr>
            <a:picLocks noChangeAspect="1"/>
          </p:cNvPicPr>
          <p:nvPr/>
        </p:nvPicPr>
        <p:blipFill rotWithShape="1">
          <a:blip r:embed="rId3"/>
          <a:srcRect t="4726" b="4726"/>
          <a:stretch/>
        </p:blipFill>
        <p:spPr>
          <a:xfrm rot="5400000">
            <a:off x="-1100327" y="1100327"/>
            <a:ext cx="6858000" cy="4657345"/>
          </a:xfrm>
          <a:prstGeom prst="rect">
            <a:avLst/>
          </a:prstGeom>
        </p:spPr>
      </p:pic>
      <p:sp>
        <p:nvSpPr>
          <p:cNvPr id="7" name="Text Placeholder 6">
            <a:extLst>
              <a:ext uri="{FF2B5EF4-FFF2-40B4-BE49-F238E27FC236}">
                <a16:creationId xmlns:a16="http://schemas.microsoft.com/office/drawing/2014/main" id="{488F6394-786C-5C79-1DBE-C98788568737}"/>
              </a:ext>
            </a:extLst>
          </p:cNvPr>
          <p:cNvSpPr>
            <a:spLocks/>
          </p:cNvSpPr>
          <p:nvPr/>
        </p:nvSpPr>
        <p:spPr>
          <a:xfrm>
            <a:off x="6095999" y="2640692"/>
            <a:ext cx="5925309" cy="3255252"/>
          </a:xfrm>
          <a:prstGeom prst="rect">
            <a:avLst/>
          </a:prstGeom>
        </p:spPr>
        <p:txBody>
          <a:bodyPr vert="horz" lIns="91440" tIns="45720" rIns="91440" bIns="45720" rtlCol="0">
            <a:normAutofit lnSpcReduction="10000"/>
          </a:bodyPr>
          <a:lstStyle/>
          <a:p>
            <a:pPr indent="-228600" defTabSz="914400">
              <a:spcBef>
                <a:spcPts val="1000"/>
              </a:spcBef>
              <a:spcAft>
                <a:spcPts val="600"/>
              </a:spcAft>
              <a:buClr>
                <a:schemeClr val="accent2"/>
              </a:buClr>
              <a:buFont typeface="Arial" panose="020B0604020202020204" pitchFamily="34" charset="0"/>
              <a:buChar char="•"/>
            </a:pPr>
            <a:r>
              <a:rPr lang="en-US" dirty="0">
                <a:solidFill>
                  <a:schemeClr val="tx1">
                    <a:lumMod val="85000"/>
                    <a:lumOff val="15000"/>
                  </a:schemeClr>
                </a:solidFill>
              </a:rPr>
              <a:t>Graduate Research Fellowships</a:t>
            </a:r>
          </a:p>
          <a:p>
            <a:pPr indent="-228600" defTabSz="914400">
              <a:spcBef>
                <a:spcPts val="1000"/>
              </a:spcBef>
              <a:spcAft>
                <a:spcPts val="600"/>
              </a:spcAft>
              <a:buClr>
                <a:schemeClr val="accent2"/>
              </a:buClr>
              <a:buFont typeface="Arial" panose="020B0604020202020204" pitchFamily="34" charset="0"/>
              <a:buChar char="•"/>
            </a:pPr>
            <a:r>
              <a:rPr lang="en-US" dirty="0">
                <a:solidFill>
                  <a:schemeClr val="tx1">
                    <a:lumMod val="85000"/>
                    <a:lumOff val="15000"/>
                  </a:schemeClr>
                </a:solidFill>
              </a:rPr>
              <a:t>SGS Academic Scholarship</a:t>
            </a:r>
          </a:p>
          <a:p>
            <a:pPr indent="-228600" defTabSz="914400">
              <a:spcBef>
                <a:spcPts val="1000"/>
              </a:spcBef>
              <a:spcAft>
                <a:spcPts val="600"/>
              </a:spcAft>
              <a:buClr>
                <a:schemeClr val="accent2"/>
              </a:buClr>
              <a:buFont typeface="Arial" panose="020B0604020202020204" pitchFamily="34" charset="0"/>
              <a:buChar char="•"/>
            </a:pPr>
            <a:r>
              <a:rPr lang="en-US" dirty="0">
                <a:solidFill>
                  <a:schemeClr val="tx1">
                    <a:lumMod val="85000"/>
                    <a:lumOff val="15000"/>
                  </a:schemeClr>
                </a:solidFill>
              </a:rPr>
              <a:t>SGS Research Fellowship Award</a:t>
            </a:r>
          </a:p>
          <a:p>
            <a:pPr indent="-228600" defTabSz="914400">
              <a:spcBef>
                <a:spcPts val="1000"/>
              </a:spcBef>
              <a:spcAft>
                <a:spcPts val="600"/>
              </a:spcAft>
              <a:buClr>
                <a:schemeClr val="accent2"/>
              </a:buClr>
              <a:buFont typeface="Arial" panose="020B0604020202020204" pitchFamily="34" charset="0"/>
              <a:buChar char="•"/>
            </a:pPr>
            <a:r>
              <a:rPr lang="en-US" dirty="0">
                <a:solidFill>
                  <a:schemeClr val="tx1">
                    <a:lumMod val="85000"/>
                    <a:lumOff val="15000"/>
                  </a:schemeClr>
                </a:solidFill>
              </a:rPr>
              <a:t>Dean’s PhD Scholarship</a:t>
            </a:r>
          </a:p>
          <a:p>
            <a:pPr indent="-228600" defTabSz="914400">
              <a:spcBef>
                <a:spcPts val="1000"/>
              </a:spcBef>
              <a:spcAft>
                <a:spcPts val="600"/>
              </a:spcAft>
              <a:buClr>
                <a:schemeClr val="accent2"/>
              </a:buClr>
              <a:buFont typeface="Arial" panose="020B0604020202020204" pitchFamily="34" charset="0"/>
              <a:buChar char="•"/>
            </a:pPr>
            <a:r>
              <a:rPr lang="en-US" dirty="0">
                <a:solidFill>
                  <a:schemeClr val="tx1">
                    <a:lumMod val="85000"/>
                    <a:lumOff val="15000"/>
                  </a:schemeClr>
                </a:solidFill>
              </a:rPr>
              <a:t>International Graduate Scholarship</a:t>
            </a:r>
          </a:p>
          <a:p>
            <a:pPr defTabSz="914400">
              <a:spcBef>
                <a:spcPts val="1000"/>
              </a:spcBef>
              <a:spcAft>
                <a:spcPts val="600"/>
              </a:spcAft>
              <a:buClr>
                <a:schemeClr val="accent2"/>
              </a:buClr>
            </a:pPr>
            <a:r>
              <a:rPr lang="en-US" b="1" dirty="0">
                <a:solidFill>
                  <a:srgbClr val="383155"/>
                </a:solidFill>
              </a:rPr>
              <a:t>These types of funds are posted to student accounts by the end of the third week of the first month of each academic term. </a:t>
            </a:r>
          </a:p>
          <a:p>
            <a:pPr indent="-228600" defTabSz="914400">
              <a:spcBef>
                <a:spcPts val="1000"/>
              </a:spcBef>
              <a:spcAft>
                <a:spcPts val="600"/>
              </a:spcAft>
              <a:buClr>
                <a:schemeClr val="accent2"/>
              </a:buClr>
              <a:buFont typeface="Arial" panose="020B0604020202020204" pitchFamily="34" charset="0"/>
              <a:buChar char="•"/>
            </a:pPr>
            <a:endParaRPr lang="en-US" dirty="0">
              <a:solidFill>
                <a:schemeClr val="tx1">
                  <a:lumMod val="85000"/>
                  <a:lumOff val="15000"/>
                </a:schemeClr>
              </a:solidFill>
            </a:endParaRPr>
          </a:p>
        </p:txBody>
      </p:sp>
    </p:spTree>
    <p:extLst>
      <p:ext uri="{BB962C8B-B14F-4D97-AF65-F5344CB8AC3E}">
        <p14:creationId xmlns:p14="http://schemas.microsoft.com/office/powerpoint/2010/main" val="3591555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09B1ED-4D78-65EC-0579-DA9E41D7C42C}"/>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sz="2800" kern="1200" cap="all" spc="200" baseline="0" dirty="0">
                <a:solidFill>
                  <a:srgbClr val="262626"/>
                </a:solidFill>
                <a:latin typeface="+mj-lt"/>
                <a:ea typeface="+mj-ea"/>
                <a:cs typeface="+mj-cs"/>
              </a:rPr>
              <a:t>Entrance Scholarships</a:t>
            </a:r>
          </a:p>
        </p:txBody>
      </p:sp>
      <p:sp>
        <p:nvSpPr>
          <p:cNvPr id="7" name="Content Placeholder 6">
            <a:extLst>
              <a:ext uri="{FF2B5EF4-FFF2-40B4-BE49-F238E27FC236}">
                <a16:creationId xmlns:a16="http://schemas.microsoft.com/office/drawing/2014/main" id="{051EAA32-913D-25AC-CC36-C39DAE7FE639}"/>
              </a:ext>
            </a:extLst>
          </p:cNvPr>
          <p:cNvSpPr>
            <a:spLocks noGrp="1"/>
          </p:cNvSpPr>
          <p:nvPr>
            <p:ph type="body" sz="half" idx="2"/>
          </p:nvPr>
        </p:nvSpPr>
        <p:spPr>
          <a:xfrm>
            <a:off x="1706062" y="2123556"/>
            <a:ext cx="8779512" cy="3332698"/>
          </a:xfrm>
        </p:spPr>
        <p:txBody>
          <a:bodyPr vert="horz" lIns="91440" tIns="45720" rIns="91440" bIns="45720" rtlCol="0">
            <a:normAutofit/>
          </a:bodyPr>
          <a:lstStyle/>
          <a:p>
            <a:pPr algn="l"/>
            <a:r>
              <a:rPr lang="en-US" sz="1800" dirty="0">
                <a:solidFill>
                  <a:srgbClr val="404040"/>
                </a:solidFill>
              </a:rPr>
              <a:t>All entrance awards with a </a:t>
            </a:r>
            <a:r>
              <a:rPr lang="en-US" sz="1800" u="sng" dirty="0">
                <a:solidFill>
                  <a:srgbClr val="404040"/>
                </a:solidFill>
              </a:rPr>
              <a:t>value of $3,000 or less</a:t>
            </a:r>
            <a:r>
              <a:rPr lang="en-US" sz="1800" dirty="0">
                <a:solidFill>
                  <a:srgbClr val="404040"/>
                </a:solidFill>
              </a:rPr>
              <a:t>, are posted to the student account during a student’s first academic year. Entrance scholarships are a form of graduate funding, which is posted to student accounts by the end of the third week of the first month of the academic term.  </a:t>
            </a:r>
          </a:p>
          <a:p>
            <a:pPr algn="l"/>
            <a:r>
              <a:rPr lang="en-US" sz="1800" dirty="0">
                <a:solidFill>
                  <a:srgbClr val="404040"/>
                </a:solidFill>
              </a:rPr>
              <a:t>Entrance </a:t>
            </a:r>
            <a:r>
              <a:rPr lang="en-US" sz="1800" u="sng" dirty="0">
                <a:solidFill>
                  <a:srgbClr val="404040"/>
                </a:solidFill>
              </a:rPr>
              <a:t>awards of $3,000 or more</a:t>
            </a:r>
            <a:r>
              <a:rPr lang="en-US" sz="1800" dirty="0">
                <a:solidFill>
                  <a:srgbClr val="404040"/>
                </a:solidFill>
              </a:rPr>
              <a:t>: the first $3,000 is posted during the first month of the academic year, and the remainder is split between the second and third term, unless otherwise explained differently on your Graduate Student Funding page. </a:t>
            </a:r>
          </a:p>
          <a:p>
            <a:pPr algn="l"/>
            <a:r>
              <a:rPr lang="en-US" sz="1800" dirty="0">
                <a:solidFill>
                  <a:srgbClr val="404040"/>
                </a:solidFill>
              </a:rPr>
              <a:t>These funds are posted to student accounts by the end of the third week of the first month of each academic term. </a:t>
            </a:r>
          </a:p>
          <a:p>
            <a:pPr algn="l"/>
            <a:endParaRPr lang="en-US" sz="1800" dirty="0">
              <a:solidFill>
                <a:srgbClr val="404040"/>
              </a:solidFill>
            </a:endParaRPr>
          </a:p>
        </p:txBody>
      </p:sp>
    </p:spTree>
    <p:extLst>
      <p:ext uri="{BB962C8B-B14F-4D97-AF65-F5344CB8AC3E}">
        <p14:creationId xmlns:p14="http://schemas.microsoft.com/office/powerpoint/2010/main" val="866310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1C18C4A-EC5D-2A92-B45E-8EDBE44F5B15}"/>
              </a:ext>
            </a:extLst>
          </p:cNvPr>
          <p:cNvSpPr>
            <a:spLocks noGrp="1"/>
          </p:cNvSpPr>
          <p:nvPr>
            <p:ph type="title"/>
          </p:nvPr>
        </p:nvSpPr>
        <p:spPr>
          <a:xfrm>
            <a:off x="81190" y="74424"/>
            <a:ext cx="5925310" cy="1174991"/>
          </a:xfrm>
        </p:spPr>
        <p:txBody>
          <a:bodyPr vert="horz" lIns="182880" tIns="182880" rIns="182880" bIns="182880" rtlCol="0" anchor="ctr">
            <a:normAutofit/>
          </a:bodyPr>
          <a:lstStyle/>
          <a:p>
            <a:r>
              <a:rPr lang="en-US" sz="2400"/>
              <a:t>Research Fellowship Awards (RFA)</a:t>
            </a:r>
          </a:p>
        </p:txBody>
      </p:sp>
      <p:sp>
        <p:nvSpPr>
          <p:cNvPr id="4" name="Text Placeholder 3">
            <a:extLst>
              <a:ext uri="{FF2B5EF4-FFF2-40B4-BE49-F238E27FC236}">
                <a16:creationId xmlns:a16="http://schemas.microsoft.com/office/drawing/2014/main" id="{B7C4DB8A-F6D0-FE86-2F30-5BB5576A5934}"/>
              </a:ext>
            </a:extLst>
          </p:cNvPr>
          <p:cNvSpPr>
            <a:spLocks noGrp="1"/>
          </p:cNvSpPr>
          <p:nvPr>
            <p:ph idx="1"/>
          </p:nvPr>
        </p:nvSpPr>
        <p:spPr>
          <a:xfrm>
            <a:off x="81189" y="1454986"/>
            <a:ext cx="6289465" cy="5328590"/>
          </a:xfrm>
        </p:spPr>
        <p:txBody>
          <a:bodyPr vert="horz" lIns="91440" tIns="45720" rIns="91440" bIns="45720" rtlCol="0">
            <a:normAutofit/>
          </a:bodyPr>
          <a:lstStyle/>
          <a:p>
            <a:pPr marL="0" indent="0">
              <a:lnSpc>
                <a:spcPct val="90000"/>
              </a:lnSpc>
              <a:buNone/>
            </a:pPr>
            <a:r>
              <a:rPr lang="en-US" sz="1600" dirty="0">
                <a:solidFill>
                  <a:schemeClr val="tx1">
                    <a:lumMod val="85000"/>
                    <a:lumOff val="15000"/>
                  </a:schemeClr>
                </a:solidFill>
              </a:rPr>
              <a:t>RFA support typically comes from a student’s Supervisor.</a:t>
            </a:r>
          </a:p>
          <a:p>
            <a:pPr marL="0" indent="0">
              <a:lnSpc>
                <a:spcPct val="90000"/>
              </a:lnSpc>
              <a:buNone/>
            </a:pPr>
            <a:r>
              <a:rPr lang="en-US" sz="1600" dirty="0">
                <a:solidFill>
                  <a:schemeClr val="tx1">
                    <a:lumMod val="85000"/>
                    <a:lumOff val="15000"/>
                  </a:schemeClr>
                </a:solidFill>
              </a:rPr>
              <a:t>Generally, this type of funding is for students in science graduate programs. Review your Graduate Student Funding page for the value of this support. </a:t>
            </a:r>
          </a:p>
          <a:p>
            <a:pPr marL="0" indent="0">
              <a:lnSpc>
                <a:spcPct val="90000"/>
              </a:lnSpc>
              <a:buNone/>
            </a:pPr>
            <a:r>
              <a:rPr lang="en-US" sz="1600" dirty="0">
                <a:solidFill>
                  <a:schemeClr val="tx1">
                    <a:lumMod val="85000"/>
                    <a:lumOff val="15000"/>
                  </a:schemeClr>
                </a:solidFill>
              </a:rPr>
              <a:t>Payment distribution typically consists of smaller amounts in fall and winter, with final payout in spring term.  The distribution should be discussed with your Supervisor. </a:t>
            </a:r>
          </a:p>
          <a:p>
            <a:pPr marL="0" indent="0">
              <a:lnSpc>
                <a:spcPct val="90000"/>
              </a:lnSpc>
              <a:buNone/>
            </a:pPr>
            <a:r>
              <a:rPr lang="en-US" sz="1600" dirty="0">
                <a:solidFill>
                  <a:schemeClr val="tx1">
                    <a:lumMod val="85000"/>
                    <a:lumOff val="15000"/>
                  </a:schemeClr>
                </a:solidFill>
              </a:rPr>
              <a:t>Supervisor will email the Graduate Funding Form 1B to </a:t>
            </a:r>
            <a:r>
              <a:rPr lang="en-US" sz="1600" dirty="0">
                <a:solidFill>
                  <a:schemeClr val="tx1">
                    <a:lumMod val="85000"/>
                    <a:lumOff val="15000"/>
                  </a:schemeClr>
                </a:solidFill>
                <a:hlinkClick r:id="rId3">
                  <a:extLst>
                    <a:ext uri="{A12FA001-AC4F-418D-AE19-62706E023703}">
                      <ahyp:hlinkClr xmlns:ahyp="http://schemas.microsoft.com/office/drawing/2018/hyperlinkcolor" val="tx"/>
                    </a:ext>
                  </a:extLst>
                </a:hlinkClick>
              </a:rPr>
              <a:t>graduatefinance@trentu.ca</a:t>
            </a:r>
            <a:r>
              <a:rPr lang="en-US" sz="1600" dirty="0">
                <a:solidFill>
                  <a:schemeClr val="tx1">
                    <a:lumMod val="85000"/>
                    <a:lumOff val="15000"/>
                  </a:schemeClr>
                </a:solidFill>
              </a:rPr>
              <a:t> prior to September 10th,  January 10th, or May 10</a:t>
            </a:r>
            <a:r>
              <a:rPr lang="en-US" sz="1600" baseline="30000" dirty="0">
                <a:solidFill>
                  <a:schemeClr val="tx1">
                    <a:lumMod val="85000"/>
                    <a:lumOff val="15000"/>
                  </a:schemeClr>
                </a:solidFill>
              </a:rPr>
              <a:t>th</a:t>
            </a:r>
            <a:r>
              <a:rPr lang="en-US" sz="1600" dirty="0">
                <a:solidFill>
                  <a:schemeClr val="tx1">
                    <a:lumMod val="85000"/>
                    <a:lumOff val="15000"/>
                  </a:schemeClr>
                </a:solidFill>
              </a:rPr>
              <a:t>.</a:t>
            </a:r>
          </a:p>
          <a:p>
            <a:pPr marL="0" indent="0">
              <a:lnSpc>
                <a:spcPct val="90000"/>
              </a:lnSpc>
              <a:buNone/>
            </a:pPr>
            <a:r>
              <a:rPr lang="en-US" sz="1600" dirty="0">
                <a:solidFill>
                  <a:schemeClr val="tx1">
                    <a:lumMod val="85000"/>
                    <a:lumOff val="15000"/>
                  </a:schemeClr>
                </a:solidFill>
              </a:rPr>
              <a:t>The Finance Team receives and processes funding forms, sending a complete listing to the Office of Research &amp; Innovation, who review and approve Supervisor RFA support.</a:t>
            </a:r>
          </a:p>
          <a:p>
            <a:pPr marL="0" indent="0">
              <a:lnSpc>
                <a:spcPct val="90000"/>
              </a:lnSpc>
              <a:buNone/>
            </a:pPr>
            <a:r>
              <a:rPr lang="en-US" sz="1600" dirty="0">
                <a:solidFill>
                  <a:schemeClr val="tx1">
                    <a:lumMod val="85000"/>
                    <a:lumOff val="15000"/>
                  </a:schemeClr>
                </a:solidFill>
              </a:rPr>
              <a:t>The Finance Team is advised that the approval process has been completed and RFA funding is posted to a student’s account.</a:t>
            </a:r>
          </a:p>
          <a:p>
            <a:pPr marL="0" indent="0">
              <a:lnSpc>
                <a:spcPct val="90000"/>
              </a:lnSpc>
              <a:buNone/>
            </a:pPr>
            <a:endParaRPr lang="en-US" sz="1600" b="1" i="1" dirty="0">
              <a:solidFill>
                <a:schemeClr val="tx1">
                  <a:lumMod val="85000"/>
                  <a:lumOff val="15000"/>
                </a:schemeClr>
              </a:solidFill>
            </a:endParaRPr>
          </a:p>
          <a:p>
            <a:pPr marL="0" indent="0">
              <a:lnSpc>
                <a:spcPct val="90000"/>
              </a:lnSpc>
              <a:buNone/>
            </a:pPr>
            <a:r>
              <a:rPr lang="en-US" sz="1600" b="1" i="1" dirty="0">
                <a:solidFill>
                  <a:schemeClr val="tx1">
                    <a:lumMod val="85000"/>
                    <a:lumOff val="15000"/>
                  </a:schemeClr>
                </a:solidFill>
              </a:rPr>
              <a:t>NOTE:</a:t>
            </a:r>
            <a:r>
              <a:rPr lang="en-US" sz="1600" i="1" dirty="0">
                <a:solidFill>
                  <a:schemeClr val="tx1">
                    <a:lumMod val="85000"/>
                    <a:lumOff val="15000"/>
                  </a:schemeClr>
                </a:solidFill>
              </a:rPr>
              <a:t> Navigating approval process can take time, all efforts are taken to ensure the funding is posted to student accounts prior to the tuition deadline.</a:t>
            </a:r>
          </a:p>
          <a:p>
            <a:pPr>
              <a:lnSpc>
                <a:spcPct val="90000"/>
              </a:lnSpc>
            </a:pPr>
            <a:endParaRPr lang="en-US" sz="1200" dirty="0">
              <a:solidFill>
                <a:schemeClr val="tx1">
                  <a:lumMod val="85000"/>
                  <a:lumOff val="15000"/>
                </a:schemeClr>
              </a:solidFill>
            </a:endParaRPr>
          </a:p>
        </p:txBody>
      </p:sp>
      <p:pic>
        <p:nvPicPr>
          <p:cNvPr id="8" name="Picture 7">
            <a:extLst>
              <a:ext uri="{FF2B5EF4-FFF2-40B4-BE49-F238E27FC236}">
                <a16:creationId xmlns:a16="http://schemas.microsoft.com/office/drawing/2014/main" id="{00AE71D3-7D0F-A833-890C-987FDF47BF88}"/>
              </a:ext>
              <a:ext uri="{C183D7F6-B498-43B3-948B-1728B52AA6E4}">
                <adec:decorative xmlns:adec="http://schemas.microsoft.com/office/drawing/2017/decorative" val="1"/>
              </a:ext>
            </a:extLst>
          </p:cNvPr>
          <p:cNvPicPr>
            <a:picLocks noChangeAspect="1"/>
          </p:cNvPicPr>
          <p:nvPr/>
        </p:nvPicPr>
        <p:blipFill rotWithShape="1">
          <a:blip r:embed="rId4"/>
          <a:srcRect t="776" b="3879"/>
          <a:stretch/>
        </p:blipFill>
        <p:spPr>
          <a:xfrm>
            <a:off x="7534654" y="10"/>
            <a:ext cx="4657345" cy="6857990"/>
          </a:xfrm>
          <a:prstGeom prst="rect">
            <a:avLst/>
          </a:prstGeom>
        </p:spPr>
      </p:pic>
    </p:spTree>
    <p:extLst>
      <p:ext uri="{BB962C8B-B14F-4D97-AF65-F5344CB8AC3E}">
        <p14:creationId xmlns:p14="http://schemas.microsoft.com/office/powerpoint/2010/main" val="4269896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9" name="Rectangle 28">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3462D7-27D2-94DC-1264-B79226686001}"/>
              </a:ext>
            </a:extLst>
          </p:cNvPr>
          <p:cNvSpPr>
            <a:spLocks noGrp="1"/>
          </p:cNvSpPr>
          <p:nvPr>
            <p:ph type="title"/>
          </p:nvPr>
        </p:nvSpPr>
        <p:spPr>
          <a:xfrm>
            <a:off x="1260873" y="1627832"/>
            <a:ext cx="3685031" cy="3643683"/>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2100" kern="1200" cap="all" spc="200" baseline="0" dirty="0">
                <a:solidFill>
                  <a:srgbClr val="FFFFFF"/>
                </a:solidFill>
                <a:latin typeface="+mj-lt"/>
                <a:ea typeface="+mj-ea"/>
                <a:cs typeface="+mj-cs"/>
              </a:rPr>
              <a:t>External Scholarships </a:t>
            </a:r>
          </a:p>
        </p:txBody>
      </p:sp>
      <p:sp>
        <p:nvSpPr>
          <p:cNvPr id="13" name="Text Placeholder 12">
            <a:extLst>
              <a:ext uri="{FF2B5EF4-FFF2-40B4-BE49-F238E27FC236}">
                <a16:creationId xmlns:a16="http://schemas.microsoft.com/office/drawing/2014/main" id="{96C3713D-C8FF-8E7B-458C-CB927BAA99BD}"/>
              </a:ext>
            </a:extLst>
          </p:cNvPr>
          <p:cNvSpPr>
            <a:spLocks/>
          </p:cNvSpPr>
          <p:nvPr/>
        </p:nvSpPr>
        <p:spPr>
          <a:xfrm>
            <a:off x="5324381" y="94109"/>
            <a:ext cx="6738371" cy="3334891"/>
          </a:xfrm>
          <a:prstGeom prst="rect">
            <a:avLst/>
          </a:prstGeom>
          <a:ln w="19050">
            <a:solidFill>
              <a:srgbClr val="383155"/>
            </a:solidFill>
          </a:ln>
        </p:spPr>
        <p:txBody>
          <a:bodyPr vert="horz" lIns="91440" tIns="45720" rIns="91440" bIns="45720" rtlCol="0" anchor="ctr">
            <a:noAutofit/>
          </a:bodyPr>
          <a:lstStyle/>
          <a:p>
            <a:pPr defTabSz="914400">
              <a:spcBef>
                <a:spcPts val="1000"/>
              </a:spcBef>
              <a:spcAft>
                <a:spcPts val="600"/>
              </a:spcAft>
              <a:buClr>
                <a:schemeClr val="accent2"/>
              </a:buClr>
            </a:pPr>
            <a:r>
              <a:rPr lang="en-US" b="1" u="sng" dirty="0">
                <a:solidFill>
                  <a:srgbClr val="383155"/>
                </a:solidFill>
              </a:rPr>
              <a:t>Types of Scholarships: </a:t>
            </a:r>
          </a:p>
          <a:p>
            <a:pPr marL="285750" indent="-285750" defTabSz="914400">
              <a:spcBef>
                <a:spcPts val="1000"/>
              </a:spcBef>
              <a:spcAft>
                <a:spcPts val="600"/>
              </a:spcAft>
              <a:buClr>
                <a:schemeClr val="accent2"/>
              </a:buClr>
              <a:buFont typeface="Wingdings" panose="05000000000000000000" pitchFamily="2" charset="2"/>
              <a:buChar char="Ø"/>
            </a:pPr>
            <a:r>
              <a:rPr lang="en-US" dirty="0">
                <a:solidFill>
                  <a:srgbClr val="383155"/>
                </a:solidFill>
              </a:rPr>
              <a:t>Tri-Council’s Doctoral Scholarships </a:t>
            </a:r>
          </a:p>
          <a:p>
            <a:pPr marL="285750" indent="-285750" defTabSz="914400">
              <a:spcBef>
                <a:spcPts val="1000"/>
              </a:spcBef>
              <a:spcAft>
                <a:spcPts val="600"/>
              </a:spcAft>
              <a:buClr>
                <a:schemeClr val="accent2"/>
              </a:buClr>
              <a:buFont typeface="Wingdings" panose="05000000000000000000" pitchFamily="2" charset="2"/>
              <a:buChar char="Ø"/>
            </a:pPr>
            <a:r>
              <a:rPr lang="en-US" dirty="0">
                <a:solidFill>
                  <a:srgbClr val="383155"/>
                </a:solidFill>
              </a:rPr>
              <a:t>Tri-Council Canada Graduate Scholarship – Master’s Program</a:t>
            </a:r>
          </a:p>
          <a:p>
            <a:pPr marL="285750" indent="-285750" defTabSz="914400">
              <a:spcBef>
                <a:spcPts val="1000"/>
              </a:spcBef>
              <a:spcAft>
                <a:spcPts val="600"/>
              </a:spcAft>
              <a:buClr>
                <a:schemeClr val="accent2"/>
              </a:buClr>
              <a:buFont typeface="Wingdings" panose="05000000000000000000" pitchFamily="2" charset="2"/>
              <a:buChar char="Ø"/>
            </a:pPr>
            <a:r>
              <a:rPr lang="en-US" dirty="0">
                <a:solidFill>
                  <a:srgbClr val="383155"/>
                </a:solidFill>
              </a:rPr>
              <a:t>Ontario Graduate Scholarship &amp; Queen Elizabeth II Ontario Graduate Scholarship in Science &amp; Technology</a:t>
            </a:r>
          </a:p>
          <a:p>
            <a:pPr defTabSz="914400">
              <a:spcBef>
                <a:spcPts val="1000"/>
              </a:spcBef>
              <a:spcAft>
                <a:spcPts val="600"/>
              </a:spcAft>
              <a:buClr>
                <a:schemeClr val="accent2"/>
              </a:buClr>
            </a:pPr>
            <a:r>
              <a:rPr lang="en-US" dirty="0">
                <a:solidFill>
                  <a:srgbClr val="383155"/>
                </a:solidFill>
              </a:rPr>
              <a:t>PLUS:  Any </a:t>
            </a:r>
            <a:r>
              <a:rPr lang="en-US" b="1" dirty="0">
                <a:solidFill>
                  <a:srgbClr val="383155"/>
                </a:solidFill>
              </a:rPr>
              <a:t>direct</a:t>
            </a:r>
            <a:r>
              <a:rPr lang="en-US" dirty="0">
                <a:solidFill>
                  <a:srgbClr val="383155"/>
                </a:solidFill>
              </a:rPr>
              <a:t> applicant scholarships that have requested Trent University to post to a student’s account. </a:t>
            </a:r>
          </a:p>
        </p:txBody>
      </p:sp>
      <p:sp>
        <p:nvSpPr>
          <p:cNvPr id="15" name="Text Placeholder 14">
            <a:extLst>
              <a:ext uri="{FF2B5EF4-FFF2-40B4-BE49-F238E27FC236}">
                <a16:creationId xmlns:a16="http://schemas.microsoft.com/office/drawing/2014/main" id="{B61A2D1D-0937-D2AC-EE47-05940DD770E0}"/>
              </a:ext>
            </a:extLst>
          </p:cNvPr>
          <p:cNvSpPr>
            <a:spLocks/>
          </p:cNvSpPr>
          <p:nvPr/>
        </p:nvSpPr>
        <p:spPr>
          <a:xfrm>
            <a:off x="5324381" y="3551580"/>
            <a:ext cx="6829947" cy="2861642"/>
          </a:xfrm>
          <a:prstGeom prst="rect">
            <a:avLst/>
          </a:prstGeom>
        </p:spPr>
        <p:txBody>
          <a:bodyPr>
            <a:normAutofit/>
          </a:bodyPr>
          <a:lstStyle/>
          <a:p>
            <a:pPr defTabSz="242316">
              <a:lnSpc>
                <a:spcPct val="90000"/>
              </a:lnSpc>
              <a:spcAft>
                <a:spcPts val="600"/>
              </a:spcAft>
            </a:pPr>
            <a:endParaRPr lang="en-US" sz="1100" kern="1200" dirty="0">
              <a:solidFill>
                <a:srgbClr val="383155"/>
              </a:solidFill>
              <a:latin typeface="+mn-lt"/>
              <a:ea typeface="+mn-ea"/>
              <a:cs typeface="+mn-cs"/>
            </a:endParaRPr>
          </a:p>
          <a:p>
            <a:pPr defTabSz="242316">
              <a:lnSpc>
                <a:spcPct val="90000"/>
              </a:lnSpc>
              <a:spcAft>
                <a:spcPts val="600"/>
              </a:spcAft>
            </a:pPr>
            <a:r>
              <a:rPr lang="en-US" kern="1200" dirty="0">
                <a:solidFill>
                  <a:srgbClr val="383155"/>
                </a:solidFill>
                <a:latin typeface="+mn-lt"/>
                <a:ea typeface="+mn-ea"/>
                <a:cs typeface="+mn-cs"/>
              </a:rPr>
              <a:t>Once all necessary documentation has been submitted and confirmed, Trent University will receive the funds for these scholarships on your behalf and post to your student account. </a:t>
            </a:r>
            <a:br>
              <a:rPr lang="en-US" kern="1200" dirty="0">
                <a:solidFill>
                  <a:srgbClr val="383155"/>
                </a:solidFill>
                <a:latin typeface="+mn-lt"/>
                <a:ea typeface="+mn-ea"/>
                <a:cs typeface="+mn-cs"/>
              </a:rPr>
            </a:br>
            <a:br>
              <a:rPr lang="en-US" kern="1200" dirty="0">
                <a:solidFill>
                  <a:srgbClr val="383155"/>
                </a:solidFill>
                <a:latin typeface="+mn-lt"/>
                <a:ea typeface="+mn-ea"/>
                <a:cs typeface="+mn-cs"/>
              </a:rPr>
            </a:br>
            <a:r>
              <a:rPr lang="en-US" kern="1200" dirty="0">
                <a:solidFill>
                  <a:srgbClr val="383155"/>
                </a:solidFill>
                <a:latin typeface="+mn-lt"/>
                <a:ea typeface="+mn-ea"/>
                <a:cs typeface="+mn-cs"/>
              </a:rPr>
              <a:t>These funds are posted to student accounts by the end of the third week of the first month of each academic term. </a:t>
            </a:r>
            <a:br>
              <a:rPr lang="en-US" kern="1200" dirty="0">
                <a:solidFill>
                  <a:srgbClr val="383155"/>
                </a:solidFill>
                <a:latin typeface="+mn-lt"/>
                <a:ea typeface="+mn-ea"/>
                <a:cs typeface="+mn-cs"/>
              </a:rPr>
            </a:br>
            <a:br>
              <a:rPr lang="en-US" kern="1200" dirty="0">
                <a:solidFill>
                  <a:srgbClr val="383155"/>
                </a:solidFill>
                <a:latin typeface="+mn-lt"/>
                <a:ea typeface="+mn-ea"/>
                <a:cs typeface="+mn-cs"/>
              </a:rPr>
            </a:br>
            <a:r>
              <a:rPr lang="en-US" kern="1200" dirty="0">
                <a:solidFill>
                  <a:srgbClr val="383155"/>
                </a:solidFill>
                <a:latin typeface="+mn-lt"/>
                <a:ea typeface="Tahoma"/>
                <a:cs typeface="Tahoma"/>
              </a:rPr>
              <a:t>Students submit a credit refund request form for the funds to be moved to a student's personal bank account. </a:t>
            </a:r>
            <a:endParaRPr lang="en-US" kern="1200" dirty="0">
              <a:solidFill>
                <a:srgbClr val="383155"/>
              </a:solidFill>
              <a:latin typeface="+mn-lt"/>
              <a:ea typeface="+mn-ea"/>
              <a:cs typeface="+mn-cs"/>
            </a:endParaRPr>
          </a:p>
          <a:p>
            <a:pPr>
              <a:lnSpc>
                <a:spcPct val="90000"/>
              </a:lnSpc>
              <a:spcAft>
                <a:spcPts val="600"/>
              </a:spcAft>
            </a:pPr>
            <a:endParaRPr lang="en-US" sz="1100" dirty="0">
              <a:solidFill>
                <a:srgbClr val="002060"/>
              </a:solidFill>
            </a:endParaRPr>
          </a:p>
        </p:txBody>
      </p:sp>
    </p:spTree>
    <p:extLst>
      <p:ext uri="{BB962C8B-B14F-4D97-AF65-F5344CB8AC3E}">
        <p14:creationId xmlns:p14="http://schemas.microsoft.com/office/powerpoint/2010/main" val="4130254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1B42-ACF7-3B38-65F1-E07BE389B141}"/>
              </a:ext>
            </a:extLst>
          </p:cNvPr>
          <p:cNvSpPr>
            <a:spLocks noGrp="1"/>
          </p:cNvSpPr>
          <p:nvPr>
            <p:ph type="title"/>
          </p:nvPr>
        </p:nvSpPr>
        <p:spPr>
          <a:xfrm>
            <a:off x="804672" y="476359"/>
            <a:ext cx="5925310" cy="1174991"/>
          </a:xfrm>
        </p:spPr>
        <p:txBody>
          <a:bodyPr>
            <a:normAutofit/>
          </a:bodyPr>
          <a:lstStyle/>
          <a:p>
            <a:r>
              <a:rPr lang="en-US" sz="2400" dirty="0"/>
              <a:t>Bursary Support for Financial Need </a:t>
            </a:r>
          </a:p>
        </p:txBody>
      </p:sp>
      <p:sp>
        <p:nvSpPr>
          <p:cNvPr id="3" name="Content Placeholder 2">
            <a:extLst>
              <a:ext uri="{FF2B5EF4-FFF2-40B4-BE49-F238E27FC236}">
                <a16:creationId xmlns:a16="http://schemas.microsoft.com/office/drawing/2014/main" id="{6562D59E-4C41-7F10-E854-5D9AB1B22A88}"/>
              </a:ext>
            </a:extLst>
          </p:cNvPr>
          <p:cNvSpPr>
            <a:spLocks noGrp="1"/>
          </p:cNvSpPr>
          <p:nvPr>
            <p:ph idx="1"/>
          </p:nvPr>
        </p:nvSpPr>
        <p:spPr>
          <a:xfrm>
            <a:off x="804672" y="2034746"/>
            <a:ext cx="5925310" cy="4221199"/>
          </a:xfrm>
        </p:spPr>
        <p:txBody>
          <a:bodyPr>
            <a:normAutofit/>
          </a:bodyPr>
          <a:lstStyle/>
          <a:p>
            <a:pPr marL="0" marR="0" indent="0" fontAlgn="base">
              <a:lnSpc>
                <a:spcPct val="90000"/>
              </a:lnSpc>
              <a:spcBef>
                <a:spcPts val="0"/>
              </a:spcBef>
              <a:spcAft>
                <a:spcPts val="0"/>
              </a:spcAft>
              <a:buNone/>
            </a:pPr>
            <a:r>
              <a:rPr lang="en-US" sz="1700" dirty="0">
                <a:effectLst/>
                <a:ea typeface="Aptos" panose="020B0004020202020204" pitchFamily="34" charset="0"/>
              </a:rPr>
              <a:t>The general </a:t>
            </a:r>
            <a:r>
              <a:rPr lang="en-US" sz="1700" dirty="0">
                <a:effectLst/>
                <a:ea typeface="Aptos" panose="020B0004020202020204" pitchFamily="34" charset="0"/>
                <a:hlinkClick r:id="rId2">
                  <a:extLst>
                    <a:ext uri="{A12FA001-AC4F-418D-AE19-62706E023703}">
                      <ahyp:hlinkClr xmlns:ahyp="http://schemas.microsoft.com/office/drawing/2018/hyperlinkcolor" val="tx"/>
                    </a:ext>
                  </a:extLst>
                </a:hlinkClick>
              </a:rPr>
              <a:t>bursary program </a:t>
            </a:r>
            <a:r>
              <a:rPr lang="en-US" sz="1700" dirty="0">
                <a:effectLst/>
                <a:ea typeface="Aptos" panose="020B0004020202020204" pitchFamily="34" charset="0"/>
              </a:rPr>
              <a:t>for graduate students at Trent University is administered by the Financial Aid for domestic and international graduate students. Many students need some form of financial assistance to achieve their academic goals. </a:t>
            </a:r>
          </a:p>
          <a:p>
            <a:pPr marL="0" marR="0" indent="0" fontAlgn="base">
              <a:lnSpc>
                <a:spcPct val="90000"/>
              </a:lnSpc>
              <a:spcBef>
                <a:spcPts val="0"/>
              </a:spcBef>
              <a:spcAft>
                <a:spcPts val="0"/>
              </a:spcAft>
              <a:buNone/>
            </a:pPr>
            <a:endParaRPr lang="en-US" sz="1700" dirty="0">
              <a:ea typeface="Aptos" panose="020B0004020202020204" pitchFamily="34" charset="0"/>
            </a:endParaRPr>
          </a:p>
          <a:p>
            <a:pPr marL="0" marR="0" indent="0" fontAlgn="base">
              <a:lnSpc>
                <a:spcPct val="90000"/>
              </a:lnSpc>
              <a:spcBef>
                <a:spcPts val="0"/>
              </a:spcBef>
              <a:spcAft>
                <a:spcPts val="0"/>
              </a:spcAft>
              <a:buNone/>
            </a:pPr>
            <a:r>
              <a:rPr lang="en-US" sz="1700" dirty="0">
                <a:effectLst/>
                <a:ea typeface="Aptos" panose="020B0004020202020204" pitchFamily="34" charset="0"/>
              </a:rPr>
              <a:t>The application is available, at the beginning of each term:</a:t>
            </a:r>
            <a:br>
              <a:rPr lang="en-US" sz="1700" dirty="0">
                <a:effectLst/>
                <a:ea typeface="Aptos" panose="020B0004020202020204" pitchFamily="34" charset="0"/>
              </a:rPr>
            </a:br>
            <a:br>
              <a:rPr lang="en-US" sz="1700" dirty="0">
                <a:effectLst/>
                <a:ea typeface="Aptos" panose="020B0004020202020204" pitchFamily="34" charset="0"/>
              </a:rPr>
            </a:br>
            <a:r>
              <a:rPr lang="en-US" sz="1700" dirty="0">
                <a:effectLst/>
                <a:ea typeface="Aptos" panose="020B0004020202020204" pitchFamily="34" charset="0"/>
              </a:rPr>
              <a:t>myTrent &gt; Finance &gt; Financial Aid</a:t>
            </a:r>
          </a:p>
          <a:p>
            <a:pPr marL="0" marR="0" indent="0" fontAlgn="base">
              <a:lnSpc>
                <a:spcPct val="90000"/>
              </a:lnSpc>
              <a:spcBef>
                <a:spcPts val="0"/>
              </a:spcBef>
              <a:spcAft>
                <a:spcPts val="0"/>
              </a:spcAft>
              <a:buNone/>
            </a:pPr>
            <a:endParaRPr lang="en-US" sz="1700" dirty="0">
              <a:effectLst/>
              <a:ea typeface="Aptos" panose="020B0004020202020204" pitchFamily="34" charset="0"/>
            </a:endParaRPr>
          </a:p>
          <a:p>
            <a:pPr marL="0" marR="0" indent="0" fontAlgn="base">
              <a:lnSpc>
                <a:spcPct val="90000"/>
              </a:lnSpc>
              <a:spcBef>
                <a:spcPts val="0"/>
              </a:spcBef>
              <a:spcAft>
                <a:spcPts val="0"/>
              </a:spcAft>
              <a:buNone/>
            </a:pPr>
            <a:r>
              <a:rPr lang="en-US" sz="1700" u="sng" dirty="0">
                <a:effectLst/>
                <a:ea typeface="Aptos" panose="020B0004020202020204" pitchFamily="34" charset="0"/>
              </a:rPr>
              <a:t>Online Application Deadlines</a:t>
            </a:r>
          </a:p>
          <a:p>
            <a:pPr marL="0" marR="0" indent="0" fontAlgn="base">
              <a:lnSpc>
                <a:spcPct val="90000"/>
              </a:lnSpc>
              <a:spcBef>
                <a:spcPts val="0"/>
              </a:spcBef>
              <a:spcAft>
                <a:spcPts val="0"/>
              </a:spcAft>
              <a:buNone/>
            </a:pPr>
            <a:endParaRPr lang="en-US" sz="1700" u="sng" dirty="0">
              <a:effectLst/>
              <a:ea typeface="Aptos" panose="020B0004020202020204" pitchFamily="34" charset="0"/>
            </a:endParaRPr>
          </a:p>
          <a:p>
            <a:pPr marL="0" marR="0" indent="0" fontAlgn="base">
              <a:lnSpc>
                <a:spcPct val="90000"/>
              </a:lnSpc>
              <a:spcBef>
                <a:spcPts val="0"/>
              </a:spcBef>
              <a:spcAft>
                <a:spcPts val="600"/>
              </a:spcAft>
              <a:buNone/>
            </a:pPr>
            <a:r>
              <a:rPr lang="en-US" sz="1700" dirty="0">
                <a:effectLst/>
                <a:ea typeface="Aptos" panose="020B0004020202020204" pitchFamily="34" charset="0"/>
              </a:rPr>
              <a:t>Fall Deadline: 	September 30, 2024</a:t>
            </a:r>
          </a:p>
          <a:p>
            <a:pPr marL="0" marR="0" indent="0" fontAlgn="base">
              <a:lnSpc>
                <a:spcPct val="90000"/>
              </a:lnSpc>
              <a:spcBef>
                <a:spcPts val="0"/>
              </a:spcBef>
              <a:spcAft>
                <a:spcPts val="600"/>
              </a:spcAft>
              <a:buNone/>
            </a:pPr>
            <a:r>
              <a:rPr lang="en-US" sz="1700" dirty="0">
                <a:effectLst/>
                <a:ea typeface="Aptos" panose="020B0004020202020204" pitchFamily="34" charset="0"/>
              </a:rPr>
              <a:t>Winter Deadline: 	January 31, 2025</a:t>
            </a:r>
          </a:p>
          <a:p>
            <a:pPr marL="0" marR="0" indent="0" fontAlgn="base">
              <a:lnSpc>
                <a:spcPct val="90000"/>
              </a:lnSpc>
              <a:spcBef>
                <a:spcPts val="0"/>
              </a:spcBef>
              <a:spcAft>
                <a:spcPts val="600"/>
              </a:spcAft>
              <a:buNone/>
            </a:pPr>
            <a:r>
              <a:rPr lang="en-US" sz="1700" dirty="0">
                <a:effectLst/>
                <a:ea typeface="Aptos" panose="020B0004020202020204" pitchFamily="34" charset="0"/>
              </a:rPr>
              <a:t>Spring Deadline: 	May 23, 2025</a:t>
            </a:r>
          </a:p>
        </p:txBody>
      </p:sp>
      <p:pic>
        <p:nvPicPr>
          <p:cNvPr id="4" name="Picture 3">
            <a:extLst>
              <a:ext uri="{FF2B5EF4-FFF2-40B4-BE49-F238E27FC236}">
                <a16:creationId xmlns:a16="http://schemas.microsoft.com/office/drawing/2014/main" id="{78383C9D-E924-2AF8-7EA2-013080EBCDCF}"/>
              </a:ext>
              <a:ext uri="{C183D7F6-B498-43B3-948B-1728B52AA6E4}">
                <adec:decorative xmlns:adec="http://schemas.microsoft.com/office/drawing/2017/decorative" val="1"/>
              </a:ext>
            </a:extLst>
          </p:cNvPr>
          <p:cNvPicPr>
            <a:picLocks noChangeAspect="1"/>
          </p:cNvPicPr>
          <p:nvPr/>
        </p:nvPicPr>
        <p:blipFill>
          <a:blip r:embed="rId3"/>
          <a:srcRect l="16484" r="43788" b="1"/>
          <a:stretch/>
        </p:blipFill>
        <p:spPr>
          <a:xfrm>
            <a:off x="7534654" y="10"/>
            <a:ext cx="4657345" cy="6857990"/>
          </a:xfrm>
          <a:prstGeom prst="rect">
            <a:avLst/>
          </a:prstGeom>
        </p:spPr>
      </p:pic>
    </p:spTree>
    <p:extLst>
      <p:ext uri="{BB962C8B-B14F-4D97-AF65-F5344CB8AC3E}">
        <p14:creationId xmlns:p14="http://schemas.microsoft.com/office/powerpoint/2010/main" val="1482444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a:xfrm>
            <a:off x="6008914" y="962055"/>
            <a:ext cx="5925310" cy="1174991"/>
          </a:xfrm>
        </p:spPr>
        <p:txBody>
          <a:bodyPr vert="horz" lIns="182880" tIns="182880" rIns="182880" bIns="182880" rtlCol="0" anchor="ctr">
            <a:normAutofit/>
          </a:bodyPr>
          <a:lstStyle/>
          <a:p>
            <a:r>
              <a:rPr lang="en-US" sz="2400" dirty="0"/>
              <a:t>Refund Information</a:t>
            </a:r>
          </a:p>
        </p:txBody>
      </p:sp>
      <p:pic>
        <p:nvPicPr>
          <p:cNvPr id="5" name="Picture 4" descr="Three students sitting in a room in Lady Eaton College with their lap tops. ">
            <a:extLst>
              <a:ext uri="{FF2B5EF4-FFF2-40B4-BE49-F238E27FC236}">
                <a16:creationId xmlns:a16="http://schemas.microsoft.com/office/drawing/2014/main" id="{CA345D57-EB8D-6219-4CAB-10BE07442F13}"/>
              </a:ext>
            </a:extLst>
          </p:cNvPr>
          <p:cNvPicPr>
            <a:picLocks noChangeAspect="1"/>
          </p:cNvPicPr>
          <p:nvPr/>
        </p:nvPicPr>
        <p:blipFill>
          <a:blip r:embed="rId3"/>
          <a:srcRect l="20271" r="33380" b="1"/>
          <a:stretch/>
        </p:blipFill>
        <p:spPr>
          <a:xfrm>
            <a:off x="1046205" y="805802"/>
            <a:ext cx="3965367" cy="5246395"/>
          </a:xfrm>
          <a:prstGeom prst="rect">
            <a:avLst/>
          </a:prstGeom>
        </p:spPr>
      </p:pic>
      <p:sp>
        <p:nvSpPr>
          <p:cNvPr id="7" name="Content Placeholder 6">
            <a:extLst>
              <a:ext uri="{FF2B5EF4-FFF2-40B4-BE49-F238E27FC236}">
                <a16:creationId xmlns:a16="http://schemas.microsoft.com/office/drawing/2014/main" id="{2154EB2D-151D-8CAF-A2D2-A88039128C9E}"/>
              </a:ext>
            </a:extLst>
          </p:cNvPr>
          <p:cNvSpPr>
            <a:spLocks noGrp="1"/>
          </p:cNvSpPr>
          <p:nvPr>
            <p:ph type="body" sz="half" idx="2"/>
          </p:nvPr>
        </p:nvSpPr>
        <p:spPr>
          <a:xfrm>
            <a:off x="6096000" y="2291025"/>
            <a:ext cx="5925310" cy="3604920"/>
          </a:xfrm>
        </p:spPr>
        <p:txBody>
          <a:bodyPr vert="horz" lIns="91440" tIns="45720" rIns="91440" bIns="45720" rtlCol="0">
            <a:normAutofit/>
          </a:bodyPr>
          <a:lstStyle/>
          <a:p>
            <a:pPr algn="l"/>
            <a:r>
              <a:rPr lang="en-US" sz="1800" dirty="0">
                <a:solidFill>
                  <a:schemeClr val="tx1">
                    <a:lumMod val="85000"/>
                    <a:lumOff val="15000"/>
                  </a:schemeClr>
                </a:solidFill>
              </a:rPr>
              <a:t>A credit balance occurs when you have more funds in your account than what has been billed or charged to your account. </a:t>
            </a:r>
          </a:p>
          <a:p>
            <a:pPr algn="l"/>
            <a:r>
              <a:rPr lang="en-US" sz="1800" dirty="0">
                <a:solidFill>
                  <a:schemeClr val="tx1">
                    <a:lumMod val="85000"/>
                    <a:lumOff val="15000"/>
                  </a:schemeClr>
                </a:solidFill>
              </a:rPr>
              <a:t>It is important to review your student account regularly.  You can find your account statement online in the myTrent portal: </a:t>
            </a:r>
          </a:p>
          <a:p>
            <a:pPr algn="l"/>
            <a:r>
              <a:rPr lang="en-US" sz="1800" dirty="0">
                <a:solidFill>
                  <a:schemeClr val="tx1">
                    <a:lumMod val="85000"/>
                    <a:lumOff val="15000"/>
                  </a:schemeClr>
                </a:solidFill>
              </a:rPr>
              <a:t>myTrent &gt; Finances &gt; My Account &gt; Account Statement</a:t>
            </a:r>
            <a:br>
              <a:rPr lang="en-US" sz="1800" dirty="0">
                <a:solidFill>
                  <a:schemeClr val="tx1">
                    <a:lumMod val="85000"/>
                    <a:lumOff val="15000"/>
                  </a:schemeClr>
                </a:solidFill>
              </a:rPr>
            </a:br>
            <a:br>
              <a:rPr lang="en-US" sz="1800" dirty="0">
                <a:solidFill>
                  <a:schemeClr val="tx1">
                    <a:lumMod val="85000"/>
                    <a:lumOff val="15000"/>
                  </a:schemeClr>
                </a:solidFill>
              </a:rPr>
            </a:br>
            <a:r>
              <a:rPr lang="en-US" sz="1800" dirty="0">
                <a:solidFill>
                  <a:schemeClr val="tx1">
                    <a:lumMod val="85000"/>
                    <a:lumOff val="15000"/>
                  </a:schemeClr>
                </a:solidFill>
              </a:rPr>
              <a:t>There are various scenarios that creates a credit balance in your student account. It is important to understand how the credit balance is created to determine which area within the university is responsible to process your credit refund. </a:t>
            </a:r>
          </a:p>
        </p:txBody>
      </p:sp>
    </p:spTree>
    <p:extLst>
      <p:ext uri="{BB962C8B-B14F-4D97-AF65-F5344CB8AC3E}">
        <p14:creationId xmlns:p14="http://schemas.microsoft.com/office/powerpoint/2010/main" val="839631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a:xfrm>
            <a:off x="170109" y="1196857"/>
            <a:ext cx="4314078" cy="1931537"/>
          </a:xfrm>
          <a:noFill/>
          <a:ln>
            <a:solidFill>
              <a:schemeClr val="bg1"/>
            </a:solidFill>
          </a:ln>
        </p:spPr>
        <p:txBody>
          <a:bodyPr vert="horz" wrap="square" lIns="182880" tIns="182880" rIns="182880" bIns="182880" rtlCol="0" anchor="ctr">
            <a:normAutofit/>
          </a:bodyPr>
          <a:lstStyle/>
          <a:p>
            <a:r>
              <a:rPr lang="en-US" dirty="0">
                <a:solidFill>
                  <a:schemeClr val="bg1"/>
                </a:solidFill>
              </a:rPr>
              <a:t>Student Refunds: Bursaries &amp; Financial Aid</a:t>
            </a:r>
          </a:p>
        </p:txBody>
      </p:sp>
      <p:sp>
        <p:nvSpPr>
          <p:cNvPr id="5" name="Content Placeholder 4">
            <a:extLst>
              <a:ext uri="{FF2B5EF4-FFF2-40B4-BE49-F238E27FC236}">
                <a16:creationId xmlns:a16="http://schemas.microsoft.com/office/drawing/2014/main" id="{455C78E4-7770-FF0D-6CC8-72243F7156EF}"/>
              </a:ext>
            </a:extLst>
          </p:cNvPr>
          <p:cNvSpPr>
            <a:spLocks/>
          </p:cNvSpPr>
          <p:nvPr/>
        </p:nvSpPr>
        <p:spPr>
          <a:xfrm>
            <a:off x="4804655" y="1196857"/>
            <a:ext cx="4315975" cy="4786773"/>
          </a:xfrm>
          <a:prstGeom prst="rect">
            <a:avLst/>
          </a:prstGeom>
        </p:spPr>
        <p:txBody>
          <a:bodyPr>
            <a:normAutofit/>
          </a:bodyPr>
          <a:lstStyle/>
          <a:p>
            <a:pPr marL="0" marR="0" lvl="0" indent="0" algn="l" defTabSz="283464"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panose="020B0502020104020203"/>
                <a:ea typeface="+mn-ea"/>
                <a:cs typeface="+mn-cs"/>
              </a:rPr>
              <a:t>Defined:  </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Students eligible for this type of refund have received provincial government financial aid and or have received a graduate domestic or international bursary. </a:t>
            </a:r>
            <a:b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283464"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These types of requests are processed by the Financial Aid Office. </a:t>
            </a:r>
            <a:b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283464"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The refund request form is found on the myTrent portal: </a:t>
            </a:r>
            <a:b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283464"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myTrent &gt; Finances &gt; Financial Aid &gt; Financial Aid Refund Request</a:t>
            </a:r>
            <a:b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283464"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For further questions contact: </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hlinkClick r:id="rId3"/>
              </a:rPr>
              <a:t>financialaid@trentu.ca</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283464"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15" name="Picture 14">
            <a:extLst>
              <a:ext uri="{FF2B5EF4-FFF2-40B4-BE49-F238E27FC236}">
                <a16:creationId xmlns:a16="http://schemas.microsoft.com/office/drawing/2014/main" id="{87AA8FC3-2BF7-BE94-DEDA-07C1AA2B22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30062" y="1196857"/>
            <a:ext cx="2452505" cy="2452505"/>
          </a:xfrm>
          <a:prstGeom prst="rect">
            <a:avLst/>
          </a:prstGeom>
          <a:ln w="28575">
            <a:solidFill>
              <a:srgbClr val="383155"/>
            </a:solidFill>
          </a:ln>
        </p:spPr>
      </p:pic>
    </p:spTree>
    <p:extLst>
      <p:ext uri="{BB962C8B-B14F-4D97-AF65-F5344CB8AC3E}">
        <p14:creationId xmlns:p14="http://schemas.microsoft.com/office/powerpoint/2010/main" val="676642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useBgFill="1">
        <p:nvSpPr>
          <p:cNvPr id="29" name="Rectangle 28">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1" name="Oval 3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03462D7-27D2-94DC-1264-B79226686001}"/>
              </a:ext>
            </a:extLst>
          </p:cNvPr>
          <p:cNvSpPr>
            <a:spLocks noGrp="1"/>
          </p:cNvSpPr>
          <p:nvPr>
            <p:ph type="title"/>
          </p:nvPr>
        </p:nvSpPr>
        <p:spPr>
          <a:xfrm>
            <a:off x="1260873" y="1627832"/>
            <a:ext cx="3685031" cy="3643683"/>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2100" kern="1200" cap="all" spc="200" baseline="0" dirty="0">
                <a:solidFill>
                  <a:srgbClr val="FFFFFF"/>
                </a:solidFill>
                <a:latin typeface="+mj-lt"/>
                <a:ea typeface="+mj-ea"/>
                <a:cs typeface="+mj-cs"/>
              </a:rPr>
              <a:t>Student Refunds: Refunding Credit on student Account</a:t>
            </a:r>
          </a:p>
        </p:txBody>
      </p:sp>
      <p:sp>
        <p:nvSpPr>
          <p:cNvPr id="4" name="TextBox 3">
            <a:extLst>
              <a:ext uri="{FF2B5EF4-FFF2-40B4-BE49-F238E27FC236}">
                <a16:creationId xmlns:a16="http://schemas.microsoft.com/office/drawing/2014/main" id="{A6A50252-D099-D5B9-9BD7-C064579F1D58}"/>
              </a:ext>
            </a:extLst>
          </p:cNvPr>
          <p:cNvSpPr txBox="1"/>
          <p:nvPr/>
        </p:nvSpPr>
        <p:spPr>
          <a:xfrm>
            <a:off x="5453449" y="621206"/>
            <a:ext cx="6452412" cy="5503045"/>
          </a:xfrm>
          <a:prstGeom prst="rect">
            <a:avLst/>
          </a:prstGeom>
          <a:noFill/>
          <a:ln w="19050">
            <a:solidFill>
              <a:schemeClr val="tx1"/>
            </a:solidFill>
          </a:ln>
        </p:spPr>
        <p:txBody>
          <a:bodyPr wrap="square">
            <a:spAutoFit/>
          </a:bodyPr>
          <a:lstStyle/>
          <a:p>
            <a:pPr marL="0" marR="0" lvl="0" indent="0" algn="l" defTabSz="283464" rtl="0" eaLnBrk="1" fontAlgn="auto" latinLnBrk="0" hangingPunct="1">
              <a:lnSpc>
                <a:spcPct val="90000"/>
              </a:lnSpc>
              <a:spcBef>
                <a:spcPts val="0"/>
              </a:spcBef>
              <a:spcAft>
                <a:spcPts val="600"/>
              </a:spcAft>
              <a:buClrTx/>
              <a:buSzTx/>
              <a:buFontTx/>
              <a:buNone/>
              <a:tabLst/>
              <a:defRPr/>
            </a:pPr>
            <a:endParaRPr kumimoji="0" lang="en-US" sz="1800" b="1"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endParaRPr>
          </a:p>
          <a:p>
            <a:pPr marL="0" marR="0" lvl="0" indent="0" algn="l" defTabSz="283464"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endParaRPr>
          </a:p>
          <a:p>
            <a:pPr marL="0" marR="0" lvl="0" indent="0" algn="l" defTabSz="283464"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rPr>
              <a:t>Reason for a credit balance:</a:t>
            </a:r>
          </a:p>
          <a:p>
            <a:pPr marL="342900" marR="0" lvl="0" indent="-342900" algn="l" defTabSz="283464" rtl="0" eaLnBrk="1" fontAlgn="auto" latinLnBrk="0" hangingPunct="1">
              <a:lnSpc>
                <a:spcPct val="9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rPr>
              <a:t>Graduate funding</a:t>
            </a:r>
          </a:p>
          <a:p>
            <a:pPr marL="342900" marR="0" lvl="0" indent="-342900" algn="l" defTabSz="283464" rtl="0" eaLnBrk="1" fontAlgn="auto" latinLnBrk="0" hangingPunct="1">
              <a:lnSpc>
                <a:spcPct val="9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rPr>
              <a:t>External scholarships</a:t>
            </a:r>
          </a:p>
          <a:p>
            <a:pPr marL="342900" marR="0" lvl="0" indent="-342900" algn="l" defTabSz="283464" rtl="0" eaLnBrk="1" fontAlgn="auto" latinLnBrk="0" hangingPunct="1">
              <a:lnSpc>
                <a:spcPct val="9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rPr>
              <a:t>Tuition overpayment</a:t>
            </a:r>
          </a:p>
          <a:p>
            <a:pPr marL="342900" marR="0" lvl="0" indent="-342900" algn="l" defTabSz="283464" rtl="0" eaLnBrk="1" fontAlgn="auto" latinLnBrk="0" hangingPunct="1">
              <a:lnSpc>
                <a:spcPct val="9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rPr>
              <a:t>External loan cost of living allowance</a:t>
            </a:r>
          </a:p>
          <a:p>
            <a:pPr marL="0" marR="0" lvl="0" indent="0" algn="l" defTabSz="283464"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endParaRPr>
          </a:p>
          <a:p>
            <a:pPr marL="0" marR="0" lvl="0" indent="0" algn="l" defTabSz="283464"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rPr>
              <a:t>These types of requests are processed by the School of Graduate Studies. </a:t>
            </a:r>
            <a:br>
              <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endParaRPr>
          </a:p>
          <a:p>
            <a:pPr marL="0" marR="0" lvl="0" indent="0" algn="l" defTabSz="283464"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rPr>
              <a:t>The refund request form is found on the myTrent portal: </a:t>
            </a:r>
            <a:br>
              <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endParaRPr>
          </a:p>
          <a:p>
            <a:pPr marL="0" marR="0" lvl="0" indent="0" algn="l" defTabSz="283464"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rPr>
              <a:t>myTrent &gt; Finances &gt; Financial Aid &gt; Graduate Refund Request (Credit on Account)</a:t>
            </a:r>
            <a:br>
              <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endParaRPr>
          </a:p>
          <a:p>
            <a:pPr marL="0" marR="0" lvl="0" indent="0" algn="l" defTabSz="283464"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A5356">
                    <a:lumMod val="75000"/>
                  </a:srgbClr>
                </a:solidFill>
                <a:effectLst/>
                <a:uLnTx/>
                <a:uFillTx/>
                <a:latin typeface="Gill Sans MT" panose="020B0502020104020203"/>
                <a:ea typeface="+mn-ea"/>
                <a:cs typeface="+mn-cs"/>
              </a:rPr>
              <a:t>For further details contact: </a:t>
            </a:r>
            <a:r>
              <a:rPr kumimoji="0" lang="en-US" sz="1800" b="0" i="0" u="none" strike="noStrike" kern="1200" cap="none" spc="0" normalizeH="0" baseline="0" noProof="0" dirty="0">
                <a:ln>
                  <a:noFill/>
                </a:ln>
                <a:solidFill>
                  <a:srgbClr val="383155"/>
                </a:solidFill>
                <a:effectLst/>
                <a:uLnTx/>
                <a:uFillTx/>
                <a:latin typeface="Gill Sans MT" panose="020B0502020104020203"/>
                <a:ea typeface="+mn-ea"/>
                <a:cs typeface="+mn-cs"/>
                <a:hlinkClick r:id="rId3"/>
              </a:rPr>
              <a:t>graduatefinance@trentu.ca</a:t>
            </a:r>
            <a:endParaRPr kumimoji="0" lang="en-US" sz="1800" b="0" i="0" u="none" strike="noStrike" kern="1200" cap="none" spc="0" normalizeH="0" baseline="0" noProof="0" dirty="0">
              <a:ln>
                <a:noFill/>
              </a:ln>
              <a:solidFill>
                <a:srgbClr val="383155"/>
              </a:solidFill>
              <a:effectLst/>
              <a:uLnTx/>
              <a:uFillTx/>
              <a:latin typeface="Gill Sans MT" panose="020B0502020104020203"/>
              <a:ea typeface="+mn-ea"/>
              <a:cs typeface="+mn-cs"/>
            </a:endParaRPr>
          </a:p>
          <a:p>
            <a:pPr marL="0" marR="0" lvl="0" indent="0" algn="l" defTabSz="283464"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12301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290B-8F57-095D-ACA5-52827E62D990}"/>
              </a:ext>
            </a:extLst>
          </p:cNvPr>
          <p:cNvSpPr>
            <a:spLocks noGrp="1"/>
          </p:cNvSpPr>
          <p:nvPr>
            <p:ph type="title"/>
          </p:nvPr>
        </p:nvSpPr>
        <p:spPr>
          <a:xfrm>
            <a:off x="6096000" y="336620"/>
            <a:ext cx="5925310" cy="1174991"/>
          </a:xfrm>
        </p:spPr>
        <p:txBody>
          <a:bodyPr vert="horz" lIns="182880" tIns="182880" rIns="182880" bIns="182880" rtlCol="0" anchor="ctr">
            <a:normAutofit/>
          </a:bodyPr>
          <a:lstStyle/>
          <a:p>
            <a:r>
              <a:rPr lang="en-US" sz="2400" dirty="0"/>
              <a:t>Finance Connections Around Campus</a:t>
            </a:r>
          </a:p>
        </p:txBody>
      </p:sp>
      <p:pic>
        <p:nvPicPr>
          <p:cNvPr id="5" name="Picture 4">
            <a:extLst>
              <a:ext uri="{FF2B5EF4-FFF2-40B4-BE49-F238E27FC236}">
                <a16:creationId xmlns:a16="http://schemas.microsoft.com/office/drawing/2014/main" id="{071BEB1E-D8FD-A3F9-5CAA-32C596CB029C}"/>
              </a:ext>
              <a:ext uri="{C183D7F6-B498-43B3-948B-1728B52AA6E4}">
                <adec:decorative xmlns:adec="http://schemas.microsoft.com/office/drawing/2017/decorative" val="1"/>
              </a:ext>
            </a:extLst>
          </p:cNvPr>
          <p:cNvPicPr>
            <a:picLocks noChangeAspect="1"/>
          </p:cNvPicPr>
          <p:nvPr/>
        </p:nvPicPr>
        <p:blipFill>
          <a:blip r:embed="rId2"/>
          <a:srcRect l="16045" r="16043" b="-1"/>
          <a:stretch/>
        </p:blipFill>
        <p:spPr>
          <a:xfrm>
            <a:off x="1449880" y="1099986"/>
            <a:ext cx="3163310" cy="4658028"/>
          </a:xfrm>
          <a:prstGeom prst="rect">
            <a:avLst/>
          </a:prstGeom>
        </p:spPr>
      </p:pic>
      <p:sp>
        <p:nvSpPr>
          <p:cNvPr id="3" name="Content Placeholder 2">
            <a:extLst>
              <a:ext uri="{FF2B5EF4-FFF2-40B4-BE49-F238E27FC236}">
                <a16:creationId xmlns:a16="http://schemas.microsoft.com/office/drawing/2014/main" id="{9A0D34E6-7BE4-2370-17BA-AC9282C2245A}"/>
              </a:ext>
            </a:extLst>
          </p:cNvPr>
          <p:cNvSpPr>
            <a:spLocks noGrp="1"/>
          </p:cNvSpPr>
          <p:nvPr>
            <p:ph idx="1"/>
          </p:nvPr>
        </p:nvSpPr>
        <p:spPr>
          <a:xfrm>
            <a:off x="6183516" y="1776532"/>
            <a:ext cx="5837794" cy="4744847"/>
          </a:xfrm>
        </p:spPr>
        <p:txBody>
          <a:bodyPr vert="horz" lIns="91440" tIns="45720" rIns="91440" bIns="45720" rtlCol="0">
            <a:noAutofit/>
          </a:bodyPr>
          <a:lstStyle/>
          <a:p>
            <a:pPr marL="0" indent="0">
              <a:lnSpc>
                <a:spcPct val="90000"/>
              </a:lnSpc>
              <a:buNone/>
            </a:pPr>
            <a:r>
              <a:rPr lang="en-US" sz="1700" dirty="0">
                <a:solidFill>
                  <a:schemeClr val="tx1">
                    <a:lumMod val="85000"/>
                    <a:lumOff val="15000"/>
                  </a:schemeClr>
                </a:solidFill>
              </a:rPr>
              <a:t>The </a:t>
            </a:r>
            <a:r>
              <a:rPr lang="en-US" sz="1700" dirty="0">
                <a:solidFill>
                  <a:schemeClr val="tx1">
                    <a:lumMod val="85000"/>
                    <a:lumOff val="15000"/>
                  </a:schemeClr>
                </a:solidFill>
                <a:hlinkClick r:id="rId3">
                  <a:extLst>
                    <a:ext uri="{A12FA001-AC4F-418D-AE19-62706E023703}">
                      <ahyp:hlinkClr xmlns:ahyp="http://schemas.microsoft.com/office/drawing/2018/hyperlinkcolor" val="tx"/>
                    </a:ext>
                  </a:extLst>
                </a:hlinkClick>
              </a:rPr>
              <a:t>Financial Aid Office </a:t>
            </a:r>
            <a:r>
              <a:rPr lang="en-US" sz="1700" dirty="0">
                <a:solidFill>
                  <a:schemeClr val="tx1">
                    <a:lumMod val="85000"/>
                    <a:lumOff val="15000"/>
                  </a:schemeClr>
                </a:solidFill>
              </a:rPr>
              <a:t>at Trent processes Ontario Student Assistance Program (OSAP) applications for graduate students, as well as assists with the facilitation of the graduate bursary application. While OSAP is only available to Ontario students, both international and domestic students are welcome to apply for a bursary. </a:t>
            </a:r>
            <a:br>
              <a:rPr lang="en-US" sz="1700" dirty="0">
                <a:solidFill>
                  <a:schemeClr val="tx1">
                    <a:lumMod val="85000"/>
                    <a:lumOff val="15000"/>
                  </a:schemeClr>
                </a:solidFill>
              </a:rPr>
            </a:br>
            <a:endParaRPr lang="en-US" sz="1700" dirty="0">
              <a:solidFill>
                <a:schemeClr val="tx1">
                  <a:lumMod val="85000"/>
                  <a:lumOff val="15000"/>
                </a:schemeClr>
              </a:solidFill>
            </a:endParaRPr>
          </a:p>
          <a:p>
            <a:pPr marL="0" indent="0">
              <a:lnSpc>
                <a:spcPct val="90000"/>
              </a:lnSpc>
              <a:buNone/>
            </a:pPr>
            <a:r>
              <a:rPr lang="en-US" sz="1700" b="1" dirty="0">
                <a:solidFill>
                  <a:schemeClr val="tx1">
                    <a:lumMod val="85000"/>
                    <a:lumOff val="15000"/>
                  </a:schemeClr>
                </a:solidFill>
              </a:rPr>
              <a:t>Graduate Studies &amp; OSAP</a:t>
            </a:r>
          </a:p>
          <a:p>
            <a:pPr marL="0" indent="0">
              <a:lnSpc>
                <a:spcPct val="90000"/>
              </a:lnSpc>
              <a:buNone/>
            </a:pPr>
            <a:r>
              <a:rPr lang="en-US" sz="1700" dirty="0">
                <a:solidFill>
                  <a:schemeClr val="tx1">
                    <a:lumMod val="85000"/>
                    <a:lumOff val="15000"/>
                  </a:schemeClr>
                </a:solidFill>
              </a:rPr>
              <a:t>As a graduate student you are eligible to receive OSAP funding. </a:t>
            </a:r>
            <a:r>
              <a:rPr lang="en-US" sz="1700" i="1" dirty="0">
                <a:solidFill>
                  <a:schemeClr val="tx1">
                    <a:lumMod val="85000"/>
                    <a:lumOff val="15000"/>
                  </a:schemeClr>
                </a:solidFill>
              </a:rPr>
              <a:t>Our office strongly encourages you to apply for fall/winter and then complete an OSAP Change of Information form on the myTrent portal for the summer term. </a:t>
            </a:r>
          </a:p>
          <a:p>
            <a:pPr marL="0" indent="0">
              <a:lnSpc>
                <a:spcPct val="90000"/>
              </a:lnSpc>
              <a:buNone/>
            </a:pPr>
            <a:r>
              <a:rPr lang="en-US" sz="1700" dirty="0">
                <a:solidFill>
                  <a:schemeClr val="tx1">
                    <a:lumMod val="85000"/>
                    <a:lumOff val="15000"/>
                  </a:schemeClr>
                </a:solidFill>
              </a:rPr>
              <a:t>This would give you the ability to receive a disbursement for fall/winter and then summer as well. </a:t>
            </a:r>
          </a:p>
          <a:p>
            <a:pPr marL="0" indent="0">
              <a:lnSpc>
                <a:spcPct val="90000"/>
              </a:lnSpc>
              <a:buNone/>
            </a:pPr>
            <a:r>
              <a:rPr lang="en-US" sz="1700" dirty="0">
                <a:solidFill>
                  <a:schemeClr val="tx1">
                    <a:lumMod val="85000"/>
                    <a:lumOff val="15000"/>
                  </a:schemeClr>
                </a:solidFill>
              </a:rPr>
              <a:t>For more information about OSAP as a graduate student review the Financial Aid Office materials posted for graduate students, not undergraduate students.</a:t>
            </a:r>
          </a:p>
        </p:txBody>
      </p:sp>
    </p:spTree>
    <p:extLst>
      <p:ext uri="{BB962C8B-B14F-4D97-AF65-F5344CB8AC3E}">
        <p14:creationId xmlns:p14="http://schemas.microsoft.com/office/powerpoint/2010/main" val="3606842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EB52-0C88-FA63-4E53-4E7D150F204D}"/>
              </a:ext>
            </a:extLst>
          </p:cNvPr>
          <p:cNvSpPr>
            <a:spLocks noGrp="1"/>
          </p:cNvSpPr>
          <p:nvPr>
            <p:ph type="title"/>
          </p:nvPr>
        </p:nvSpPr>
        <p:spPr>
          <a:xfrm>
            <a:off x="6911063" y="334539"/>
            <a:ext cx="4486656" cy="1174991"/>
          </a:xfrm>
        </p:spPr>
        <p:txBody>
          <a:bodyPr vert="horz" lIns="182880" tIns="182880" rIns="182880" bIns="182880" rtlCol="0" anchor="ctr">
            <a:normAutofit/>
          </a:bodyPr>
          <a:lstStyle/>
          <a:p>
            <a:r>
              <a:rPr lang="en-US" sz="2400" dirty="0">
                <a:hlinkClick r:id="rId3">
                  <a:extLst>
                    <a:ext uri="{A12FA001-AC4F-418D-AE19-62706E023703}">
                      <ahyp:hlinkClr xmlns:ahyp="http://schemas.microsoft.com/office/drawing/2018/hyperlinkcolor" val="tx"/>
                    </a:ext>
                  </a:extLst>
                </a:hlinkClick>
              </a:rPr>
              <a:t>Graduate Tuition Fees</a:t>
            </a:r>
            <a:endParaRPr lang="en-US" sz="2400" dirty="0"/>
          </a:p>
        </p:txBody>
      </p:sp>
      <p:pic>
        <p:nvPicPr>
          <p:cNvPr id="5" name="Picture 4" descr="A bridge over a river">
            <a:extLst>
              <a:ext uri="{FF2B5EF4-FFF2-40B4-BE49-F238E27FC236}">
                <a16:creationId xmlns:a16="http://schemas.microsoft.com/office/drawing/2014/main" id="{B41953CB-FB02-E34E-9D03-A67FC85285FB}"/>
              </a:ext>
            </a:extLst>
          </p:cNvPr>
          <p:cNvPicPr>
            <a:picLocks noChangeAspect="1"/>
          </p:cNvPicPr>
          <p:nvPr/>
        </p:nvPicPr>
        <p:blipFill>
          <a:blip r:embed="rId4"/>
          <a:srcRect l="19951" r="20806" b="-1"/>
          <a:stretch/>
        </p:blipFill>
        <p:spPr>
          <a:xfrm>
            <a:off x="20" y="10"/>
            <a:ext cx="6086621" cy="6857990"/>
          </a:xfrm>
          <a:prstGeom prst="rect">
            <a:avLst/>
          </a:prstGeom>
        </p:spPr>
      </p:pic>
      <p:sp>
        <p:nvSpPr>
          <p:cNvPr id="4" name="Text Placeholder 3">
            <a:extLst>
              <a:ext uri="{FF2B5EF4-FFF2-40B4-BE49-F238E27FC236}">
                <a16:creationId xmlns:a16="http://schemas.microsoft.com/office/drawing/2014/main" id="{130AB234-2E7A-D202-FAA8-E896144A303C}"/>
              </a:ext>
            </a:extLst>
          </p:cNvPr>
          <p:cNvSpPr>
            <a:spLocks noGrp="1"/>
          </p:cNvSpPr>
          <p:nvPr>
            <p:ph type="body" sz="half" idx="2"/>
          </p:nvPr>
        </p:nvSpPr>
        <p:spPr>
          <a:xfrm>
            <a:off x="6390409" y="1724891"/>
            <a:ext cx="5527964" cy="4281055"/>
          </a:xfrm>
        </p:spPr>
        <p:txBody>
          <a:bodyPr vert="horz" lIns="91440" tIns="45720" rIns="91440" bIns="45720" rtlCol="0">
            <a:noAutofit/>
          </a:bodyPr>
          <a:lstStyle/>
          <a:p>
            <a:pPr algn="l">
              <a:lnSpc>
                <a:spcPct val="90000"/>
              </a:lnSpc>
            </a:pPr>
            <a:r>
              <a:rPr lang="en-US" sz="1600" dirty="0">
                <a:solidFill>
                  <a:schemeClr val="tx1">
                    <a:lumMod val="85000"/>
                    <a:lumOff val="15000"/>
                  </a:schemeClr>
                </a:solidFill>
              </a:rPr>
              <a:t>Graduate tuition fees vary between research/thesis-based programs and professional programs. </a:t>
            </a:r>
            <a:br>
              <a:rPr lang="en-US" sz="1600" dirty="0">
                <a:solidFill>
                  <a:schemeClr val="tx1">
                    <a:lumMod val="85000"/>
                    <a:lumOff val="15000"/>
                  </a:schemeClr>
                </a:solidFill>
              </a:rPr>
            </a:br>
            <a:br>
              <a:rPr lang="en-US" sz="1600" dirty="0">
                <a:solidFill>
                  <a:schemeClr val="tx1">
                    <a:lumMod val="85000"/>
                    <a:lumOff val="15000"/>
                  </a:schemeClr>
                </a:solidFill>
              </a:rPr>
            </a:br>
            <a:r>
              <a:rPr lang="en-US" sz="1600" dirty="0">
                <a:solidFill>
                  <a:schemeClr val="tx1">
                    <a:lumMod val="85000"/>
                    <a:lumOff val="15000"/>
                  </a:schemeClr>
                </a:solidFill>
              </a:rPr>
              <a:t>For full details on graduate fees for the 2024-2025 academic year, please refer to the </a:t>
            </a:r>
            <a:r>
              <a:rPr lang="en-US" sz="1600" dirty="0">
                <a:solidFill>
                  <a:schemeClr val="tx1">
                    <a:lumMod val="85000"/>
                    <a:lumOff val="15000"/>
                  </a:schemeClr>
                </a:solidFill>
                <a:hlinkClick r:id="rId3">
                  <a:extLst>
                    <a:ext uri="{A12FA001-AC4F-418D-AE19-62706E023703}">
                      <ahyp:hlinkClr xmlns:ahyp="http://schemas.microsoft.com/office/drawing/2018/hyperlinkcolor" val="tx"/>
                    </a:ext>
                  </a:extLst>
                </a:hlinkClick>
              </a:rPr>
              <a:t>appropriate fee schedule. </a:t>
            </a:r>
            <a:br>
              <a:rPr lang="en-US" sz="1600" dirty="0">
                <a:solidFill>
                  <a:schemeClr val="tx1">
                    <a:lumMod val="85000"/>
                    <a:lumOff val="15000"/>
                  </a:schemeClr>
                </a:solidFill>
              </a:rPr>
            </a:br>
            <a:br>
              <a:rPr lang="en-US" sz="1600" dirty="0">
                <a:solidFill>
                  <a:schemeClr val="tx1">
                    <a:lumMod val="85000"/>
                    <a:lumOff val="15000"/>
                  </a:schemeClr>
                </a:solidFill>
              </a:rPr>
            </a:br>
            <a:r>
              <a:rPr lang="en-US" sz="1600" dirty="0">
                <a:solidFill>
                  <a:schemeClr val="tx1">
                    <a:lumMod val="85000"/>
                    <a:lumOff val="15000"/>
                  </a:schemeClr>
                </a:solidFill>
              </a:rPr>
              <a:t>Fees are subject to approval by the Trent University Board of Governors and the yearly fee schedule is posted by September of each academic year. </a:t>
            </a:r>
            <a:br>
              <a:rPr lang="en-US" sz="1600" dirty="0">
                <a:solidFill>
                  <a:schemeClr val="tx1">
                    <a:lumMod val="85000"/>
                    <a:lumOff val="15000"/>
                  </a:schemeClr>
                </a:solidFill>
              </a:rPr>
            </a:br>
            <a:br>
              <a:rPr lang="en-US" sz="1600" dirty="0">
                <a:solidFill>
                  <a:schemeClr val="tx1">
                    <a:lumMod val="85000"/>
                    <a:lumOff val="15000"/>
                  </a:schemeClr>
                </a:solidFill>
              </a:rPr>
            </a:br>
            <a:r>
              <a:rPr lang="en-US" sz="1600" dirty="0">
                <a:solidFill>
                  <a:schemeClr val="tx1">
                    <a:lumMod val="85000"/>
                    <a:lumOff val="15000"/>
                  </a:schemeClr>
                </a:solidFill>
              </a:rPr>
              <a:t>Fees for graduate studies are billed per term or per course (programs vary) and fees are based upon year of entry into a graduate program at Trent University. </a:t>
            </a:r>
            <a:br>
              <a:rPr lang="en-US" sz="1600" dirty="0">
                <a:solidFill>
                  <a:schemeClr val="tx1">
                    <a:lumMod val="85000"/>
                    <a:lumOff val="15000"/>
                  </a:schemeClr>
                </a:solidFill>
              </a:rPr>
            </a:br>
            <a:br>
              <a:rPr lang="en-US" sz="1600" dirty="0">
                <a:solidFill>
                  <a:schemeClr val="tx1">
                    <a:lumMod val="85000"/>
                    <a:lumOff val="15000"/>
                  </a:schemeClr>
                </a:solidFill>
              </a:rPr>
            </a:br>
            <a:r>
              <a:rPr lang="en-US" sz="1600" dirty="0">
                <a:solidFill>
                  <a:schemeClr val="tx1">
                    <a:lumMod val="85000"/>
                    <a:lumOff val="15000"/>
                  </a:schemeClr>
                </a:solidFill>
              </a:rPr>
              <a:t>Tuition fees are subject to increase each academic year. Trent’s academic year begins each September and ends each August. Fees for the upcoming academic year are published on our website each July.</a:t>
            </a:r>
          </a:p>
        </p:txBody>
      </p:sp>
    </p:spTree>
    <p:extLst>
      <p:ext uri="{BB962C8B-B14F-4D97-AF65-F5344CB8AC3E}">
        <p14:creationId xmlns:p14="http://schemas.microsoft.com/office/powerpoint/2010/main" val="2620948658"/>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0D9316-8DD0-C80D-6C86-3FF3AA95DBEA}"/>
              </a:ext>
              <a:ext uri="{C183D7F6-B498-43B3-948B-1728B52AA6E4}">
                <adec:decorative xmlns:adec="http://schemas.microsoft.com/office/drawing/2017/decorative" val="1"/>
              </a:ext>
            </a:extLst>
          </p:cNvPr>
          <p:cNvPicPr>
            <a:picLocks noChangeAspect="1"/>
          </p:cNvPicPr>
          <p:nvPr/>
        </p:nvPicPr>
        <p:blipFill>
          <a:blip r:embed="rId2"/>
          <a:srcRect l="8587" r="2523" b="-1"/>
          <a:stretch/>
        </p:blipFill>
        <p:spPr>
          <a:xfrm>
            <a:off x="642" y="10"/>
            <a:ext cx="6096000" cy="6857990"/>
          </a:xfrm>
          <a:prstGeom prst="rect">
            <a:avLst/>
          </a:prstGeom>
        </p:spPr>
      </p:pic>
      <p:sp>
        <p:nvSpPr>
          <p:cNvPr id="2" name="Title 1">
            <a:extLst>
              <a:ext uri="{FF2B5EF4-FFF2-40B4-BE49-F238E27FC236}">
                <a16:creationId xmlns:a16="http://schemas.microsoft.com/office/drawing/2014/main" id="{F4079424-26B3-7C79-4DD2-E6D0308BC442}"/>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dirty="0">
                <a:solidFill>
                  <a:schemeClr val="bg1"/>
                </a:solidFill>
              </a:rPr>
              <a:t>Indigenous Student Financials</a:t>
            </a:r>
          </a:p>
        </p:txBody>
      </p:sp>
      <p:sp>
        <p:nvSpPr>
          <p:cNvPr id="3" name="Content Placeholder 2">
            <a:extLst>
              <a:ext uri="{FF2B5EF4-FFF2-40B4-BE49-F238E27FC236}">
                <a16:creationId xmlns:a16="http://schemas.microsoft.com/office/drawing/2014/main" id="{995F423C-B579-5930-047C-0D79E4D059D4}"/>
              </a:ext>
            </a:extLst>
          </p:cNvPr>
          <p:cNvSpPr>
            <a:spLocks noGrp="1"/>
          </p:cNvSpPr>
          <p:nvPr>
            <p:ph sz="half" idx="1"/>
          </p:nvPr>
        </p:nvSpPr>
        <p:spPr>
          <a:xfrm>
            <a:off x="6723844" y="271306"/>
            <a:ext cx="5394468" cy="6310364"/>
          </a:xfrm>
        </p:spPr>
        <p:txBody>
          <a:bodyPr vert="horz" lIns="91440" tIns="45720" rIns="91440" bIns="45720" rtlCol="0" anchor="ctr">
            <a:normAutofit/>
          </a:bodyPr>
          <a:lstStyle/>
          <a:p>
            <a:pPr marL="0" indent="0">
              <a:lnSpc>
                <a:spcPct val="90000"/>
              </a:lnSpc>
              <a:buNone/>
            </a:pPr>
            <a:r>
              <a:rPr lang="en-US" dirty="0">
                <a:hlinkClick r:id="rId3">
                  <a:extLst>
                    <a:ext uri="{A12FA001-AC4F-418D-AE19-62706E023703}">
                      <ahyp:hlinkClr xmlns:ahyp="http://schemas.microsoft.com/office/drawing/2018/hyperlinkcolor" val="tx"/>
                    </a:ext>
                  </a:extLst>
                </a:hlinkClick>
              </a:rPr>
              <a:t>First Peoples House of Learning </a:t>
            </a:r>
            <a:r>
              <a:rPr lang="en-US" dirty="0"/>
              <a:t>(FPHL) offers cultural services to a diverse community of Indigenous learners (First Nations, Status/Non-Status, Métis, and Inuit). </a:t>
            </a:r>
            <a:br>
              <a:rPr lang="en-US" dirty="0"/>
            </a:br>
            <a:br>
              <a:rPr lang="en-US" dirty="0"/>
            </a:br>
            <a:r>
              <a:rPr lang="en-US" dirty="0"/>
              <a:t>They collaborate with students to support their academic success, personal development and leadership potential.</a:t>
            </a:r>
            <a:br>
              <a:rPr lang="en-US" dirty="0"/>
            </a:br>
            <a:br>
              <a:rPr lang="en-US" dirty="0"/>
            </a:br>
            <a:r>
              <a:rPr lang="en-US" dirty="0"/>
              <a:t>In addition to their student students, FPHL provides information on financial opportunities for Indigenous students. Check out the </a:t>
            </a:r>
            <a:r>
              <a:rPr lang="en-US" dirty="0">
                <a:hlinkClick r:id="rId4">
                  <a:extLst>
                    <a:ext uri="{A12FA001-AC4F-418D-AE19-62706E023703}">
                      <ahyp:hlinkClr xmlns:ahyp="http://schemas.microsoft.com/office/drawing/2018/hyperlinkcolor" val="tx"/>
                    </a:ext>
                  </a:extLst>
                </a:hlinkClick>
              </a:rPr>
              <a:t>FPHL Financial Assistance </a:t>
            </a:r>
            <a:r>
              <a:rPr lang="en-US" dirty="0"/>
              <a:t>page for more information. </a:t>
            </a:r>
            <a:br>
              <a:rPr lang="en-US" dirty="0"/>
            </a:br>
            <a:br>
              <a:rPr lang="en-US" dirty="0"/>
            </a:br>
            <a:r>
              <a:rPr lang="en-US" dirty="0"/>
              <a:t>If you have any questions or concerns about financial matters, please contact the Indigenous Student Success Coordinator at </a:t>
            </a:r>
            <a:r>
              <a:rPr lang="en-US" dirty="0">
                <a:hlinkClick r:id="rId5"/>
              </a:rPr>
              <a:t>fphlstudentsuccess@trentu.ca</a:t>
            </a:r>
            <a:r>
              <a:rPr lang="en-US" dirty="0"/>
              <a:t> or (705) 748 1011 extension 7358. You can also directly </a:t>
            </a:r>
            <a:r>
              <a:rPr lang="en-US" dirty="0">
                <a:hlinkClick r:id="rId6">
                  <a:extLst>
                    <a:ext uri="{A12FA001-AC4F-418D-AE19-62706E023703}">
                      <ahyp:hlinkClr xmlns:ahyp="http://schemas.microsoft.com/office/drawing/2018/hyperlinkcolor" val="tx"/>
                    </a:ext>
                  </a:extLst>
                </a:hlinkClick>
              </a:rPr>
              <a:t>Book a Meeting</a:t>
            </a:r>
            <a:r>
              <a:rPr lang="en-US" dirty="0"/>
              <a:t>. </a:t>
            </a:r>
          </a:p>
          <a:p>
            <a:pPr marL="0">
              <a:lnSpc>
                <a:spcPct val="90000"/>
              </a:lnSpc>
            </a:pPr>
            <a:endParaRPr lang="en-US" sz="1700" dirty="0"/>
          </a:p>
        </p:txBody>
      </p:sp>
    </p:spTree>
    <p:extLst>
      <p:ext uri="{BB962C8B-B14F-4D97-AF65-F5344CB8AC3E}">
        <p14:creationId xmlns:p14="http://schemas.microsoft.com/office/powerpoint/2010/main" val="59318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D158-39EB-1B91-C4E1-DD2F7CC194D6}"/>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2900"/>
              <a:t>Academic Year</a:t>
            </a:r>
            <a:br>
              <a:rPr lang="en-US" sz="2900"/>
            </a:br>
            <a:r>
              <a:rPr lang="en-US" sz="2900"/>
              <a:t>2024 – 2025 </a:t>
            </a:r>
            <a:br>
              <a:rPr lang="en-US" sz="2900"/>
            </a:br>
            <a:r>
              <a:rPr lang="en-US" sz="2900"/>
              <a:t>Don’t forget</a:t>
            </a:r>
          </a:p>
        </p:txBody>
      </p:sp>
      <p:pic>
        <p:nvPicPr>
          <p:cNvPr id="6" name="Content Placeholder 5" descr="Sticky notes on a wall">
            <a:extLst>
              <a:ext uri="{FF2B5EF4-FFF2-40B4-BE49-F238E27FC236}">
                <a16:creationId xmlns:a16="http://schemas.microsoft.com/office/drawing/2014/main" id="{DD59EE1E-9D78-B404-DAA4-37D253682116}"/>
              </a:ext>
            </a:extLst>
          </p:cNvPr>
          <p:cNvPicPr>
            <a:picLocks noChangeAspect="1"/>
          </p:cNvPicPr>
          <p:nvPr/>
        </p:nvPicPr>
        <p:blipFill>
          <a:blip r:embed="rId2"/>
          <a:srcRect l="27278" r="25386" b="2"/>
          <a:stretch/>
        </p:blipFill>
        <p:spPr>
          <a:xfrm>
            <a:off x="20" y="10"/>
            <a:ext cx="4654277" cy="6857990"/>
          </a:xfrm>
          <a:prstGeom prst="rect">
            <a:avLst/>
          </a:prstGeom>
        </p:spPr>
      </p:pic>
    </p:spTree>
    <p:extLst>
      <p:ext uri="{BB962C8B-B14F-4D97-AF65-F5344CB8AC3E}">
        <p14:creationId xmlns:p14="http://schemas.microsoft.com/office/powerpoint/2010/main" val="2513851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6170-A153-8F46-C2F1-BB436F14644B}"/>
              </a:ext>
            </a:extLst>
          </p:cNvPr>
          <p:cNvSpPr>
            <a:spLocks noGrp="1"/>
          </p:cNvSpPr>
          <p:nvPr>
            <p:ph type="title"/>
          </p:nvPr>
        </p:nvSpPr>
        <p:spPr>
          <a:xfrm>
            <a:off x="950068" y="357411"/>
            <a:ext cx="4486656" cy="1472549"/>
          </a:xfrm>
        </p:spPr>
        <p:txBody>
          <a:bodyPr>
            <a:normAutofit/>
          </a:bodyPr>
          <a:lstStyle/>
          <a:p>
            <a:r>
              <a:rPr lang="en-US" dirty="0">
                <a:solidFill>
                  <a:schemeClr val="tx1"/>
                </a:solidFill>
                <a:hlinkClick r:id="rId2">
                  <a:extLst>
                    <a:ext uri="{A12FA001-AC4F-418D-AE19-62706E023703}">
                      <ahyp:hlinkClr xmlns:ahyp="http://schemas.microsoft.com/office/drawing/2018/hyperlinkcolor" val="tx"/>
                    </a:ext>
                  </a:extLst>
                </a:hlinkClick>
              </a:rPr>
              <a:t>Graduate Scholarships &amp; Awards</a:t>
            </a:r>
            <a:endParaRPr lang="en-US" dirty="0">
              <a:solidFill>
                <a:schemeClr val="tx1"/>
              </a:solidFill>
            </a:endParaRPr>
          </a:p>
        </p:txBody>
      </p:sp>
      <p:sp>
        <p:nvSpPr>
          <p:cNvPr id="4" name="Text Placeholder 3">
            <a:extLst>
              <a:ext uri="{FF2B5EF4-FFF2-40B4-BE49-F238E27FC236}">
                <a16:creationId xmlns:a16="http://schemas.microsoft.com/office/drawing/2014/main" id="{B89F0CAD-A8CB-0B83-7119-95A5C0A0C262}"/>
              </a:ext>
            </a:extLst>
          </p:cNvPr>
          <p:cNvSpPr>
            <a:spLocks noGrp="1"/>
          </p:cNvSpPr>
          <p:nvPr>
            <p:ph type="body" sz="half" idx="2"/>
          </p:nvPr>
        </p:nvSpPr>
        <p:spPr>
          <a:xfrm>
            <a:off x="950068" y="2077278"/>
            <a:ext cx="4486656" cy="4502425"/>
          </a:xfrm>
        </p:spPr>
        <p:txBody>
          <a:bodyPr>
            <a:normAutofit/>
          </a:bodyPr>
          <a:lstStyle/>
          <a:p>
            <a:pPr algn="l"/>
            <a:r>
              <a:rPr lang="en-US" sz="1800" dirty="0">
                <a:solidFill>
                  <a:schemeClr val="tx1"/>
                </a:solidFill>
              </a:rPr>
              <a:t>We encourage all graduate students to carefully review the scholarship opportunities posted.</a:t>
            </a:r>
          </a:p>
          <a:p>
            <a:pPr algn="l"/>
            <a:r>
              <a:rPr lang="en-US" sz="1800" dirty="0">
                <a:solidFill>
                  <a:schemeClr val="tx1"/>
                </a:solidFill>
              </a:rPr>
              <a:t>They are sorted in categories of federal, provincial, and internal donor-funded scholarships. </a:t>
            </a:r>
          </a:p>
          <a:p>
            <a:pPr algn="l"/>
            <a:r>
              <a:rPr lang="en-US" sz="1800" dirty="0">
                <a:solidFill>
                  <a:schemeClr val="tx1"/>
                </a:solidFill>
              </a:rPr>
              <a:t>Each funding competition is unique and needs to be reviewed to determine eligibility. </a:t>
            </a:r>
          </a:p>
          <a:p>
            <a:pPr algn="l"/>
            <a:r>
              <a:rPr lang="en-US" sz="1800" dirty="0">
                <a:solidFill>
                  <a:schemeClr val="tx1"/>
                </a:solidFill>
              </a:rPr>
              <a:t>Other External Direct Application Opportunities are updated as the School of Graduate Studies is advised of new opportunities. Students are encouraged bookmark page. </a:t>
            </a:r>
          </a:p>
          <a:p>
            <a:pPr algn="l"/>
            <a:endParaRPr lang="en-US" dirty="0"/>
          </a:p>
        </p:txBody>
      </p:sp>
      <p:sp>
        <p:nvSpPr>
          <p:cNvPr id="5" name="Title 1">
            <a:extLst>
              <a:ext uri="{FF2B5EF4-FFF2-40B4-BE49-F238E27FC236}">
                <a16:creationId xmlns:a16="http://schemas.microsoft.com/office/drawing/2014/main" id="{028768A3-7ED5-635B-28A7-51572883E9CC}"/>
              </a:ext>
            </a:extLst>
          </p:cNvPr>
          <p:cNvSpPr txBox="1">
            <a:spLocks/>
          </p:cNvSpPr>
          <p:nvPr/>
        </p:nvSpPr>
        <p:spPr bwMode="blackWhite">
          <a:xfrm>
            <a:off x="6745677" y="357411"/>
            <a:ext cx="4674383" cy="1472549"/>
          </a:xfrm>
          <a:prstGeom prst="rect">
            <a:avLst/>
          </a:prstGeom>
          <a:solidFill>
            <a:srgbClr val="FFFFFF"/>
          </a:solidFill>
          <a:ln w="31750" cap="sq">
            <a:solidFill>
              <a:srgbClr val="404040"/>
            </a:solidFill>
            <a:miter lim="800000"/>
          </a:ln>
        </p:spPr>
        <p:txBody>
          <a:bodyPr vert="horz" lIns="182880" tIns="182880" rIns="182880" bIns="182880" rtlCol="0" anchor="ctr" anchorCtr="1">
            <a:normAutofit/>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r>
              <a:rPr lang="en-US" dirty="0">
                <a:solidFill>
                  <a:schemeClr val="tx1"/>
                </a:solidFill>
                <a:hlinkClick r:id="rId3">
                  <a:extLst>
                    <a:ext uri="{A12FA001-AC4F-418D-AE19-62706E023703}">
                      <ahyp:hlinkClr xmlns:ahyp="http://schemas.microsoft.com/office/drawing/2018/hyperlinkcolor" val="tx"/>
                    </a:ext>
                  </a:extLst>
                </a:hlinkClick>
              </a:rPr>
              <a:t>How to Win Scholarships</a:t>
            </a:r>
            <a:endParaRPr lang="en-US" dirty="0">
              <a:solidFill>
                <a:schemeClr val="tx1"/>
              </a:solidFill>
            </a:endParaRPr>
          </a:p>
        </p:txBody>
      </p:sp>
      <p:sp>
        <p:nvSpPr>
          <p:cNvPr id="3" name="Content Placeholder 2">
            <a:extLst>
              <a:ext uri="{FF2B5EF4-FFF2-40B4-BE49-F238E27FC236}">
                <a16:creationId xmlns:a16="http://schemas.microsoft.com/office/drawing/2014/main" id="{484F0B52-A819-196B-C4F0-0021FC2B4B53}"/>
              </a:ext>
            </a:extLst>
          </p:cNvPr>
          <p:cNvSpPr>
            <a:spLocks noGrp="1"/>
          </p:cNvSpPr>
          <p:nvPr>
            <p:ph idx="1"/>
          </p:nvPr>
        </p:nvSpPr>
        <p:spPr>
          <a:xfrm>
            <a:off x="6755277" y="2077278"/>
            <a:ext cx="4664783" cy="4423311"/>
          </a:xfrm>
        </p:spPr>
        <p:txBody>
          <a:bodyPr>
            <a:normAutofit/>
          </a:bodyPr>
          <a:lstStyle/>
          <a:p>
            <a:pPr marL="0" indent="0">
              <a:buNone/>
            </a:pPr>
            <a:r>
              <a:rPr lang="en-US" sz="1800" dirty="0"/>
              <a:t>This page is a valuable source for a wide variety of resources related to applying for scholarships for graduate students.  </a:t>
            </a:r>
          </a:p>
          <a:p>
            <a:pPr marL="0" indent="0">
              <a:buNone/>
            </a:pPr>
            <a:endParaRPr lang="en-US" sz="1800" dirty="0"/>
          </a:p>
          <a:p>
            <a:pPr marL="0" indent="0">
              <a:buNone/>
            </a:pPr>
            <a:r>
              <a:rPr lang="en-US" sz="1800" dirty="0"/>
              <a:t>We encourage you to refer to this website frequently as these resources will be helpful throughout your time as a graduate student. </a:t>
            </a:r>
          </a:p>
          <a:p>
            <a:pPr marL="0" indent="0">
              <a:buNone/>
            </a:pPr>
            <a:endParaRPr lang="en-US" sz="1800" dirty="0"/>
          </a:p>
          <a:p>
            <a:pPr>
              <a:spcBef>
                <a:spcPts val="600"/>
              </a:spcBef>
              <a:buFont typeface="Wingdings" panose="05000000000000000000" pitchFamily="2" charset="2"/>
              <a:buChar char="Ø"/>
            </a:pPr>
            <a:r>
              <a:rPr lang="en-US" sz="1800" dirty="0"/>
              <a:t>Upcoming Workshops</a:t>
            </a:r>
          </a:p>
          <a:p>
            <a:pPr>
              <a:spcBef>
                <a:spcPts val="600"/>
              </a:spcBef>
              <a:buFont typeface="Wingdings" panose="05000000000000000000" pitchFamily="2" charset="2"/>
              <a:buChar char="Ø"/>
            </a:pPr>
            <a:r>
              <a:rPr lang="en-US" sz="1800" dirty="0"/>
              <a:t>Graduate Studies Scholarship Application Resources</a:t>
            </a:r>
          </a:p>
          <a:p>
            <a:pPr>
              <a:spcBef>
                <a:spcPts val="600"/>
              </a:spcBef>
              <a:buFont typeface="Wingdings" panose="05000000000000000000" pitchFamily="2" charset="2"/>
              <a:buChar char="Ø"/>
            </a:pPr>
            <a:r>
              <a:rPr lang="en-US" sz="1800" dirty="0"/>
              <a:t>Tri-Council Resources</a:t>
            </a:r>
          </a:p>
          <a:p>
            <a:pPr>
              <a:spcBef>
                <a:spcPts val="600"/>
              </a:spcBef>
              <a:buFont typeface="Wingdings" panose="05000000000000000000" pitchFamily="2" charset="2"/>
              <a:buChar char="Ø"/>
            </a:pPr>
            <a:r>
              <a:rPr lang="en-US" sz="1800" dirty="0"/>
              <a:t>CV/Resume Help: Career Space</a:t>
            </a:r>
          </a:p>
        </p:txBody>
      </p:sp>
    </p:spTree>
    <p:extLst>
      <p:ext uri="{BB962C8B-B14F-4D97-AF65-F5344CB8AC3E}">
        <p14:creationId xmlns:p14="http://schemas.microsoft.com/office/powerpoint/2010/main" val="953414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171561" y="3831939"/>
            <a:ext cx="5792359" cy="2406301"/>
          </a:xfrm>
        </p:spPr>
        <p:txBody>
          <a:bodyPr vert="horz" lIns="274320" tIns="182880" rIns="274320" bIns="182880" rtlCol="0" anchor="ctr" anchorCtr="1">
            <a:normAutofit/>
          </a:bodyPr>
          <a:lstStyle/>
          <a:p>
            <a:pPr algn="l"/>
            <a:r>
              <a:rPr lang="en-US" sz="1600" dirty="0">
                <a:solidFill>
                  <a:schemeClr val="tx1"/>
                </a:solidFill>
              </a:rPr>
              <a:t>School of Graduate Studies</a:t>
            </a:r>
            <a:br>
              <a:rPr lang="en-US" sz="1600" dirty="0">
                <a:solidFill>
                  <a:schemeClr val="tx1"/>
                </a:solidFill>
              </a:rPr>
            </a:br>
            <a:r>
              <a:rPr lang="en-US" sz="1600" dirty="0">
                <a:solidFill>
                  <a:schemeClr val="tx1"/>
                </a:solidFill>
              </a:rPr>
              <a:t>Blackburn Hall, Suite 115</a:t>
            </a:r>
            <a:br>
              <a:rPr lang="en-US" sz="1600" dirty="0">
                <a:solidFill>
                  <a:schemeClr val="tx1"/>
                </a:solidFill>
              </a:rPr>
            </a:br>
            <a:r>
              <a:rPr lang="en-US" sz="1600" dirty="0">
                <a:solidFill>
                  <a:schemeClr val="tx1"/>
                </a:solidFill>
              </a:rPr>
              <a:t>All financial inquires direct to</a:t>
            </a:r>
            <a:r>
              <a:rPr lang="en-US" sz="1500" dirty="0">
                <a:solidFill>
                  <a:schemeClr val="tx1"/>
                </a:solidFill>
              </a:rPr>
              <a:t>: </a:t>
            </a:r>
            <a:r>
              <a:rPr lang="en-US" sz="1500" cap="none" dirty="0">
                <a:solidFill>
                  <a:schemeClr val="tx1"/>
                </a:solidFill>
                <a:hlinkClick r:id="rId3">
                  <a:extLst>
                    <a:ext uri="{A12FA001-AC4F-418D-AE19-62706E023703}">
                      <ahyp:hlinkClr xmlns:ahyp="http://schemas.microsoft.com/office/drawing/2018/hyperlinkcolor" val="tx"/>
                    </a:ext>
                  </a:extLst>
                </a:hlinkClick>
              </a:rPr>
              <a:t>graduatefinance@trentu.ca</a:t>
            </a:r>
            <a:br>
              <a:rPr lang="en-US" sz="1500" dirty="0"/>
            </a:br>
            <a:endParaRPr lang="en-US" sz="1500" dirty="0"/>
          </a:p>
        </p:txBody>
      </p:sp>
      <p:pic>
        <p:nvPicPr>
          <p:cNvPr id="1026" name="Picture 2" descr="A group of people gather around a fire in a Tipi">
            <a:extLst>
              <a:ext uri="{FF2B5EF4-FFF2-40B4-BE49-F238E27FC236}">
                <a16:creationId xmlns:a16="http://schemas.microsoft.com/office/drawing/2014/main" id="{08408C54-52CA-8297-84AD-88513D74E9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348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0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AB6575-C7F1-8962-4FF8-F6A2FDBE3EC2}"/>
              </a:ext>
            </a:extLst>
          </p:cNvPr>
          <p:cNvSpPr>
            <a:spLocks noGrp="1"/>
          </p:cNvSpPr>
          <p:nvPr>
            <p:ph type="title"/>
          </p:nvPr>
        </p:nvSpPr>
        <p:spPr>
          <a:xfrm>
            <a:off x="1209040" y="1586484"/>
            <a:ext cx="3736865"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3000" kern="1200" cap="all" spc="200" baseline="0" dirty="0">
                <a:solidFill>
                  <a:srgbClr val="FFFFFF"/>
                </a:solidFill>
                <a:latin typeface="+mj-lt"/>
                <a:ea typeface="+mj-ea"/>
                <a:cs typeface="+mj-cs"/>
              </a:rPr>
              <a:t>Student Accounts &amp; </a:t>
            </a:r>
            <a:br>
              <a:rPr lang="en-US" sz="3000" kern="1200" cap="all" spc="200" baseline="0" dirty="0">
                <a:solidFill>
                  <a:srgbClr val="FFFFFF"/>
                </a:solidFill>
                <a:latin typeface="+mj-lt"/>
                <a:ea typeface="+mj-ea"/>
                <a:cs typeface="+mj-cs"/>
              </a:rPr>
            </a:br>
            <a:r>
              <a:rPr lang="en-US" sz="3000" kern="1200" cap="all" spc="200" baseline="0" dirty="0">
                <a:solidFill>
                  <a:srgbClr val="FFFFFF"/>
                </a:solidFill>
                <a:latin typeface="+mj-lt"/>
                <a:ea typeface="+mj-ea"/>
                <a:cs typeface="+mj-cs"/>
              </a:rPr>
              <a:t>Tuition </a:t>
            </a:r>
          </a:p>
        </p:txBody>
      </p:sp>
      <p:sp>
        <p:nvSpPr>
          <p:cNvPr id="4" name="Content Placeholder 3">
            <a:extLst>
              <a:ext uri="{FF2B5EF4-FFF2-40B4-BE49-F238E27FC236}">
                <a16:creationId xmlns:a16="http://schemas.microsoft.com/office/drawing/2014/main" id="{D509A34B-C383-0836-2000-B65CF2ADE116}"/>
              </a:ext>
            </a:extLst>
          </p:cNvPr>
          <p:cNvSpPr>
            <a:spLocks/>
          </p:cNvSpPr>
          <p:nvPr/>
        </p:nvSpPr>
        <p:spPr>
          <a:xfrm>
            <a:off x="5344159" y="1062680"/>
            <a:ext cx="6716035" cy="5354595"/>
          </a:xfrm>
          <a:prstGeom prst="rect">
            <a:avLst/>
          </a:prstGeom>
        </p:spPr>
        <p:txBody>
          <a:bodyPr>
            <a:noAutofit/>
          </a:bodyPr>
          <a:lstStyle/>
          <a:p>
            <a:pPr defTabSz="347472">
              <a:lnSpc>
                <a:spcPct val="90000"/>
              </a:lnSpc>
              <a:spcAft>
                <a:spcPts val="600"/>
              </a:spcAft>
            </a:pPr>
            <a:r>
              <a:rPr lang="en-US" sz="1600" b="1" kern="1200" dirty="0">
                <a:solidFill>
                  <a:schemeClr val="tx1"/>
                </a:solidFill>
                <a:latin typeface="+mn-lt"/>
                <a:ea typeface="+mn-ea"/>
                <a:cs typeface="+mn-cs"/>
              </a:rPr>
              <a:t>Graduate Tuition Fee Deadlines</a:t>
            </a:r>
          </a:p>
          <a:p>
            <a:pPr defTabSz="347472">
              <a:lnSpc>
                <a:spcPct val="90000"/>
              </a:lnSpc>
              <a:spcAft>
                <a:spcPts val="600"/>
              </a:spcAft>
            </a:pPr>
            <a:r>
              <a:rPr lang="en-US" sz="1600" kern="1200" dirty="0">
                <a:solidFill>
                  <a:schemeClr val="tx1"/>
                </a:solidFill>
                <a:latin typeface="+mn-lt"/>
                <a:ea typeface="+mn-ea"/>
                <a:cs typeface="+mn-cs"/>
              </a:rPr>
              <a:t>Fall Term: September 28, 2024</a:t>
            </a:r>
          </a:p>
          <a:p>
            <a:pPr defTabSz="347472">
              <a:lnSpc>
                <a:spcPct val="90000"/>
              </a:lnSpc>
              <a:spcAft>
                <a:spcPts val="600"/>
              </a:spcAft>
            </a:pPr>
            <a:r>
              <a:rPr lang="en-US" sz="1600" kern="1200" dirty="0">
                <a:solidFill>
                  <a:schemeClr val="tx1"/>
                </a:solidFill>
                <a:latin typeface="+mn-lt"/>
                <a:ea typeface="+mn-ea"/>
                <a:cs typeface="+mn-cs"/>
              </a:rPr>
              <a:t>Winter Term:</a:t>
            </a:r>
            <a:r>
              <a:rPr lang="en-US" sz="1600" dirty="0"/>
              <a:t> </a:t>
            </a:r>
            <a:r>
              <a:rPr lang="en-US" sz="1600" kern="1200" dirty="0">
                <a:solidFill>
                  <a:schemeClr val="tx1"/>
                </a:solidFill>
                <a:latin typeface="+mn-lt"/>
                <a:ea typeface="+mn-ea"/>
                <a:cs typeface="+mn-cs"/>
              </a:rPr>
              <a:t>January 28, 2025</a:t>
            </a:r>
          </a:p>
          <a:p>
            <a:pPr defTabSz="347472">
              <a:lnSpc>
                <a:spcPct val="90000"/>
              </a:lnSpc>
              <a:spcAft>
                <a:spcPts val="600"/>
              </a:spcAft>
            </a:pPr>
            <a:r>
              <a:rPr lang="en-US" sz="1600" kern="1200" dirty="0">
                <a:solidFill>
                  <a:schemeClr val="tx1"/>
                </a:solidFill>
                <a:latin typeface="+mn-lt"/>
                <a:ea typeface="+mn-ea"/>
                <a:cs typeface="+mn-cs"/>
              </a:rPr>
              <a:t>Summer Term:	May 28, 2025</a:t>
            </a:r>
          </a:p>
          <a:p>
            <a:pPr defTabSz="347472">
              <a:lnSpc>
                <a:spcPct val="90000"/>
              </a:lnSpc>
              <a:spcAft>
                <a:spcPts val="600"/>
              </a:spcAft>
            </a:pPr>
            <a:endParaRPr lang="en-US" sz="1600" kern="1200" dirty="0">
              <a:solidFill>
                <a:schemeClr val="tx1"/>
              </a:solidFill>
              <a:latin typeface="+mn-lt"/>
              <a:ea typeface="+mn-ea"/>
              <a:cs typeface="+mn-cs"/>
            </a:endParaRPr>
          </a:p>
          <a:p>
            <a:pPr defTabSz="347472">
              <a:lnSpc>
                <a:spcPct val="90000"/>
              </a:lnSpc>
              <a:spcAft>
                <a:spcPts val="600"/>
              </a:spcAft>
            </a:pPr>
            <a:r>
              <a:rPr lang="en-US" sz="1600" kern="1200" dirty="0">
                <a:solidFill>
                  <a:schemeClr val="tx1"/>
                </a:solidFill>
                <a:latin typeface="+mn-lt"/>
                <a:ea typeface="+mn-ea"/>
                <a:cs typeface="+mn-cs"/>
              </a:rPr>
              <a:t>You must be registered in your program’s placeholder for your tuition billing to be applied to your student account. </a:t>
            </a:r>
          </a:p>
          <a:p>
            <a:pPr defTabSz="347472">
              <a:lnSpc>
                <a:spcPct val="90000"/>
              </a:lnSpc>
              <a:spcAft>
                <a:spcPts val="600"/>
              </a:spcAft>
            </a:pPr>
            <a:br>
              <a:rPr lang="en-US" sz="1600" kern="1200" dirty="0">
                <a:solidFill>
                  <a:schemeClr val="tx1"/>
                </a:solidFill>
                <a:latin typeface="+mn-lt"/>
                <a:ea typeface="+mn-ea"/>
                <a:cs typeface="+mn-cs"/>
              </a:rPr>
            </a:br>
            <a:r>
              <a:rPr lang="en-US" sz="1600" kern="1200" dirty="0">
                <a:solidFill>
                  <a:schemeClr val="tx1"/>
                </a:solidFill>
                <a:latin typeface="+mn-lt"/>
                <a:ea typeface="+mn-ea"/>
                <a:cs typeface="+mn-cs"/>
              </a:rPr>
              <a:t>Billing is applied 2-3 weeks prior to the start of a new term.</a:t>
            </a:r>
          </a:p>
          <a:p>
            <a:pPr defTabSz="347472">
              <a:lnSpc>
                <a:spcPct val="90000"/>
              </a:lnSpc>
              <a:spcAft>
                <a:spcPts val="600"/>
              </a:spcAft>
            </a:pPr>
            <a:br>
              <a:rPr lang="en-US" sz="1600" kern="1200" dirty="0">
                <a:solidFill>
                  <a:schemeClr val="tx1"/>
                </a:solidFill>
                <a:latin typeface="+mn-lt"/>
                <a:ea typeface="+mn-ea"/>
                <a:cs typeface="+mn-cs"/>
              </a:rPr>
            </a:br>
            <a:r>
              <a:rPr lang="en-US" sz="1600" kern="1200" dirty="0">
                <a:solidFill>
                  <a:schemeClr val="tx1"/>
                </a:solidFill>
                <a:latin typeface="+mn-lt"/>
                <a:ea typeface="+mn-ea"/>
                <a:cs typeface="+mn-cs"/>
              </a:rPr>
              <a:t>You can view your tuition in the </a:t>
            </a:r>
            <a:r>
              <a:rPr lang="en-US" sz="1600" kern="1200" dirty="0" err="1">
                <a:solidFill>
                  <a:schemeClr val="tx1"/>
                </a:solidFill>
                <a:latin typeface="+mn-lt"/>
                <a:ea typeface="+mn-ea"/>
                <a:cs typeface="+mn-cs"/>
              </a:rPr>
              <a:t>myTrent</a:t>
            </a:r>
            <a:r>
              <a:rPr lang="en-US" sz="1600" kern="1200" dirty="0">
                <a:solidFill>
                  <a:schemeClr val="tx1"/>
                </a:solidFill>
                <a:latin typeface="+mn-lt"/>
                <a:ea typeface="+mn-ea"/>
                <a:cs typeface="+mn-cs"/>
              </a:rPr>
              <a:t> portal:</a:t>
            </a:r>
          </a:p>
          <a:p>
            <a:pPr defTabSz="347472">
              <a:lnSpc>
                <a:spcPct val="90000"/>
              </a:lnSpc>
              <a:spcAft>
                <a:spcPts val="600"/>
              </a:spcAft>
            </a:pPr>
            <a:r>
              <a:rPr lang="en-US" sz="1600" kern="1200" dirty="0" err="1">
                <a:solidFill>
                  <a:schemeClr val="tx1"/>
                </a:solidFill>
                <a:latin typeface="+mn-lt"/>
                <a:ea typeface="+mn-ea"/>
                <a:cs typeface="+mn-cs"/>
              </a:rPr>
              <a:t>myTrent</a:t>
            </a:r>
            <a:r>
              <a:rPr lang="en-US" sz="1600" kern="1200" dirty="0">
                <a:solidFill>
                  <a:schemeClr val="tx1"/>
                </a:solidFill>
                <a:latin typeface="+mn-lt"/>
                <a:ea typeface="+mn-ea"/>
                <a:cs typeface="+mn-cs"/>
              </a:rPr>
              <a:t> &gt; Finance &gt; My Account &gt; Account Statement. </a:t>
            </a:r>
          </a:p>
          <a:p>
            <a:pPr marL="0" marR="0" lvl="0" indent="0" algn="l" defTabSz="914400" rtl="0" eaLnBrk="1" fontAlgn="auto" latinLnBrk="0" hangingPunct="1">
              <a:lnSpc>
                <a:spcPct val="100000"/>
              </a:lnSpc>
              <a:spcBef>
                <a:spcPts val="1000"/>
              </a:spcBef>
              <a:spcAft>
                <a:spcPts val="600"/>
              </a:spcAft>
              <a:buClr>
                <a:srgbClr val="9BAFB5"/>
              </a:buClr>
              <a:buSzTx/>
              <a:buFontTx/>
              <a:buNone/>
              <a:tabLst/>
              <a:defRPr/>
            </a:pPr>
            <a:br>
              <a:rPr lang="en-US" sz="1600" kern="1200" dirty="0">
                <a:solidFill>
                  <a:schemeClr val="tx1"/>
                </a:solidFill>
                <a:latin typeface="+mn-lt"/>
                <a:ea typeface="+mn-ea"/>
                <a:cs typeface="+mn-cs"/>
              </a:rPr>
            </a:br>
            <a:r>
              <a:rPr lang="en-US" sz="1600" kern="1200" dirty="0">
                <a:solidFill>
                  <a:schemeClr val="tx1"/>
                </a:solidFill>
                <a:latin typeface="+mn-lt"/>
                <a:ea typeface="+mn-ea"/>
                <a:cs typeface="+mn-cs"/>
              </a:rPr>
              <a:t>Please check your program’s 2024-25 tuition fees before the start of term, as they have increased beyond the estimate provided in your admission letter. </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It is important to review your student account regularly, especially after registration changes. </a:t>
            </a:r>
          </a:p>
          <a:p>
            <a:pPr defTabSz="347472">
              <a:lnSpc>
                <a:spcPct val="90000"/>
              </a:lnSpc>
              <a:spcAft>
                <a:spcPts val="600"/>
              </a:spcAft>
            </a:pPr>
            <a:endParaRPr lang="en-US" sz="1600" kern="1200" dirty="0">
              <a:solidFill>
                <a:schemeClr val="tx1"/>
              </a:solidFill>
              <a:latin typeface="+mn-lt"/>
              <a:ea typeface="+mn-ea"/>
              <a:cs typeface="+mn-cs"/>
            </a:endParaRPr>
          </a:p>
          <a:p>
            <a:pPr defTabSz="347472">
              <a:lnSpc>
                <a:spcPct val="90000"/>
              </a:lnSpc>
              <a:spcAft>
                <a:spcPts val="600"/>
              </a:spcAft>
            </a:pPr>
            <a:endParaRPr lang="en-US" sz="1600" kern="1200" dirty="0">
              <a:solidFill>
                <a:schemeClr val="tx1"/>
              </a:solidFill>
              <a:latin typeface="+mn-lt"/>
              <a:ea typeface="+mn-ea"/>
              <a:cs typeface="+mn-cs"/>
            </a:endParaRPr>
          </a:p>
          <a:p>
            <a:pPr defTabSz="347472">
              <a:lnSpc>
                <a:spcPct val="90000"/>
              </a:lnSpc>
              <a:spcAft>
                <a:spcPts val="600"/>
              </a:spcAft>
            </a:pPr>
            <a:endParaRPr lang="en-US" sz="1600" dirty="0"/>
          </a:p>
        </p:txBody>
      </p:sp>
    </p:spTree>
    <p:extLst>
      <p:ext uri="{BB962C8B-B14F-4D97-AF65-F5344CB8AC3E}">
        <p14:creationId xmlns:p14="http://schemas.microsoft.com/office/powerpoint/2010/main" val="1754370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212DE-8245-F6B7-0068-863EAB28927E}"/>
              </a:ext>
            </a:extLst>
          </p:cNvPr>
          <p:cNvSpPr>
            <a:spLocks noGrp="1"/>
          </p:cNvSpPr>
          <p:nvPr>
            <p:ph type="title"/>
          </p:nvPr>
        </p:nvSpPr>
        <p:spPr>
          <a:xfrm>
            <a:off x="5445496" y="225150"/>
            <a:ext cx="5925310" cy="860072"/>
          </a:xfrm>
        </p:spPr>
        <p:txBody>
          <a:bodyPr vert="horz" lIns="182880" tIns="182880" rIns="182880" bIns="182880" rtlCol="0" anchor="ctr">
            <a:normAutofit/>
          </a:bodyPr>
          <a:lstStyle/>
          <a:p>
            <a:r>
              <a:rPr lang="en-US" sz="2400" dirty="0"/>
              <a:t>Tuition Payments</a:t>
            </a:r>
          </a:p>
        </p:txBody>
      </p:sp>
      <p:pic>
        <p:nvPicPr>
          <p:cNvPr id="5" name="Picture 4">
            <a:extLst>
              <a:ext uri="{FF2B5EF4-FFF2-40B4-BE49-F238E27FC236}">
                <a16:creationId xmlns:a16="http://schemas.microsoft.com/office/drawing/2014/main" id="{B285D35A-8105-2BC9-F754-203EBD03C8F9}"/>
              </a:ext>
              <a:ext uri="{C183D7F6-B498-43B3-948B-1728B52AA6E4}">
                <adec:decorative xmlns:adec="http://schemas.microsoft.com/office/drawing/2017/decorative" val="1"/>
              </a:ext>
            </a:extLst>
          </p:cNvPr>
          <p:cNvPicPr>
            <a:picLocks noChangeAspect="1"/>
          </p:cNvPicPr>
          <p:nvPr/>
        </p:nvPicPr>
        <p:blipFill>
          <a:blip r:embed="rId2"/>
          <a:srcRect l="19921" r="41879"/>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4478D998-EBE6-1E12-2244-4661A91033E4}"/>
              </a:ext>
            </a:extLst>
          </p:cNvPr>
          <p:cNvSpPr>
            <a:spLocks noGrp="1"/>
          </p:cNvSpPr>
          <p:nvPr>
            <p:ph sz="quarter" idx="27"/>
          </p:nvPr>
        </p:nvSpPr>
        <p:spPr>
          <a:xfrm>
            <a:off x="5445496" y="1356527"/>
            <a:ext cx="5925310" cy="4885653"/>
          </a:xfrm>
        </p:spPr>
        <p:txBody>
          <a:bodyPr vert="horz" lIns="91440" tIns="45720" rIns="91440" bIns="45720" rtlCol="0">
            <a:normAutofit/>
          </a:bodyPr>
          <a:lstStyle/>
          <a:p>
            <a:pPr marL="0" indent="0">
              <a:lnSpc>
                <a:spcPct val="90000"/>
              </a:lnSpc>
              <a:buNone/>
            </a:pPr>
            <a:r>
              <a:rPr lang="en-US" sz="1600" dirty="0"/>
              <a:t>Payment options are divided into categories. Select the category that best suits your financial scenario on the </a:t>
            </a:r>
            <a:r>
              <a:rPr lang="en-US" sz="1600" u="sng" dirty="0">
                <a:hlinkClick r:id="rId3">
                  <a:extLst>
                    <a:ext uri="{A12FA001-AC4F-418D-AE19-62706E023703}">
                      <ahyp:hlinkClr xmlns:ahyp="http://schemas.microsoft.com/office/drawing/2018/hyperlinkcolor" val="tx"/>
                    </a:ext>
                  </a:extLst>
                </a:hlinkClick>
              </a:rPr>
              <a:t>Making a Payment</a:t>
            </a:r>
            <a:r>
              <a:rPr lang="en-US" sz="1600" dirty="0"/>
              <a:t> webpage.</a:t>
            </a:r>
            <a:br>
              <a:rPr lang="en-US" sz="1600" dirty="0"/>
            </a:br>
            <a:endParaRPr lang="en-US" sz="1600" dirty="0"/>
          </a:p>
          <a:p>
            <a:pPr marL="285750" indent="-285750">
              <a:lnSpc>
                <a:spcPct val="90000"/>
              </a:lnSpc>
              <a:spcBef>
                <a:spcPts val="600"/>
              </a:spcBef>
              <a:buFont typeface="Arial" panose="020B0604020202020204" pitchFamily="34" charset="0"/>
              <a:buChar char="•"/>
            </a:pPr>
            <a:r>
              <a:rPr lang="en-US" sz="1600" dirty="0"/>
              <a:t>Payment Methods for Registered students</a:t>
            </a:r>
          </a:p>
          <a:p>
            <a:pPr marL="285750" indent="-285750">
              <a:lnSpc>
                <a:spcPct val="90000"/>
              </a:lnSpc>
              <a:spcBef>
                <a:spcPts val="600"/>
              </a:spcBef>
              <a:buFont typeface="Arial" panose="020B0604020202020204" pitchFamily="34" charset="0"/>
              <a:buChar char="•"/>
            </a:pPr>
            <a:r>
              <a:rPr lang="en-US" sz="1600" dirty="0"/>
              <a:t>Payment Methods for Applicants &amp; for Students who have Accepted their Offer of Admissions</a:t>
            </a:r>
          </a:p>
          <a:p>
            <a:pPr marL="285750" indent="-285750">
              <a:lnSpc>
                <a:spcPct val="90000"/>
              </a:lnSpc>
              <a:spcBef>
                <a:spcPts val="600"/>
              </a:spcBef>
              <a:buFont typeface="Arial" panose="020B0604020202020204" pitchFamily="34" charset="0"/>
              <a:buChar char="•"/>
            </a:pPr>
            <a:r>
              <a:rPr lang="en-US" sz="1600" dirty="0"/>
              <a:t>Making a Successful Convera Payment</a:t>
            </a:r>
          </a:p>
          <a:p>
            <a:pPr marL="285750" indent="-285750">
              <a:lnSpc>
                <a:spcPct val="90000"/>
              </a:lnSpc>
              <a:spcBef>
                <a:spcPts val="600"/>
              </a:spcBef>
              <a:buFont typeface="Arial" panose="020B0604020202020204" pitchFamily="34" charset="0"/>
              <a:buChar char="•"/>
            </a:pPr>
            <a:r>
              <a:rPr lang="en-US" sz="1600" dirty="0"/>
              <a:t>Payments Methods for Students Receiving OSAP</a:t>
            </a:r>
          </a:p>
          <a:p>
            <a:pPr marL="285750" indent="-285750">
              <a:lnSpc>
                <a:spcPct val="90000"/>
              </a:lnSpc>
              <a:spcBef>
                <a:spcPts val="600"/>
              </a:spcBef>
              <a:buFont typeface="Arial" panose="020B0604020202020204" pitchFamily="34" charset="0"/>
              <a:buChar char="•"/>
            </a:pPr>
            <a:r>
              <a:rPr lang="en-US" sz="1600" dirty="0"/>
              <a:t>Payment Methods for Third Party Sponsored Students</a:t>
            </a:r>
          </a:p>
          <a:p>
            <a:pPr marL="285750" indent="-285750">
              <a:lnSpc>
                <a:spcPct val="90000"/>
              </a:lnSpc>
              <a:spcBef>
                <a:spcPts val="600"/>
              </a:spcBef>
              <a:buFont typeface="Arial" panose="020B0604020202020204" pitchFamily="34" charset="0"/>
              <a:buChar char="•"/>
            </a:pPr>
            <a:r>
              <a:rPr lang="en-US" sz="1600" dirty="0"/>
              <a:t>Payment Methods for Inactive Students </a:t>
            </a:r>
          </a:p>
          <a:p>
            <a:pPr marL="0" marR="0" lvl="0" indent="0">
              <a:spcBef>
                <a:spcPts val="0"/>
              </a:spcBef>
              <a:spcAft>
                <a:spcPts val="0"/>
              </a:spcAft>
              <a:buNone/>
            </a:pPr>
            <a:br>
              <a:rPr lang="en-US" sz="1600" dirty="0">
                <a:solidFill>
                  <a:schemeClr val="tx1"/>
                </a:solidFill>
                <a:effectLst/>
                <a:ea typeface="Times New Roman" panose="02020603050405020304" pitchFamily="18" charset="0"/>
                <a:cs typeface="Aptos" panose="020B0004020202020204" pitchFamily="34" charset="0"/>
              </a:rPr>
            </a:br>
            <a:r>
              <a:rPr lang="en-US" sz="1600" dirty="0">
                <a:solidFill>
                  <a:schemeClr val="tx1"/>
                </a:solidFill>
                <a:effectLst/>
                <a:ea typeface="Times New Roman" panose="02020603050405020304" pitchFamily="18" charset="0"/>
                <a:cs typeface="Aptos" panose="020B0004020202020204" pitchFamily="34" charset="0"/>
              </a:rPr>
              <a:t>Students can choose to enroll in </a:t>
            </a:r>
            <a:r>
              <a:rPr lang="en-US" sz="1600" u="sng" dirty="0">
                <a:solidFill>
                  <a:schemeClr val="tx1"/>
                </a:solidFill>
                <a:effectLst/>
                <a:ea typeface="Times New Roman" panose="02020603050405020304" pitchFamily="18" charset="0"/>
                <a:cs typeface="Aptos" panose="020B0004020202020204" pitchFamily="34" charset="0"/>
                <a:hlinkClick r:id="rId4">
                  <a:extLst>
                    <a:ext uri="{A12FA001-AC4F-418D-AE19-62706E023703}">
                      <ahyp:hlinkClr xmlns:ahyp="http://schemas.microsoft.com/office/drawing/2018/hyperlinkcolor" val="tx"/>
                    </a:ext>
                  </a:extLst>
                </a:hlinkClick>
              </a:rPr>
              <a:t>payment plans</a:t>
            </a:r>
            <a:r>
              <a:rPr lang="en-US" sz="1600" dirty="0">
                <a:solidFill>
                  <a:schemeClr val="tx1"/>
                </a:solidFill>
                <a:effectLst/>
                <a:ea typeface="Times New Roman" panose="02020603050405020304" pitchFamily="18" charset="0"/>
                <a:cs typeface="Aptos" panose="020B0004020202020204" pitchFamily="34" charset="0"/>
              </a:rPr>
              <a:t> to pay tuition by increments over the term, instead of paying the entire amount by January 28, 2025. </a:t>
            </a:r>
          </a:p>
          <a:p>
            <a:pPr marL="0" marR="0" lvl="0" indent="0">
              <a:spcBef>
                <a:spcPts val="0"/>
              </a:spcBef>
              <a:spcAft>
                <a:spcPts val="0"/>
              </a:spcAft>
              <a:buNone/>
            </a:pPr>
            <a:br>
              <a:rPr lang="en-US" sz="1600" dirty="0">
                <a:solidFill>
                  <a:schemeClr val="tx1"/>
                </a:solidFill>
                <a:ea typeface="Times New Roman" panose="02020603050405020304" pitchFamily="18" charset="0"/>
                <a:cs typeface="Aptos" panose="020B0004020202020204" pitchFamily="34" charset="0"/>
              </a:rPr>
            </a:br>
            <a:r>
              <a:rPr lang="en-US" sz="1600" dirty="0">
                <a:solidFill>
                  <a:schemeClr val="tx1"/>
                </a:solidFill>
                <a:effectLst/>
                <a:ea typeface="Times New Roman" panose="02020603050405020304" pitchFamily="18" charset="0"/>
                <a:cs typeface="Aptos" panose="020B0004020202020204" pitchFamily="34" charset="0"/>
              </a:rPr>
              <a:t>Winter term payment plan enrollment closes January 19, 2025. </a:t>
            </a:r>
            <a:endParaRPr lang="en-US" sz="1600" dirty="0">
              <a:solidFill>
                <a:schemeClr val="tx1"/>
              </a:solidFill>
              <a:effectLst/>
              <a:ea typeface="Aptos" panose="020B0004020202020204" pitchFamily="34" charset="0"/>
              <a:cs typeface="Aptos" panose="020B0004020202020204" pitchFamily="34" charset="0"/>
            </a:endParaRPr>
          </a:p>
          <a:p>
            <a:pPr marL="0" indent="0">
              <a:lnSpc>
                <a:spcPct val="90000"/>
              </a:lnSpc>
              <a:buNone/>
            </a:pPr>
            <a:endParaRPr lang="en-US" sz="1500" dirty="0"/>
          </a:p>
          <a:p>
            <a:pPr marL="285750" indent="-228600">
              <a:lnSpc>
                <a:spcPct val="90000"/>
              </a:lnSpc>
              <a:buFont typeface="Arial" panose="020B0604020202020204" pitchFamily="34" charset="0"/>
              <a:buChar char="•"/>
            </a:pPr>
            <a:endParaRPr lang="en-US" sz="1500" dirty="0"/>
          </a:p>
        </p:txBody>
      </p:sp>
    </p:spTree>
    <p:extLst>
      <p:ext uri="{BB962C8B-B14F-4D97-AF65-F5344CB8AC3E}">
        <p14:creationId xmlns:p14="http://schemas.microsoft.com/office/powerpoint/2010/main" val="2919749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descr="building and trees beside a river snow covered">
            <a:extLst>
              <a:ext uri="{FF2B5EF4-FFF2-40B4-BE49-F238E27FC236}">
                <a16:creationId xmlns:a16="http://schemas.microsoft.com/office/drawing/2014/main" id="{8362CAF5-1CB7-77DE-C531-E466440E12EF}"/>
              </a:ext>
            </a:extLst>
          </p:cNvPr>
          <p:cNvPicPr>
            <a:picLocks noChangeAspect="1"/>
          </p:cNvPicPr>
          <p:nvPr/>
        </p:nvPicPr>
        <p:blipFill>
          <a:blip r:embed="rId2"/>
          <a:srcRect l="25000" r="25000"/>
          <a:stretch/>
        </p:blipFill>
        <p:spPr>
          <a:xfrm>
            <a:off x="642" y="10"/>
            <a:ext cx="6096000" cy="6857990"/>
          </a:xfrm>
          <a:prstGeom prst="rect">
            <a:avLst/>
          </a:prstGeom>
        </p:spPr>
      </p:pic>
      <p:sp>
        <p:nvSpPr>
          <p:cNvPr id="2" name="Title 1">
            <a:extLst>
              <a:ext uri="{FF2B5EF4-FFF2-40B4-BE49-F238E27FC236}">
                <a16:creationId xmlns:a16="http://schemas.microsoft.com/office/drawing/2014/main" id="{5A0D1587-A4D9-EACB-F2E5-01C758C804E8}"/>
              </a:ext>
            </a:extLst>
          </p:cNvPr>
          <p:cNvSpPr>
            <a:spLocks noGrp="1"/>
          </p:cNvSpPr>
          <p:nvPr>
            <p:ph type="title"/>
          </p:nvPr>
        </p:nvSpPr>
        <p:spPr>
          <a:xfrm>
            <a:off x="804993" y="157328"/>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dirty="0">
                <a:solidFill>
                  <a:schemeClr val="bg1"/>
                </a:solidFill>
              </a:rPr>
              <a:t>Important Additional Information</a:t>
            </a:r>
          </a:p>
        </p:txBody>
      </p:sp>
      <p:sp>
        <p:nvSpPr>
          <p:cNvPr id="3" name="Content Placeholder 2">
            <a:extLst>
              <a:ext uri="{FF2B5EF4-FFF2-40B4-BE49-F238E27FC236}">
                <a16:creationId xmlns:a16="http://schemas.microsoft.com/office/drawing/2014/main" id="{D2A4D687-77EB-0E7F-0AFC-7FF8057E5B64}"/>
              </a:ext>
            </a:extLst>
          </p:cNvPr>
          <p:cNvSpPr>
            <a:spLocks noGrp="1"/>
          </p:cNvSpPr>
          <p:nvPr>
            <p:ph sz="quarter" idx="27"/>
          </p:nvPr>
        </p:nvSpPr>
        <p:spPr>
          <a:xfrm>
            <a:off x="6743941" y="72736"/>
            <a:ext cx="4804931" cy="6410703"/>
          </a:xfrm>
        </p:spPr>
        <p:txBody>
          <a:bodyPr vert="horz" lIns="91440" tIns="45720" rIns="91440" bIns="45720" rtlCol="0" anchor="ctr">
            <a:normAutofit/>
          </a:bodyPr>
          <a:lstStyle/>
          <a:p>
            <a:pPr marL="0" indent="0">
              <a:lnSpc>
                <a:spcPct val="90000"/>
              </a:lnSpc>
              <a:buNone/>
            </a:pPr>
            <a:r>
              <a:rPr lang="en-US" sz="1500" b="1" dirty="0"/>
              <a:t>Financing with Private Lenders – Important Process Information</a:t>
            </a:r>
          </a:p>
          <a:p>
            <a:pPr marL="0" indent="0">
              <a:lnSpc>
                <a:spcPct val="90000"/>
              </a:lnSpc>
              <a:buNone/>
            </a:pPr>
            <a:r>
              <a:rPr lang="en-US" sz="1500" dirty="0"/>
              <a:t>While students may opt to seek financing for their education through private lenders, please be aware that Trent University will not issue refunds greater than the student's Trent-related expenses (tuition, ancillary fees, meal plans, and ON-campus housing).</a:t>
            </a:r>
          </a:p>
          <a:p>
            <a:pPr marL="0" indent="0">
              <a:lnSpc>
                <a:spcPct val="90000"/>
              </a:lnSpc>
              <a:buNone/>
            </a:pPr>
            <a:r>
              <a:rPr lang="en-US" sz="1500" dirty="0"/>
              <a:t>Students who are borrowing funds to pay for OFF-campus housing and other living expenses should arrange for funds to be deposited directly into their personal bank account.</a:t>
            </a:r>
            <a:br>
              <a:rPr lang="en-US" sz="1500" dirty="0"/>
            </a:br>
            <a:endParaRPr lang="en-US" sz="1500" dirty="0"/>
          </a:p>
          <a:p>
            <a:pPr marL="0" indent="0">
              <a:lnSpc>
                <a:spcPct val="90000"/>
              </a:lnSpc>
              <a:buNone/>
            </a:pPr>
            <a:endParaRPr lang="en-US" sz="1500" dirty="0"/>
          </a:p>
          <a:p>
            <a:pPr marL="0" indent="0">
              <a:lnSpc>
                <a:spcPct val="90000"/>
              </a:lnSpc>
              <a:buNone/>
            </a:pPr>
            <a:r>
              <a:rPr lang="en-US" sz="1500" b="1" dirty="0"/>
              <a:t>Late Fees and Returned / Declined Payments</a:t>
            </a:r>
          </a:p>
          <a:p>
            <a:pPr marL="0" indent="0">
              <a:lnSpc>
                <a:spcPct val="90000"/>
              </a:lnSpc>
              <a:buNone/>
            </a:pPr>
            <a:r>
              <a:rPr lang="en-US" sz="1500" dirty="0"/>
              <a:t>It is the student's responsibility to ensure that their payment(s) are received by the Student Accounts Office on or before the due date(s). </a:t>
            </a:r>
          </a:p>
          <a:p>
            <a:pPr marL="0" indent="0">
              <a:lnSpc>
                <a:spcPct val="90000"/>
              </a:lnSpc>
              <a:buNone/>
            </a:pPr>
            <a:r>
              <a:rPr lang="en-US" sz="1500" dirty="0"/>
              <a:t>A late charge of $100.00 is applied to all accounts with a late payment and interest will accrue.  An additional fee of $40 will be charged for all returned payments.</a:t>
            </a:r>
          </a:p>
        </p:txBody>
      </p:sp>
    </p:spTree>
    <p:extLst>
      <p:ext uri="{BB962C8B-B14F-4D97-AF65-F5344CB8AC3E}">
        <p14:creationId xmlns:p14="http://schemas.microsoft.com/office/powerpoint/2010/main" val="3913896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Person holding smartphone">
            <a:extLst>
              <a:ext uri="{FF2B5EF4-FFF2-40B4-BE49-F238E27FC236}">
                <a16:creationId xmlns:a16="http://schemas.microsoft.com/office/drawing/2014/main" id="{7B6C7033-F8C2-A2A8-C058-EC645B777D51}"/>
              </a:ext>
            </a:extLst>
          </p:cNvPr>
          <p:cNvPicPr>
            <a:picLocks noChangeAspect="1"/>
          </p:cNvPicPr>
          <p:nvPr/>
        </p:nvPicPr>
        <p:blipFill>
          <a:blip r:embed="rId3"/>
          <a:srcRect l="27823" r="12843" b="-1"/>
          <a:stretch/>
        </p:blipFill>
        <p:spPr>
          <a:xfrm>
            <a:off x="642" y="10"/>
            <a:ext cx="6096000" cy="6857990"/>
          </a:xfrm>
          <a:prstGeom prst="rect">
            <a:avLst/>
          </a:prstGeom>
        </p:spPr>
      </p:pic>
      <p:sp>
        <p:nvSpPr>
          <p:cNvPr id="5" name="Title 4"/>
          <p:cNvSpPr>
            <a:spLocks noGrp="1"/>
          </p:cNvSpPr>
          <p:nvPr>
            <p:ph type="title"/>
          </p:nvPr>
        </p:nvSpPr>
        <p:spPr>
          <a:xfrm>
            <a:off x="804993" y="565896"/>
            <a:ext cx="4487298" cy="1174991"/>
          </a:xfrm>
          <a:solidFill>
            <a:schemeClr val="tx1">
              <a:alpha val="60000"/>
            </a:schemeClr>
          </a:solidFill>
          <a:ln>
            <a:solidFill>
              <a:schemeClr val="bg1"/>
            </a:solidFill>
          </a:ln>
        </p:spPr>
        <p:txBody>
          <a:bodyPr vert="horz" lIns="182880" tIns="182880" rIns="182880" bIns="182880" rtlCol="0" anchor="ctr">
            <a:normAutofit/>
          </a:bodyPr>
          <a:lstStyle/>
          <a:p>
            <a:pPr algn="ctr">
              <a:lnSpc>
                <a:spcPct val="90000"/>
              </a:lnSpc>
            </a:pPr>
            <a:r>
              <a:rPr lang="en-US" sz="2400">
                <a:solidFill>
                  <a:schemeClr val="bg1"/>
                </a:solidFill>
                <a:latin typeface="+mj-lt"/>
                <a:cs typeface="+mj-cs"/>
              </a:rPr>
              <a:t>Scams in Canada</a:t>
            </a:r>
          </a:p>
        </p:txBody>
      </p:sp>
      <p:sp>
        <p:nvSpPr>
          <p:cNvPr id="7" name="TextBox 6">
            <a:extLst>
              <a:ext uri="{FF2B5EF4-FFF2-40B4-BE49-F238E27FC236}">
                <a16:creationId xmlns:a16="http://schemas.microsoft.com/office/drawing/2014/main" id="{FD307265-C962-D988-5F9C-13DE730FA5CD}"/>
              </a:ext>
            </a:extLst>
          </p:cNvPr>
          <p:cNvSpPr txBox="1"/>
          <p:nvPr/>
        </p:nvSpPr>
        <p:spPr>
          <a:xfrm>
            <a:off x="6234544" y="218209"/>
            <a:ext cx="5860474" cy="6244936"/>
          </a:xfrm>
          <a:prstGeom prst="rect">
            <a:avLst/>
          </a:prstGeom>
        </p:spPr>
        <p:txBody>
          <a:bodyPr vert="horz" lIns="91440" tIns="45720" rIns="91440" bIns="45720" rtlCol="0" anchor="ctr">
            <a:noAutofit/>
          </a:bodyPr>
          <a:lstStyle/>
          <a:p>
            <a:pPr marR="0" lvl="0" defTabSz="914400" fontAlgn="auto">
              <a:lnSpc>
                <a:spcPct val="90000"/>
              </a:lnSpc>
              <a:spcBef>
                <a:spcPts val="1000"/>
              </a:spcBef>
              <a:spcAft>
                <a:spcPts val="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All students can be victims of scams (fraud) but international students are more vulnerable because they are new to Canada​</a:t>
            </a:r>
          </a:p>
          <a:p>
            <a:pPr marR="0" lvl="0" defTabSz="914400" fontAlgn="auto">
              <a:lnSpc>
                <a:spcPct val="90000"/>
              </a:lnSpc>
              <a:spcBef>
                <a:spcPts val="1000"/>
              </a:spcBef>
              <a:spcAft>
                <a:spcPts val="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Scammers exploit international student fear getting in trouble with the Government of Canada or being deported.</a:t>
            </a:r>
            <a:br>
              <a:rPr kumimoji="0" lang="en-US" sz="1600" b="0" i="0" u="none" strike="noStrike" cap="none" spc="0" normalizeH="0" baseline="0" noProof="0" dirty="0">
                <a:ln>
                  <a:noFill/>
                </a:ln>
                <a:solidFill>
                  <a:schemeClr val="tx1">
                    <a:lumMod val="85000"/>
                    <a:lumOff val="15000"/>
                  </a:schemeClr>
                </a:solidFill>
                <a:effectLst/>
                <a:uLnTx/>
                <a:uFillTx/>
              </a:rPr>
            </a:br>
            <a:r>
              <a:rPr kumimoji="0" lang="en-US" sz="1600" b="0" i="0" u="none" strike="noStrike" cap="none" spc="0" normalizeH="0" baseline="0" noProof="0" dirty="0">
                <a:ln>
                  <a:noFill/>
                </a:ln>
                <a:solidFill>
                  <a:schemeClr val="tx1">
                    <a:lumMod val="85000"/>
                    <a:lumOff val="15000"/>
                  </a:schemeClr>
                </a:solidFill>
                <a:effectLst/>
                <a:uLnTx/>
                <a:uFillTx/>
              </a:rPr>
              <a:t>​</a:t>
            </a:r>
          </a:p>
          <a:p>
            <a:pPr marR="0" lvl="0" defTabSz="914400" fontAlgn="auto">
              <a:lnSpc>
                <a:spcPct val="90000"/>
              </a:lnSpc>
              <a:spcBef>
                <a:spcPts val="1000"/>
              </a:spcBef>
              <a:spcAft>
                <a:spcPts val="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No employer, government agency, or police will ask you to send money over the phone or through email or threaten to deport you.​</a:t>
            </a:r>
          </a:p>
          <a:p>
            <a:pPr marR="0" lvl="0" defTabSz="914400" fontAlgn="auto">
              <a:lnSpc>
                <a:spcPct val="90000"/>
              </a:lnSpc>
              <a:spcBef>
                <a:spcPts val="1000"/>
              </a:spcBef>
              <a:spcAft>
                <a:spcPts val="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Be suspicious of any communication which seems strange or threatening. </a:t>
            </a:r>
          </a:p>
          <a:p>
            <a:pPr marR="0" lvl="0" defTabSz="914400" fontAlgn="auto">
              <a:lnSpc>
                <a:spcPct val="90000"/>
              </a:lnSpc>
              <a:spcBef>
                <a:spcPts val="1000"/>
              </a:spcBef>
              <a:spcAft>
                <a:spcPts val="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If in doubt, ask someone in Trent International or School of Graduate Studies or Trent Security!</a:t>
            </a:r>
          </a:p>
          <a:p>
            <a:pPr marR="0" lvl="0" defTabSz="914400" fontAlgn="auto">
              <a:lnSpc>
                <a:spcPct val="90000"/>
              </a:lnSpc>
              <a:spcBef>
                <a:spcPts val="1000"/>
              </a:spcBef>
              <a:spcAft>
                <a:spcPts val="0"/>
              </a:spcAft>
              <a:buClr>
                <a:schemeClr val="accent2"/>
              </a:buClr>
              <a:buSzTx/>
              <a:tabLst/>
              <a:defRPr/>
            </a:pPr>
            <a:endParaRPr lang="en-US" sz="1600" dirty="0">
              <a:solidFill>
                <a:schemeClr val="tx1">
                  <a:lumMod val="85000"/>
                  <a:lumOff val="15000"/>
                </a:schemeClr>
              </a:solidFill>
            </a:endParaRPr>
          </a:p>
          <a:p>
            <a:pPr marR="0" lvl="0" defTabSz="914400" fontAlgn="auto">
              <a:lnSpc>
                <a:spcPct val="90000"/>
              </a:lnSpc>
              <a:spcBef>
                <a:spcPts val="1000"/>
              </a:spcBef>
              <a:spcAft>
                <a:spcPts val="0"/>
              </a:spcAft>
              <a:buClr>
                <a:schemeClr val="accent2"/>
              </a:buClr>
              <a:buSzTx/>
              <a:tabLst/>
              <a:defRPr/>
            </a:pPr>
            <a:r>
              <a:rPr kumimoji="0" lang="en-US" sz="1600" b="1" i="0" u="none" strike="noStrike" cap="none" spc="0" normalizeH="0" baseline="0" noProof="0" dirty="0">
                <a:ln>
                  <a:noFill/>
                </a:ln>
                <a:solidFill>
                  <a:schemeClr val="tx1">
                    <a:lumMod val="85000"/>
                    <a:lumOff val="15000"/>
                  </a:schemeClr>
                </a:solidFill>
                <a:effectLst/>
                <a:uLnTx/>
                <a:uFillTx/>
              </a:rPr>
              <a:t>If you are victim of a scam:</a:t>
            </a:r>
          </a:p>
          <a:p>
            <a:pPr marR="0" lvl="0" defTabSz="914400" fontAlgn="auto">
              <a:lnSpc>
                <a:spcPct val="90000"/>
              </a:lnSpc>
              <a:spcBef>
                <a:spcPts val="1000"/>
              </a:spcBef>
              <a:spcAft>
                <a:spcPts val="0"/>
              </a:spcAft>
              <a:buClr>
                <a:schemeClr val="accent2"/>
              </a:buClr>
              <a:buSzTx/>
              <a:tabLst/>
              <a:defRPr/>
            </a:pPr>
            <a:r>
              <a:rPr lang="en-US" sz="1600" dirty="0">
                <a:solidFill>
                  <a:schemeClr val="tx1">
                    <a:lumMod val="85000"/>
                    <a:lumOff val="15000"/>
                  </a:schemeClr>
                </a:solidFill>
              </a:rPr>
              <a:t>Contact local police</a:t>
            </a:r>
          </a:p>
          <a:p>
            <a:pPr marR="0" lvl="0" defTabSz="914400" fontAlgn="auto">
              <a:lnSpc>
                <a:spcPct val="90000"/>
              </a:lnSpc>
              <a:spcBef>
                <a:spcPts val="1000"/>
              </a:spcBef>
              <a:spcAft>
                <a:spcPts val="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File a report with Canadian Anti-Fraud Centre (1-888-495-8501)</a:t>
            </a:r>
          </a:p>
          <a:p>
            <a:pPr marR="0" lvl="0" defTabSz="914400" fontAlgn="auto">
              <a:lnSpc>
                <a:spcPct val="90000"/>
              </a:lnSpc>
              <a:spcBef>
                <a:spcPts val="1000"/>
              </a:spcBef>
              <a:spcAft>
                <a:spcPts val="0"/>
              </a:spcAft>
              <a:buClr>
                <a:schemeClr val="accent2"/>
              </a:buClr>
              <a:buSzTx/>
              <a:tabLst/>
              <a:defRPr/>
            </a:pPr>
            <a:r>
              <a:rPr lang="en-US" sz="1600" dirty="0">
                <a:solidFill>
                  <a:schemeClr val="tx1">
                    <a:lumMod val="85000"/>
                    <a:lumOff val="15000"/>
                  </a:schemeClr>
                </a:solidFill>
              </a:rPr>
              <a:t>Share your story with others</a:t>
            </a:r>
          </a:p>
          <a:p>
            <a:pPr marR="0" lvl="0" defTabSz="914400" fontAlgn="auto">
              <a:lnSpc>
                <a:spcPct val="90000"/>
              </a:lnSpc>
              <a:spcBef>
                <a:spcPts val="1000"/>
              </a:spcBef>
              <a:spcAft>
                <a:spcPts val="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Contact Trent International for guidance, and advise other relevant</a:t>
            </a:r>
            <a:r>
              <a:rPr lang="en-US" sz="1600" dirty="0">
                <a:solidFill>
                  <a:schemeClr val="tx1">
                    <a:lumMod val="85000"/>
                    <a:lumOff val="15000"/>
                  </a:schemeClr>
                </a:solidFill>
              </a:rPr>
              <a:t> u</a:t>
            </a:r>
            <a:r>
              <a:rPr kumimoji="0" lang="en-US" sz="1600" b="0" i="0" u="none" strike="noStrike" cap="none" spc="0" normalizeH="0" baseline="0" noProof="0" dirty="0">
                <a:ln>
                  <a:noFill/>
                </a:ln>
                <a:solidFill>
                  <a:schemeClr val="tx1">
                    <a:lumMod val="85000"/>
                    <a:lumOff val="15000"/>
                  </a:schemeClr>
                </a:solidFill>
                <a:effectLst/>
                <a:uLnTx/>
                <a:uFillTx/>
              </a:rPr>
              <a:t>university departments such as Housing, Student Accounts, or the School of Graduate Studies. </a:t>
            </a:r>
          </a:p>
        </p:txBody>
      </p:sp>
    </p:spTree>
    <p:extLst>
      <p:ext uri="{BB962C8B-B14F-4D97-AF65-F5344CB8AC3E}">
        <p14:creationId xmlns:p14="http://schemas.microsoft.com/office/powerpoint/2010/main" val="4123581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3CC36C-210F-452E-B0C6-CAE94609D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4900"/>
            <a:ext cx="12192000" cy="1943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Rectangle 16">
            <a:extLst>
              <a:ext uri="{FF2B5EF4-FFF2-40B4-BE49-F238E27FC236}">
                <a16:creationId xmlns:a16="http://schemas.microsoft.com/office/drawing/2014/main" id="{FD77E017-7BFF-4018-BF75-AF8C6DDF0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2231136" y="4325791"/>
            <a:ext cx="7729728" cy="1188720"/>
          </a:xfrm>
        </p:spPr>
        <p:txBody>
          <a:bodyPr vert="horz" lIns="182880" tIns="182880" rIns="182880" bIns="182880" rtlCol="0" anchor="ctr">
            <a:normAutofit/>
          </a:bodyPr>
          <a:lstStyle/>
          <a:p>
            <a:pPr algn="ctr">
              <a:lnSpc>
                <a:spcPct val="90000"/>
              </a:lnSpc>
            </a:pPr>
            <a:r>
              <a:rPr lang="en-US" sz="2800" dirty="0">
                <a:solidFill>
                  <a:srgbClr val="262626"/>
                </a:solidFill>
                <a:latin typeface="+mj-lt"/>
                <a:cs typeface="+mj-cs"/>
              </a:rPr>
              <a:t>Health &amp; Dental Benefits</a:t>
            </a:r>
          </a:p>
        </p:txBody>
      </p:sp>
      <p:sp>
        <p:nvSpPr>
          <p:cNvPr id="6" name="TextBox 5">
            <a:extLst>
              <a:ext uri="{FF2B5EF4-FFF2-40B4-BE49-F238E27FC236}">
                <a16:creationId xmlns:a16="http://schemas.microsoft.com/office/drawing/2014/main" id="{8E2D2895-B631-1AF8-34CB-A50C5F3DD73F}"/>
              </a:ext>
            </a:extLst>
          </p:cNvPr>
          <p:cNvSpPr txBox="1"/>
          <p:nvPr/>
        </p:nvSpPr>
        <p:spPr>
          <a:xfrm>
            <a:off x="-9236" y="138446"/>
            <a:ext cx="12192000" cy="4031873"/>
          </a:xfrm>
          <a:prstGeom prst="rect">
            <a:avLst/>
          </a:prstGeom>
          <a:noFill/>
        </p:spPr>
        <p:txBody>
          <a:bodyPr wrap="square">
            <a:spAutoFit/>
          </a:bodyPr>
          <a:lstStyle/>
          <a:p>
            <a:pPr algn="l"/>
            <a:r>
              <a:rPr lang="en-US" sz="1600" b="1" i="0" dirty="0">
                <a:solidFill>
                  <a:srgbClr val="0B2318"/>
                </a:solidFill>
                <a:effectLst/>
                <a:highlight>
                  <a:srgbClr val="FFFFFF"/>
                </a:highlight>
              </a:rPr>
              <a:t>Health &amp; Dental Benefits</a:t>
            </a:r>
          </a:p>
          <a:p>
            <a:r>
              <a:rPr lang="en-US" sz="1600" dirty="0">
                <a:effectLst/>
              </a:rPr>
              <a:t>Opting-Out: Peterborough full-time and Durham students are automatically enrolled in and billed for Health and Dental plans. If you already have coverage through your parent’s plan or personal employment, you may submit an online request to opt-out through the Trent Central Student Association (TCSA).</a:t>
            </a:r>
          </a:p>
          <a:p>
            <a:r>
              <a:rPr lang="en-US" sz="1600" dirty="0">
                <a:effectLst/>
              </a:rPr>
              <a:t> </a:t>
            </a:r>
          </a:p>
          <a:p>
            <a:r>
              <a:rPr lang="en-US" sz="1600" dirty="0">
                <a:effectLst/>
              </a:rPr>
              <a:t>Students who complete a valid opt-out, will receive their refund as arranged by the association after the start of the term. </a:t>
            </a:r>
          </a:p>
          <a:p>
            <a:r>
              <a:rPr lang="en-US" sz="1600" dirty="0">
                <a:effectLst/>
              </a:rPr>
              <a:t>Please </a:t>
            </a:r>
            <a:r>
              <a:rPr lang="en-US" sz="1600" u="sng" dirty="0">
                <a:effectLst/>
                <a:hlinkClick r:id="rId3">
                  <a:extLst>
                    <a:ext uri="{A12FA001-AC4F-418D-AE19-62706E023703}">
                      <ahyp:hlinkClr xmlns:ahyp="http://schemas.microsoft.com/office/drawing/2018/hyperlinkcolor" val="tx"/>
                    </a:ext>
                  </a:extLst>
                </a:hlinkClick>
              </a:rPr>
              <a:t>visit this website for more information</a:t>
            </a:r>
            <a:r>
              <a:rPr lang="en-US" sz="1600" dirty="0">
                <a:effectLst/>
              </a:rPr>
              <a:t>.</a:t>
            </a:r>
          </a:p>
          <a:p>
            <a:r>
              <a:rPr lang="en-US" sz="1600" dirty="0">
                <a:effectLst/>
              </a:rPr>
              <a:t> </a:t>
            </a:r>
          </a:p>
          <a:p>
            <a:r>
              <a:rPr lang="en-US" sz="1600" b="1" dirty="0">
                <a:effectLst/>
              </a:rPr>
              <a:t>Questions?</a:t>
            </a:r>
            <a:endParaRPr lang="en-US" sz="1600" dirty="0">
              <a:effectLst/>
            </a:endParaRPr>
          </a:p>
          <a:p>
            <a:r>
              <a:rPr lang="en-US" sz="1600" dirty="0">
                <a:effectLst/>
              </a:rPr>
              <a:t>Trent Central Student Association (TCSA) - Peterborough students</a:t>
            </a:r>
          </a:p>
          <a:p>
            <a:r>
              <a:rPr lang="en-US" sz="1600" dirty="0">
                <a:effectLst/>
              </a:rPr>
              <a:t>Call 705-748-1000 or visit </a:t>
            </a:r>
            <a:r>
              <a:rPr lang="en-US" sz="1600" u="sng" dirty="0">
                <a:effectLst/>
                <a:hlinkClick r:id="rId4">
                  <a:extLst>
                    <a:ext uri="{A12FA001-AC4F-418D-AE19-62706E023703}">
                      <ahyp:hlinkClr xmlns:ahyp="http://schemas.microsoft.com/office/drawing/2018/hyperlinkcolor" val="tx"/>
                    </a:ext>
                  </a:extLst>
                </a:hlinkClick>
              </a:rPr>
              <a:t>www.trentcentral.ca</a:t>
            </a:r>
            <a:endParaRPr lang="en-US" sz="1600" dirty="0">
              <a:effectLst/>
            </a:endParaRPr>
          </a:p>
          <a:p>
            <a:r>
              <a:rPr lang="en-US" sz="1600" dirty="0">
                <a:effectLst/>
              </a:rPr>
              <a:t> </a:t>
            </a:r>
          </a:p>
          <a:p>
            <a:r>
              <a:rPr lang="en-US" sz="1600" b="1" dirty="0">
                <a:effectLst/>
              </a:rPr>
              <a:t>Opt-</a:t>
            </a:r>
            <a:r>
              <a:rPr lang="en-US" sz="1600" b="1" dirty="0"/>
              <a:t>O</a:t>
            </a:r>
            <a:r>
              <a:rPr lang="en-US" sz="1600" b="1" dirty="0">
                <a:effectLst/>
              </a:rPr>
              <a:t>ut </a:t>
            </a:r>
            <a:r>
              <a:rPr lang="en-US" sz="1600" b="1" dirty="0"/>
              <a:t>D</a:t>
            </a:r>
            <a:r>
              <a:rPr lang="en-US" sz="1600" b="1" dirty="0">
                <a:effectLst/>
              </a:rPr>
              <a:t>eadlines </a:t>
            </a:r>
            <a:r>
              <a:rPr lang="en-US" sz="1600" b="1" dirty="0"/>
              <a:t>A</a:t>
            </a:r>
            <a:r>
              <a:rPr lang="en-US" sz="1600" b="1" dirty="0">
                <a:effectLst/>
              </a:rPr>
              <a:t>pply:</a:t>
            </a:r>
          </a:p>
          <a:p>
            <a:pPr marL="285750" indent="-285750">
              <a:buFont typeface="Arial" panose="020B0604020202020204" pitchFamily="34" charset="0"/>
              <a:buChar char="•"/>
            </a:pPr>
            <a:r>
              <a:rPr lang="en-US" sz="1600" dirty="0">
                <a:effectLst/>
              </a:rPr>
              <a:t>September 1 - September 30 (September-start students)</a:t>
            </a:r>
          </a:p>
          <a:p>
            <a:pPr marL="285750" indent="-285750">
              <a:buFont typeface="Arial" panose="020B0604020202020204" pitchFamily="34" charset="0"/>
              <a:buChar char="•"/>
            </a:pPr>
            <a:r>
              <a:rPr lang="en-US" sz="1600" dirty="0">
                <a:effectLst/>
              </a:rPr>
              <a:t>January 1 - January 31 (January-start students)</a:t>
            </a:r>
          </a:p>
          <a:p>
            <a:r>
              <a:rPr lang="en-US" sz="1600" dirty="0">
                <a:effectLst/>
              </a:rPr>
              <a:t>For more information about opting in or out, as well as plan coverage, visit </a:t>
            </a:r>
            <a:r>
              <a:rPr lang="en-US" sz="1600" u="sng" dirty="0">
                <a:effectLst/>
                <a:hlinkClick r:id="rId3">
                  <a:extLst>
                    <a:ext uri="{A12FA001-AC4F-418D-AE19-62706E023703}">
                      <ahyp:hlinkClr xmlns:ahyp="http://schemas.microsoft.com/office/drawing/2018/hyperlinkcolor" val="tx"/>
                    </a:ext>
                  </a:extLst>
                </a:hlinkClick>
              </a:rPr>
              <a:t>https://www.studentvip.ca/Default.aspx</a:t>
            </a:r>
            <a:endParaRPr lang="en-US" sz="1600" dirty="0">
              <a:effectLst/>
            </a:endParaRPr>
          </a:p>
        </p:txBody>
      </p:sp>
    </p:spTree>
    <p:extLst>
      <p:ext uri="{BB962C8B-B14F-4D97-AF65-F5344CB8AC3E}">
        <p14:creationId xmlns:p14="http://schemas.microsoft.com/office/powerpoint/2010/main" val="3398291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EDED847-34F1-4353-AA83-1525E9E40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476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68518F-EDC4-37DF-5843-0D3646299677}"/>
              </a:ext>
            </a:extLst>
          </p:cNvPr>
          <p:cNvSpPr>
            <a:spLocks noGrp="1"/>
          </p:cNvSpPr>
          <p:nvPr>
            <p:ph type="ctrTitle"/>
          </p:nvPr>
        </p:nvSpPr>
        <p:spPr>
          <a:xfrm>
            <a:off x="2231136" y="4909571"/>
            <a:ext cx="7729728" cy="1134402"/>
          </a:xfrm>
        </p:spPr>
        <p:txBody>
          <a:bodyPr vert="horz" lIns="182880" tIns="182880" rIns="182880" bIns="182880" rtlCol="0" anchor="ctr">
            <a:normAutofit/>
          </a:bodyPr>
          <a:lstStyle/>
          <a:p>
            <a:r>
              <a:rPr lang="en-US" sz="2800" dirty="0"/>
              <a:t>Graduate Student Accounts &amp; </a:t>
            </a:r>
            <a:br>
              <a:rPr lang="en-US" sz="2800" dirty="0"/>
            </a:br>
            <a:r>
              <a:rPr lang="en-US" sz="2800" dirty="0"/>
              <a:t>Graduate Funding</a:t>
            </a:r>
          </a:p>
        </p:txBody>
      </p:sp>
      <p:pic>
        <p:nvPicPr>
          <p:cNvPr id="6" name="Picture 5">
            <a:extLst>
              <a:ext uri="{FF2B5EF4-FFF2-40B4-BE49-F238E27FC236}">
                <a16:creationId xmlns:a16="http://schemas.microsoft.com/office/drawing/2014/main" id="{7BDF6B5E-F6A9-C7DC-B825-EF59407D34A2}"/>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1762897" y="1278286"/>
            <a:ext cx="8519023" cy="3055849"/>
          </a:xfrm>
          <a:prstGeom prst="rect">
            <a:avLst/>
          </a:prstGeom>
          <a:ln w="57150">
            <a:solidFill>
              <a:schemeClr val="bg1"/>
            </a:solidFill>
          </a:ln>
        </p:spPr>
      </p:pic>
    </p:spTree>
    <p:extLst>
      <p:ext uri="{BB962C8B-B14F-4D97-AF65-F5344CB8AC3E}">
        <p14:creationId xmlns:p14="http://schemas.microsoft.com/office/powerpoint/2010/main" val="3796667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a:xfrm>
            <a:off x="634314" y="546725"/>
            <a:ext cx="4868850" cy="1134640"/>
          </a:xfrm>
        </p:spPr>
        <p:txBody>
          <a:bodyPr vert="horz" lIns="182880" tIns="182880" rIns="182880" bIns="182880" rtlCol="0" anchor="ctr">
            <a:normAutofit/>
          </a:bodyPr>
          <a:lstStyle/>
          <a:p>
            <a:r>
              <a:rPr lang="en-US" sz="2000" dirty="0"/>
              <a:t>Admissions Letter:</a:t>
            </a:r>
            <a:br>
              <a:rPr lang="en-US" sz="2000" dirty="0"/>
            </a:br>
            <a:r>
              <a:rPr lang="en-US" sz="2000" dirty="0"/>
              <a:t>Total financial support </a:t>
            </a:r>
          </a:p>
        </p:txBody>
      </p:sp>
      <p:sp>
        <p:nvSpPr>
          <p:cNvPr id="7" name="Content Placeholder 6">
            <a:extLst>
              <a:ext uri="{FF2B5EF4-FFF2-40B4-BE49-F238E27FC236}">
                <a16:creationId xmlns:a16="http://schemas.microsoft.com/office/drawing/2014/main" id="{2154EB2D-151D-8CAF-A2D2-A88039128C9E}"/>
              </a:ext>
            </a:extLst>
          </p:cNvPr>
          <p:cNvSpPr>
            <a:spLocks noGrp="1"/>
          </p:cNvSpPr>
          <p:nvPr>
            <p:ph type="body" sz="half" idx="2"/>
          </p:nvPr>
        </p:nvSpPr>
        <p:spPr>
          <a:xfrm>
            <a:off x="634314" y="2017986"/>
            <a:ext cx="4868850" cy="4293288"/>
          </a:xfrm>
        </p:spPr>
        <p:txBody>
          <a:bodyPr vert="horz" lIns="91440" tIns="45720" rIns="91440" bIns="45720" rtlCol="0">
            <a:normAutofit/>
          </a:bodyPr>
          <a:lstStyle/>
          <a:p>
            <a:pPr algn="l"/>
            <a:r>
              <a:rPr lang="en-US" sz="1800" dirty="0">
                <a:solidFill>
                  <a:schemeClr val="tx1"/>
                </a:solidFill>
              </a:rPr>
              <a:t>Keep your Offer of Admission letter as it includes valuable financial information</a:t>
            </a:r>
          </a:p>
          <a:p>
            <a:pPr algn="l"/>
            <a:r>
              <a:rPr lang="en-US" sz="1800" dirty="0">
                <a:solidFill>
                  <a:schemeClr val="tx1"/>
                </a:solidFill>
              </a:rPr>
              <a:t>Review your Graduate Student funding outline which is the second page of your Offer of Admission for:</a:t>
            </a:r>
          </a:p>
          <a:p>
            <a:pPr marL="342900" indent="-285750" algn="l">
              <a:buClr>
                <a:schemeClr val="bg1"/>
              </a:buClr>
              <a:buFont typeface="Arial" panose="020B0604020202020204" pitchFamily="34" charset="0"/>
              <a:buChar char="•"/>
            </a:pPr>
            <a:r>
              <a:rPr lang="en-US" sz="1800" dirty="0">
                <a:solidFill>
                  <a:schemeClr val="tx1"/>
                </a:solidFill>
              </a:rPr>
              <a:t>Source of funding (name)</a:t>
            </a:r>
          </a:p>
          <a:p>
            <a:pPr marL="342900" indent="-285750" algn="l">
              <a:buClr>
                <a:schemeClr val="bg1"/>
              </a:buClr>
              <a:buFont typeface="Arial" panose="020B0604020202020204" pitchFamily="34" charset="0"/>
              <a:buChar char="•"/>
            </a:pPr>
            <a:r>
              <a:rPr lang="en-US" sz="1800" dirty="0">
                <a:solidFill>
                  <a:schemeClr val="tx1"/>
                </a:solidFill>
              </a:rPr>
              <a:t>Years offered </a:t>
            </a:r>
          </a:p>
          <a:p>
            <a:pPr marL="342900" indent="-285750" algn="l">
              <a:buClr>
                <a:schemeClr val="bg1"/>
              </a:buClr>
              <a:buFont typeface="Arial" panose="020B0604020202020204" pitchFamily="34" charset="0"/>
              <a:buChar char="•"/>
            </a:pPr>
            <a:r>
              <a:rPr lang="en-US" sz="1800" dirty="0">
                <a:solidFill>
                  <a:schemeClr val="tx1"/>
                </a:solidFill>
              </a:rPr>
              <a:t>Total Funding Support</a:t>
            </a:r>
          </a:p>
          <a:p>
            <a:pPr marL="342900" indent="-285750" algn="l">
              <a:buClr>
                <a:schemeClr val="bg1"/>
              </a:buClr>
              <a:buFont typeface="Arial" panose="020B0604020202020204" pitchFamily="34" charset="0"/>
              <a:buChar char="•"/>
            </a:pPr>
            <a:r>
              <a:rPr lang="en-US" sz="1800" dirty="0">
                <a:solidFill>
                  <a:schemeClr val="tx1"/>
                </a:solidFill>
              </a:rPr>
              <a:t>Additional Information about your Funding – an important section as it elaborates on your funding and university processes and policies</a:t>
            </a:r>
          </a:p>
        </p:txBody>
      </p:sp>
      <p:pic>
        <p:nvPicPr>
          <p:cNvPr id="5" name="Picture Placeholder 4" descr="Students sitting outside Durham Campus entrance">
            <a:extLst>
              <a:ext uri="{FF2B5EF4-FFF2-40B4-BE49-F238E27FC236}">
                <a16:creationId xmlns:a16="http://schemas.microsoft.com/office/drawing/2014/main" id="{91D92055-D393-F4D9-93F8-605F88C68046}"/>
              </a:ext>
            </a:extLst>
          </p:cNvPr>
          <p:cNvPicPr>
            <a:picLocks noGrp="1" noChangeAspect="1"/>
          </p:cNvPicPr>
          <p:nvPr>
            <p:ph type="pic" idx="1"/>
          </p:nvPr>
        </p:nvPicPr>
        <p:blipFill>
          <a:blip r:embed="rId3"/>
          <a:srcRect l="24974" r="24974"/>
          <a:stretch/>
        </p:blipFill>
        <p:spPr>
          <a:xfrm>
            <a:off x="6096000" y="0"/>
            <a:ext cx="6102350" cy="6858000"/>
          </a:xfrm>
          <a:prstGeom prst="rect">
            <a:avLst/>
          </a:prstGeom>
        </p:spPr>
      </p:pic>
    </p:spTree>
    <p:extLst>
      <p:ext uri="{BB962C8B-B14F-4D97-AF65-F5344CB8AC3E}">
        <p14:creationId xmlns:p14="http://schemas.microsoft.com/office/powerpoint/2010/main" val="1198221945"/>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85B6D968-3BA5-45CA-AFA4-01F84FB04FAA}">
  <ds:schemaRefs>
    <ds:schemaRef ds:uri="http://schemas.microsoft.com/sharepoint/v3/contenttype/forms"/>
  </ds:schemaRefs>
</ds:datastoreItem>
</file>

<file path=customXml/itemProps2.xml><?xml version="1.0" encoding="utf-8"?>
<ds:datastoreItem xmlns:ds="http://schemas.openxmlformats.org/officeDocument/2006/customXml" ds:itemID="{0354E976-D9B8-49D6-BB1E-30B410663C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7C52C5-6F65-4D42-B855-A3283C55581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TM10001115[[fn=Parcel]]</Template>
  <TotalTime>4710</TotalTime>
  <Words>2385</Words>
  <Application>Microsoft Office PowerPoint</Application>
  <PresentationFormat>Widescreen</PresentationFormat>
  <Paragraphs>176</Paragraphs>
  <Slides>23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Aptos</vt:lpstr>
      <vt:lpstr>Arial</vt:lpstr>
      <vt:lpstr>Calibri</vt:lpstr>
      <vt:lpstr>Gill Sans MT</vt:lpstr>
      <vt:lpstr>Times New Roman</vt:lpstr>
      <vt:lpstr>Wingdings</vt:lpstr>
      <vt:lpstr>Parcel</vt:lpstr>
      <vt:lpstr>Graduate Student Tuition &amp; Fees Graduate Student Account &amp; Funding 2024-25</vt:lpstr>
      <vt:lpstr>Graduate Tuition Fees</vt:lpstr>
      <vt:lpstr>Student Accounts &amp;  Tuition </vt:lpstr>
      <vt:lpstr>Tuition Payments</vt:lpstr>
      <vt:lpstr>Important Additional Information</vt:lpstr>
      <vt:lpstr>Scams in Canada</vt:lpstr>
      <vt:lpstr>Health &amp; Dental Benefits</vt:lpstr>
      <vt:lpstr>Graduate Student Accounts &amp;  Graduate Funding</vt:lpstr>
      <vt:lpstr>Admissions Letter: Total financial support </vt:lpstr>
      <vt:lpstr>Graduate Teaching Assistantships (GTA)</vt:lpstr>
      <vt:lpstr>Funds posted to Student Account </vt:lpstr>
      <vt:lpstr>Entrance Scholarships</vt:lpstr>
      <vt:lpstr>Research Fellowship Awards (RFA)</vt:lpstr>
      <vt:lpstr>External Scholarships </vt:lpstr>
      <vt:lpstr>Bursary Support for Financial Need </vt:lpstr>
      <vt:lpstr>Refund Information</vt:lpstr>
      <vt:lpstr>Student Refunds: Bursaries &amp; Financial Aid</vt:lpstr>
      <vt:lpstr>Student Refunds: Refunding Credit on student Account</vt:lpstr>
      <vt:lpstr>Finance Connections Around Campus</vt:lpstr>
      <vt:lpstr>Indigenous Student Financials</vt:lpstr>
      <vt:lpstr>Academic Year 2024 – 2025  Don’t forget</vt:lpstr>
      <vt:lpstr>Graduate Scholarships &amp; Awards</vt:lpstr>
      <vt:lpstr>School of Graduate Studies Blackburn Hall, Suite 115 All financial inquires direct to: graduatefinance@trentu.ca </vt:lpstr>
    </vt:vector>
  </TitlesOfParts>
  <Company>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Rennie</dc:creator>
  <cp:lastModifiedBy>halemcco@outlook.com</cp:lastModifiedBy>
  <cp:revision>24</cp:revision>
  <dcterms:created xsi:type="dcterms:W3CDTF">2024-07-08T15:53:07Z</dcterms:created>
  <dcterms:modified xsi:type="dcterms:W3CDTF">2025-01-10T18:45:03Z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