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93" r:id="rId2"/>
    <p:sldId id="292" r:id="rId3"/>
    <p:sldId id="343" r:id="rId4"/>
    <p:sldId id="342" r:id="rId5"/>
    <p:sldId id="304" r:id="rId6"/>
    <p:sldId id="360" r:id="rId7"/>
    <p:sldId id="328" r:id="rId8"/>
    <p:sldId id="345" r:id="rId9"/>
    <p:sldId id="361" r:id="rId10"/>
    <p:sldId id="362" r:id="rId11"/>
    <p:sldId id="363" r:id="rId12"/>
    <p:sldId id="325" r:id="rId13"/>
    <p:sldId id="364" r:id="rId14"/>
    <p:sldId id="366" r:id="rId15"/>
    <p:sldId id="313" r:id="rId16"/>
    <p:sldId id="346" r:id="rId17"/>
    <p:sldId id="309" r:id="rId18"/>
    <p:sldId id="310" r:id="rId19"/>
    <p:sldId id="367" r:id="rId20"/>
    <p:sldId id="368" r:id="rId21"/>
    <p:sldId id="312" r:id="rId22"/>
    <p:sldId id="369" r:id="rId23"/>
    <p:sldId id="371" r:id="rId24"/>
    <p:sldId id="372" r:id="rId25"/>
    <p:sldId id="373" r:id="rId26"/>
    <p:sldId id="374" r:id="rId27"/>
    <p:sldId id="356" r:id="rId28"/>
    <p:sldId id="259" r:id="rId29"/>
    <p:sldId id="375" r:id="rId30"/>
    <p:sldId id="378" r:id="rId31"/>
    <p:sldId id="311" r:id="rId32"/>
    <p:sldId id="379" r:id="rId33"/>
    <p:sldId id="381" r:id="rId34"/>
    <p:sldId id="357" r:id="rId35"/>
    <p:sldId id="358" r:id="rId36"/>
    <p:sldId id="359" r:id="rId37"/>
    <p:sldId id="332" r:id="rId38"/>
    <p:sldId id="386" r:id="rId39"/>
    <p:sldId id="382" r:id="rId40"/>
    <p:sldId id="385" r:id="rId41"/>
    <p:sldId id="383" r:id="rId42"/>
    <p:sldId id="387" r:id="rId43"/>
    <p:sldId id="388" r:id="rId44"/>
    <p:sldId id="384" r:id="rId45"/>
    <p:sldId id="389" r:id="rId46"/>
    <p:sldId id="391" r:id="rId47"/>
    <p:sldId id="318" r:id="rId48"/>
    <p:sldId id="349" r:id="rId49"/>
    <p:sldId id="319" r:id="rId50"/>
    <p:sldId id="329" r:id="rId51"/>
    <p:sldId id="393" r:id="rId52"/>
    <p:sldId id="260"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94249" autoAdjust="0"/>
  </p:normalViewPr>
  <p:slideViewPr>
    <p:cSldViewPr snapToGrid="0">
      <p:cViewPr>
        <p:scale>
          <a:sx n="69" d="100"/>
          <a:sy n="69" d="100"/>
        </p:scale>
        <p:origin x="32" y="-200"/>
      </p:cViewPr>
      <p:guideLst/>
    </p:cSldViewPr>
  </p:slideViewPr>
  <p:outlineViewPr>
    <p:cViewPr>
      <p:scale>
        <a:sx n="33" d="100"/>
        <a:sy n="33" d="100"/>
      </p:scale>
      <p:origin x="0" y="-875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E054BB-B131-4E54-90F5-2F66CAA5CD3C}" type="datetimeFigureOut">
              <a:rPr lang="en-CA" smtClean="0"/>
              <a:t>2023-08-09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B4E51-F454-40BB-9FB3-FDD13D842A81}" type="slidenum">
              <a:rPr lang="en-CA" smtClean="0"/>
              <a:t>‹#›</a:t>
            </a:fld>
            <a:endParaRPr lang="en-CA"/>
          </a:p>
        </p:txBody>
      </p:sp>
    </p:spTree>
    <p:extLst>
      <p:ext uri="{BB962C8B-B14F-4D97-AF65-F5344CB8AC3E}">
        <p14:creationId xmlns:p14="http://schemas.microsoft.com/office/powerpoint/2010/main" val="147879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5429F6-4095-48CE-A556-2CB4E70C6B1A}" type="datetimeFigureOut">
              <a:rPr lang="en-CA" smtClean="0"/>
              <a:t>2023-08-09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3149206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5429F6-4095-48CE-A556-2CB4E70C6B1A}" type="datetimeFigureOut">
              <a:rPr lang="en-CA" smtClean="0"/>
              <a:t>2023-08-09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463619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5429F6-4095-48CE-A556-2CB4E70C6B1A}" type="datetimeFigureOut">
              <a:rPr lang="en-CA" smtClean="0"/>
              <a:t>2023-08-09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2365187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5429F6-4095-48CE-A556-2CB4E70C6B1A}" type="datetimeFigureOut">
              <a:rPr lang="en-CA" smtClean="0"/>
              <a:t>2023-08-09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3242486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5429F6-4095-48CE-A556-2CB4E70C6B1A}" type="datetimeFigureOut">
              <a:rPr lang="en-CA" smtClean="0"/>
              <a:t>2023-08-09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1887659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5429F6-4095-48CE-A556-2CB4E70C6B1A}" type="datetimeFigureOut">
              <a:rPr lang="en-CA" smtClean="0"/>
              <a:t>2023-08-09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59514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5429F6-4095-48CE-A556-2CB4E70C6B1A}" type="datetimeFigureOut">
              <a:rPr lang="en-CA" smtClean="0"/>
              <a:t>2023-08-09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281817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5429F6-4095-48CE-A556-2CB4E70C6B1A}" type="datetimeFigureOut">
              <a:rPr lang="en-CA" smtClean="0"/>
              <a:t>2023-08-09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2404183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5429F6-4095-48CE-A556-2CB4E70C6B1A}" type="datetimeFigureOut">
              <a:rPr lang="en-CA" smtClean="0"/>
              <a:t>2023-08-09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22052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5429F6-4095-48CE-A556-2CB4E70C6B1A}" type="datetimeFigureOut">
              <a:rPr lang="en-CA" smtClean="0"/>
              <a:t>2023-08-09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36610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5429F6-4095-48CE-A556-2CB4E70C6B1A}" type="datetimeFigureOut">
              <a:rPr lang="en-CA" smtClean="0"/>
              <a:t>2023-08-09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182F252-FD2F-4369-86B5-697743616E41}" type="slidenum">
              <a:rPr lang="en-CA" smtClean="0"/>
              <a:t>‹#›</a:t>
            </a:fld>
            <a:endParaRPr lang="en-CA"/>
          </a:p>
        </p:txBody>
      </p:sp>
    </p:spTree>
    <p:extLst>
      <p:ext uri="{BB962C8B-B14F-4D97-AF65-F5344CB8AC3E}">
        <p14:creationId xmlns:p14="http://schemas.microsoft.com/office/powerpoint/2010/main" val="186055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5429F6-4095-48CE-A556-2CB4E70C6B1A}" type="datetimeFigureOut">
              <a:rPr lang="en-CA" smtClean="0"/>
              <a:t>2023-08-09</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2F252-FD2F-4369-86B5-697743616E41}" type="slidenum">
              <a:rPr lang="en-CA" smtClean="0"/>
              <a:t>‹#›</a:t>
            </a:fld>
            <a:endParaRPr lang="en-CA"/>
          </a:p>
        </p:txBody>
      </p:sp>
    </p:spTree>
    <p:extLst>
      <p:ext uri="{BB962C8B-B14F-4D97-AF65-F5344CB8AC3E}">
        <p14:creationId xmlns:p14="http://schemas.microsoft.com/office/powerpoint/2010/main" val="347087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rentu.ca/academicskill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52B4A-C77B-4AF9-9702-2EC0BC620924}"/>
              </a:ext>
            </a:extLst>
          </p:cNvPr>
          <p:cNvSpPr>
            <a:spLocks noGrp="1"/>
          </p:cNvSpPr>
          <p:nvPr>
            <p:ph type="ctrTitle"/>
          </p:nvPr>
        </p:nvSpPr>
        <p:spPr/>
        <p:txBody>
          <a:bodyPr>
            <a:normAutofit/>
          </a:bodyPr>
          <a:lstStyle/>
          <a:p>
            <a:r>
              <a:rPr lang="en-CA" dirty="0">
                <a:solidFill>
                  <a:prstClr val="black"/>
                </a:solidFill>
                <a:latin typeface="Arial" panose="020B0604020202020204" pitchFamily="34" charset="0"/>
                <a:cs typeface="Arial" panose="020B0604020202020204" pitchFamily="34" charset="0"/>
              </a:rPr>
              <a:t>Working with </a:t>
            </a:r>
            <a:br>
              <a:rPr lang="en-CA" dirty="0">
                <a:solidFill>
                  <a:prstClr val="black"/>
                </a:solidFill>
                <a:latin typeface="Arial" panose="020B0604020202020204" pitchFamily="34" charset="0"/>
                <a:cs typeface="Arial" panose="020B0604020202020204" pitchFamily="34" charset="0"/>
              </a:rPr>
            </a:br>
            <a:r>
              <a:rPr lang="en-CA" dirty="0">
                <a:solidFill>
                  <a:prstClr val="black"/>
                </a:solidFill>
                <a:latin typeface="Arial" panose="020B0604020202020204" pitchFamily="34" charset="0"/>
                <a:cs typeface="Arial" panose="020B0604020202020204" pitchFamily="34" charset="0"/>
              </a:rPr>
              <a:t>tables and figures</a:t>
            </a:r>
            <a:endParaRPr lang="en-CA" dirty="0"/>
          </a:p>
        </p:txBody>
      </p:sp>
      <p:sp>
        <p:nvSpPr>
          <p:cNvPr id="4" name="Subtitle 3">
            <a:extLst>
              <a:ext uri="{FF2B5EF4-FFF2-40B4-BE49-F238E27FC236}">
                <a16:creationId xmlns:a16="http://schemas.microsoft.com/office/drawing/2014/main" id="{86D21A1A-7630-420B-9C7D-9046C80DE35E}"/>
              </a:ext>
            </a:extLst>
          </p:cNvPr>
          <p:cNvSpPr>
            <a:spLocks noGrp="1"/>
          </p:cNvSpPr>
          <p:nvPr>
            <p:ph type="subTitle" idx="1"/>
          </p:nvPr>
        </p:nvSpPr>
        <p:spPr/>
        <p:txBody>
          <a:bodyPr/>
          <a:lstStyle/>
          <a:p>
            <a:r>
              <a:rPr lang="en-CA" dirty="0"/>
              <a:t>Academic Skills, Trent University</a:t>
            </a:r>
          </a:p>
          <a:p>
            <a:r>
              <a:rPr lang="en-CA"/>
              <a:t>2020</a:t>
            </a:r>
            <a:endParaRPr lang="en-CA" dirty="0"/>
          </a:p>
          <a:p>
            <a:r>
              <a:rPr lang="en-CA" dirty="0">
                <a:hlinkClick r:id="rId2"/>
              </a:rPr>
              <a:t>www.trentu.ca/academicskills</a:t>
            </a:r>
            <a:r>
              <a:rPr lang="en-CA" dirty="0"/>
              <a:t> </a:t>
            </a:r>
          </a:p>
        </p:txBody>
      </p:sp>
    </p:spTree>
    <p:extLst>
      <p:ext uri="{BB962C8B-B14F-4D97-AF65-F5344CB8AC3E}">
        <p14:creationId xmlns:p14="http://schemas.microsoft.com/office/powerpoint/2010/main" val="1766601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F27C42-EA93-450F-A9F6-064D8627C34C}"/>
              </a:ext>
            </a:extLst>
          </p:cNvPr>
          <p:cNvSpPr>
            <a:spLocks noGrp="1"/>
          </p:cNvSpPr>
          <p:nvPr>
            <p:ph type="title"/>
          </p:nvPr>
        </p:nvSpPr>
        <p:spPr/>
        <p:txBody>
          <a:bodyPr/>
          <a:lstStyle/>
          <a:p>
            <a:r>
              <a:rPr lang="en-CA" dirty="0"/>
              <a:t>Example table with key elements</a:t>
            </a:r>
          </a:p>
        </p:txBody>
      </p:sp>
      <p:pic>
        <p:nvPicPr>
          <p:cNvPr id="9" name="Content Placeholder 8" descr="Sample table highlights key elements of a table: title, lines, rows, columns, cells, and footnotes">
            <a:extLst>
              <a:ext uri="{FF2B5EF4-FFF2-40B4-BE49-F238E27FC236}">
                <a16:creationId xmlns:a16="http://schemas.microsoft.com/office/drawing/2014/main" id="{BE08AA10-B218-40BA-9B9C-6F7C25F89486}"/>
              </a:ext>
            </a:extLst>
          </p:cNvPr>
          <p:cNvPicPr>
            <a:picLocks noGrp="1" noChangeAspect="1"/>
          </p:cNvPicPr>
          <p:nvPr>
            <p:ph idx="1"/>
          </p:nvPr>
        </p:nvPicPr>
        <p:blipFill>
          <a:blip r:embed="rId2"/>
          <a:stretch>
            <a:fillRect/>
          </a:stretch>
        </p:blipFill>
        <p:spPr>
          <a:xfrm>
            <a:off x="92974" y="1575581"/>
            <a:ext cx="11871572" cy="4797083"/>
          </a:xfrm>
          <a:prstGeom prst="rect">
            <a:avLst/>
          </a:prstGeom>
        </p:spPr>
      </p:pic>
    </p:spTree>
    <p:extLst>
      <p:ext uri="{BB962C8B-B14F-4D97-AF65-F5344CB8AC3E}">
        <p14:creationId xmlns:p14="http://schemas.microsoft.com/office/powerpoint/2010/main" val="193212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64CFC-8A2D-4C9C-9467-0AB1177E78D8}"/>
              </a:ext>
            </a:extLst>
          </p:cNvPr>
          <p:cNvSpPr>
            <a:spLocks noGrp="1"/>
          </p:cNvSpPr>
          <p:nvPr>
            <p:ph type="title"/>
          </p:nvPr>
        </p:nvSpPr>
        <p:spPr/>
        <p:txBody>
          <a:bodyPr>
            <a:normAutofit/>
          </a:bodyPr>
          <a:lstStyle/>
          <a:p>
            <a:pPr algn="ctr"/>
            <a:r>
              <a:rPr lang="en-US" sz="5400" dirty="0">
                <a:cs typeface="Arial" panose="020B0604020202020204" pitchFamily="34" charset="0"/>
              </a:rPr>
              <a:t>Figures</a:t>
            </a:r>
            <a:endParaRPr lang="en-CA" sz="5400" dirty="0"/>
          </a:p>
        </p:txBody>
      </p:sp>
      <p:pic>
        <p:nvPicPr>
          <p:cNvPr id="4" name="Content Placeholder 3" descr="Decorative image of a graph.">
            <a:extLst>
              <a:ext uri="{FF2B5EF4-FFF2-40B4-BE49-F238E27FC236}">
                <a16:creationId xmlns:a16="http://schemas.microsoft.com/office/drawing/2014/main" id="{B88EB789-35A8-4485-97AB-06020F53993C}"/>
              </a:ext>
            </a:extLst>
          </p:cNvPr>
          <p:cNvPicPr>
            <a:picLocks noGrp="1" noChangeAspect="1"/>
          </p:cNvPicPr>
          <p:nvPr>
            <p:ph idx="1"/>
          </p:nvPr>
        </p:nvPicPr>
        <p:blipFill>
          <a:blip r:embed="rId2"/>
          <a:stretch>
            <a:fillRect/>
          </a:stretch>
        </p:blipFill>
        <p:spPr>
          <a:xfrm>
            <a:off x="1345938" y="1926090"/>
            <a:ext cx="9761382" cy="4351338"/>
          </a:xfrm>
          <a:prstGeom prst="rect">
            <a:avLst/>
          </a:prstGeom>
        </p:spPr>
      </p:pic>
    </p:spTree>
    <p:extLst>
      <p:ext uri="{BB962C8B-B14F-4D97-AF65-F5344CB8AC3E}">
        <p14:creationId xmlns:p14="http://schemas.microsoft.com/office/powerpoint/2010/main" val="236106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656D-7C50-407A-A2BA-58AFE35039AB}"/>
              </a:ext>
            </a:extLst>
          </p:cNvPr>
          <p:cNvSpPr>
            <a:spLocks noGrp="1"/>
          </p:cNvSpPr>
          <p:nvPr>
            <p:ph type="title"/>
          </p:nvPr>
        </p:nvSpPr>
        <p:spPr/>
        <p:txBody>
          <a:bodyPr>
            <a:normAutofit/>
          </a:bodyPr>
          <a:lstStyle/>
          <a:p>
            <a:r>
              <a:rPr lang="en-CA" sz="3000" dirty="0">
                <a:latin typeface="Arial" panose="020B0604020202020204" pitchFamily="34" charset="0"/>
                <a:cs typeface="Arial" panose="020B0604020202020204" pitchFamily="34" charset="0"/>
              </a:rPr>
              <a:t>First step </a:t>
            </a:r>
            <a:r>
              <a:rPr lang="en-US" sz="3000" dirty="0">
                <a:latin typeface="Arial" panose="020B0604020202020204" pitchFamily="34" charset="0"/>
                <a:cs typeface="Arial" panose="020B0604020202020204" pitchFamily="34" charset="0"/>
              </a:rPr>
              <a:t>–</a:t>
            </a:r>
            <a:r>
              <a:rPr lang="en-CA" sz="3000" dirty="0">
                <a:latin typeface="Arial" panose="020B0604020202020204" pitchFamily="34" charset="0"/>
                <a:cs typeface="Arial" panose="020B0604020202020204" pitchFamily="34" charset="0"/>
              </a:rPr>
              <a:t> determine the type of data you are working with</a:t>
            </a:r>
          </a:p>
        </p:txBody>
      </p:sp>
      <p:sp>
        <p:nvSpPr>
          <p:cNvPr id="5" name="Content Placeholder 4"/>
          <p:cNvSpPr>
            <a:spLocks noGrp="1"/>
          </p:cNvSpPr>
          <p:nvPr>
            <p:ph idx="1"/>
          </p:nvPr>
        </p:nvSpPr>
        <p:spPr/>
        <p:txBody>
          <a:bodyPr>
            <a:normAutofit/>
          </a:bodyPr>
          <a:lstStyle/>
          <a:p>
            <a:r>
              <a:rPr lang="en-US" sz="2400" b="1" dirty="0">
                <a:latin typeface="Arial" panose="020B0604020202020204" pitchFamily="34" charset="0"/>
                <a:cs typeface="Arial" panose="020B0604020202020204" pitchFamily="34" charset="0"/>
              </a:rPr>
              <a:t>Continuous data </a:t>
            </a:r>
            <a:r>
              <a:rPr lang="en-US" sz="2400" dirty="0">
                <a:latin typeface="Arial" panose="020B0604020202020204" pitchFamily="34" charset="0"/>
                <a:cs typeface="Arial" panose="020B0604020202020204" pitchFamily="34" charset="0"/>
              </a:rPr>
              <a:t>– numbers measured on a continuum or scale (e.g. time, temperature, height, weight, length, etc.).  </a:t>
            </a:r>
          </a:p>
          <a:p>
            <a:pPr marL="0" indent="0">
              <a:buNone/>
            </a:pPr>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Discrete data</a:t>
            </a:r>
            <a:r>
              <a:rPr lang="en-US" sz="2400" dirty="0">
                <a:solidFill>
                  <a:schemeClr val="accent5"/>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whole numbers that are usually counted (e.g. number of birds observed in the field, number of plants in a quadrat, etc.).</a:t>
            </a:r>
          </a:p>
          <a:p>
            <a:pPr marL="0" indent="0">
              <a:buNone/>
            </a:pPr>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Categorical data </a:t>
            </a:r>
            <a:r>
              <a:rPr lang="en-US" sz="2400" dirty="0">
                <a:latin typeface="Arial" panose="020B0604020202020204" pitchFamily="34" charset="0"/>
                <a:cs typeface="Arial" panose="020B0604020202020204" pitchFamily="34" charset="0"/>
              </a:rPr>
              <a:t>– represent categories such as characteristics, names, or labels (e.g. fish species, blood types, income levels, etc.)</a:t>
            </a:r>
            <a:endParaRPr lang="en-US" sz="2400" dirty="0"/>
          </a:p>
        </p:txBody>
      </p:sp>
    </p:spTree>
    <p:extLst>
      <p:ext uri="{BB962C8B-B14F-4D97-AF65-F5344CB8AC3E}">
        <p14:creationId xmlns:p14="http://schemas.microsoft.com/office/powerpoint/2010/main" val="2781693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8646BB4-1F5A-402A-BBDF-5BEB3303DB41}"/>
              </a:ext>
            </a:extLst>
          </p:cNvPr>
          <p:cNvSpPr>
            <a:spLocks noGrp="1"/>
          </p:cNvSpPr>
          <p:nvPr>
            <p:ph type="title"/>
          </p:nvPr>
        </p:nvSpPr>
        <p:spPr/>
        <p:txBody>
          <a:bodyPr vert="horz" lIns="91440" tIns="45720" rIns="91440" bIns="45720" rtlCol="0" anchor="ctr">
            <a:normAutofit/>
          </a:bodyPr>
          <a:lstStyle/>
          <a:p>
            <a:r>
              <a:rPr lang="en-US" sz="4000" dirty="0"/>
              <a:t>Second step – </a:t>
            </a:r>
            <a:r>
              <a:rPr lang="en-US" sz="3600" dirty="0"/>
              <a:t>determine the dependent and independent variables </a:t>
            </a:r>
            <a:endParaRPr lang="en-US" sz="4000" dirty="0"/>
          </a:p>
        </p:txBody>
      </p:sp>
      <p:sp>
        <p:nvSpPr>
          <p:cNvPr id="17" name="Content Placeholder 16">
            <a:extLst>
              <a:ext uri="{FF2B5EF4-FFF2-40B4-BE49-F238E27FC236}">
                <a16:creationId xmlns:a16="http://schemas.microsoft.com/office/drawing/2014/main" id="{803B0DF6-0F79-4C92-93C5-B53F99615FBE}"/>
              </a:ext>
            </a:extLst>
          </p:cNvPr>
          <p:cNvSpPr>
            <a:spLocks noGrp="1"/>
          </p:cNvSpPr>
          <p:nvPr>
            <p:ph idx="1"/>
          </p:nvPr>
        </p:nvSpPr>
        <p:spPr/>
        <p:txBody>
          <a:bodyPr>
            <a:normAutofit/>
          </a:bodyPr>
          <a:lstStyle/>
          <a:p>
            <a:r>
              <a:rPr lang="en-CA" dirty="0"/>
              <a:t>A coordinate grid has two perpendicular lines called axes. </a:t>
            </a:r>
          </a:p>
          <a:p>
            <a:r>
              <a:rPr lang="en-CA" dirty="0"/>
              <a:t>The horizontal axis of a coordinate grid is known as the x-axis. </a:t>
            </a:r>
          </a:p>
          <a:p>
            <a:r>
              <a:rPr lang="en-CA" dirty="0"/>
              <a:t>The independent variable is usually on the x-axis. </a:t>
            </a:r>
          </a:p>
          <a:p>
            <a:pPr lvl="1"/>
            <a:r>
              <a:rPr lang="en-CA" dirty="0"/>
              <a:t>The independent variable changes and influences the dependent variable. </a:t>
            </a:r>
          </a:p>
          <a:p>
            <a:r>
              <a:rPr lang="en-CA" dirty="0"/>
              <a:t>The dependent variable is on the vertical line or y-axis. </a:t>
            </a:r>
          </a:p>
          <a:p>
            <a:pPr lvl="1"/>
            <a:r>
              <a:rPr lang="en-CA" dirty="0"/>
              <a:t>The dependent variable is a variable that responds to change.</a:t>
            </a:r>
          </a:p>
        </p:txBody>
      </p:sp>
    </p:spTree>
    <p:extLst>
      <p:ext uri="{BB962C8B-B14F-4D97-AF65-F5344CB8AC3E}">
        <p14:creationId xmlns:p14="http://schemas.microsoft.com/office/powerpoint/2010/main" val="185204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4BEFA6-BD57-4CB6-9A3E-D0D92108052B}"/>
              </a:ext>
            </a:extLst>
          </p:cNvPr>
          <p:cNvSpPr>
            <a:spLocks noGrp="1"/>
          </p:cNvSpPr>
          <p:nvPr>
            <p:ph type="title"/>
          </p:nvPr>
        </p:nvSpPr>
        <p:spPr/>
        <p:txBody>
          <a:bodyPr/>
          <a:lstStyle/>
          <a:p>
            <a:r>
              <a:rPr lang="en-CA" dirty="0"/>
              <a:t>Example Coordinate Grid</a:t>
            </a:r>
          </a:p>
        </p:txBody>
      </p:sp>
      <p:pic>
        <p:nvPicPr>
          <p:cNvPr id="7" name="Content Placeholder 6" descr="Sample coordinate with x-axis and y-axis labels.">
            <a:extLst>
              <a:ext uri="{FF2B5EF4-FFF2-40B4-BE49-F238E27FC236}">
                <a16:creationId xmlns:a16="http://schemas.microsoft.com/office/drawing/2014/main" id="{6ABD7C90-3316-4EC3-80B5-8577588EF850}"/>
              </a:ext>
            </a:extLst>
          </p:cNvPr>
          <p:cNvPicPr>
            <a:picLocks noGrp="1" noChangeAspect="1"/>
          </p:cNvPicPr>
          <p:nvPr>
            <p:ph idx="1"/>
          </p:nvPr>
        </p:nvPicPr>
        <p:blipFill>
          <a:blip r:embed="rId2"/>
          <a:stretch>
            <a:fillRect/>
          </a:stretch>
        </p:blipFill>
        <p:spPr>
          <a:xfrm>
            <a:off x="2614930" y="1825625"/>
            <a:ext cx="6962140" cy="4351338"/>
          </a:xfrm>
          <a:prstGeom prst="rect">
            <a:avLst/>
          </a:prstGeom>
        </p:spPr>
      </p:pic>
    </p:spTree>
    <p:extLst>
      <p:ext uri="{BB962C8B-B14F-4D97-AF65-F5344CB8AC3E}">
        <p14:creationId xmlns:p14="http://schemas.microsoft.com/office/powerpoint/2010/main" val="877904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656D-7C50-407A-A2BA-58AFE35039AB}"/>
              </a:ext>
            </a:extLst>
          </p:cNvPr>
          <p:cNvSpPr>
            <a:spLocks noGrp="1"/>
          </p:cNvSpPr>
          <p:nvPr>
            <p:ph type="title"/>
          </p:nvPr>
        </p:nvSpPr>
        <p:spPr/>
        <p:txBody>
          <a:bodyPr>
            <a:normAutofit/>
          </a:bodyPr>
          <a:lstStyle/>
          <a:p>
            <a:r>
              <a:rPr lang="en-CA" sz="3200" dirty="0">
                <a:latin typeface="Arial" panose="020B0604020202020204" pitchFamily="34" charset="0"/>
                <a:cs typeface="Arial" panose="020B0604020202020204" pitchFamily="34" charset="0"/>
              </a:rPr>
              <a:t>Third step – pick the most appropriate figure to portray your data</a:t>
            </a:r>
          </a:p>
        </p:txBody>
      </p:sp>
      <p:sp>
        <p:nvSpPr>
          <p:cNvPr id="3" name="Content Placeholder 2">
            <a:extLst>
              <a:ext uri="{FF2B5EF4-FFF2-40B4-BE49-F238E27FC236}">
                <a16:creationId xmlns:a16="http://schemas.microsoft.com/office/drawing/2014/main" id="{6AB0F0E1-602B-44AC-B434-3BE50F2E2B21}"/>
              </a:ext>
            </a:extLst>
          </p:cNvPr>
          <p:cNvSpPr>
            <a:spLocks noGrp="1"/>
          </p:cNvSpPr>
          <p:nvPr>
            <p:ph idx="1"/>
          </p:nvPr>
        </p:nvSpPr>
        <p:spPr/>
        <p:txBody>
          <a:bodyPr>
            <a:normAutofit fontScale="92500" lnSpcReduction="20000"/>
          </a:bodyPr>
          <a:lstStyle/>
          <a:p>
            <a:pPr marL="0" indent="0">
              <a:lnSpc>
                <a:spcPct val="150000"/>
              </a:lnSpc>
              <a:buNone/>
            </a:pPr>
            <a:r>
              <a:rPr lang="en-CA" sz="1800" dirty="0">
                <a:latin typeface="Arial" panose="020B0604020202020204" pitchFamily="34" charset="0"/>
                <a:cs typeface="Arial" panose="020B0604020202020204" pitchFamily="34" charset="0"/>
              </a:rPr>
              <a:t>Use the following as a guideline:</a:t>
            </a:r>
          </a:p>
          <a:p>
            <a:pPr>
              <a:lnSpc>
                <a:spcPct val="150000"/>
              </a:lnSpc>
            </a:pPr>
            <a:r>
              <a:rPr lang="en-CA" sz="1800" b="1" dirty="0">
                <a:latin typeface="Arial" panose="020B0604020202020204" pitchFamily="34" charset="0"/>
                <a:cs typeface="Arial" panose="020B0604020202020204" pitchFamily="34" charset="0"/>
              </a:rPr>
              <a:t>Line graph </a:t>
            </a:r>
            <a:r>
              <a:rPr lang="en-CA" sz="1800" dirty="0">
                <a:latin typeface="Arial" panose="020B0604020202020204" pitchFamily="34" charset="0"/>
                <a:cs typeface="Arial" panose="020B0604020202020204" pitchFamily="34" charset="0"/>
              </a:rPr>
              <a:t>– depicts relationships between continuous data. Consider using when showing trends over time (e.g. temperatures recorded at the Trent Climate Station since 1992).</a:t>
            </a:r>
          </a:p>
          <a:p>
            <a:pPr>
              <a:lnSpc>
                <a:spcPct val="150000"/>
              </a:lnSpc>
            </a:pPr>
            <a:r>
              <a:rPr lang="en-CA" sz="1800" b="1" dirty="0">
                <a:latin typeface="Arial" panose="020B0604020202020204" pitchFamily="34" charset="0"/>
                <a:cs typeface="Arial" panose="020B0604020202020204" pitchFamily="34" charset="0"/>
              </a:rPr>
              <a:t>Scatterplot</a:t>
            </a:r>
            <a:r>
              <a:rPr lang="en-CA" sz="1800" dirty="0">
                <a:latin typeface="Arial" panose="020B0604020202020204" pitchFamily="34" charset="0"/>
                <a:cs typeface="Arial" panose="020B0604020202020204" pitchFamily="34" charset="0"/>
              </a:rPr>
              <a:t> – depicts relationships between continuous data. Scatterplots are frequently used when you have two variables and one is dependent on the other (e.g. comparing the length and weight of individual fish). However, it is still possible to use this type of graph to depict relationships without a dependent variable.</a:t>
            </a:r>
          </a:p>
          <a:p>
            <a:pPr>
              <a:lnSpc>
                <a:spcPct val="150000"/>
              </a:lnSpc>
            </a:pPr>
            <a:r>
              <a:rPr lang="en-CA" sz="1800" b="1" dirty="0">
                <a:latin typeface="Arial" panose="020B0604020202020204" pitchFamily="34" charset="0"/>
                <a:cs typeface="Arial" panose="020B0604020202020204" pitchFamily="34" charset="0"/>
              </a:rPr>
              <a:t>Histogram</a:t>
            </a:r>
            <a:r>
              <a:rPr lang="en-CA" sz="1800" dirty="0">
                <a:latin typeface="Arial" panose="020B0604020202020204" pitchFamily="34" charset="0"/>
                <a:cs typeface="Arial" panose="020B0604020202020204" pitchFamily="34" charset="0"/>
              </a:rPr>
              <a:t> – generally used to group continuous or discrete data into ranges to determine how frequently a value occurs (e.g. determining the most common weight of individual frogs included in a study).</a:t>
            </a:r>
          </a:p>
          <a:p>
            <a:pPr>
              <a:lnSpc>
                <a:spcPct val="150000"/>
              </a:lnSpc>
            </a:pPr>
            <a:r>
              <a:rPr lang="en-CA" sz="1800" b="1" dirty="0">
                <a:latin typeface="Arial" panose="020B0604020202020204" pitchFamily="34" charset="0"/>
                <a:cs typeface="Arial" panose="020B0604020202020204" pitchFamily="34" charset="0"/>
              </a:rPr>
              <a:t>Bar graph </a:t>
            </a:r>
            <a:r>
              <a:rPr lang="en-CA" sz="1800" dirty="0">
                <a:latin typeface="Arial" panose="020B0604020202020204" pitchFamily="34" charset="0"/>
                <a:cs typeface="Arial" panose="020B0604020202020204" pitchFamily="34" charset="0"/>
              </a:rPr>
              <a:t>– compares proportions or count data. Consider using when the independent variable is not continuous (e.g. comparing the height of different tree species).</a:t>
            </a:r>
          </a:p>
          <a:p>
            <a:endParaRPr lang="en-CA" sz="1800" dirty="0">
              <a:latin typeface="Arial" panose="020B0604020202020204" pitchFamily="34" charset="0"/>
              <a:cs typeface="Arial" panose="020B0604020202020204" pitchFamily="34" charset="0"/>
            </a:endParaRPr>
          </a:p>
          <a:p>
            <a:pPr lvl="1"/>
            <a:endParaRPr lang="en-CA" dirty="0">
              <a:latin typeface="Arial" panose="020B0604020202020204" pitchFamily="34" charset="0"/>
              <a:cs typeface="Arial" panose="020B0604020202020204" pitchFamily="34" charset="0"/>
            </a:endParaRPr>
          </a:p>
          <a:p>
            <a:pPr lvl="1"/>
            <a:endParaRPr lang="en-CA" dirty="0">
              <a:latin typeface="Arial" panose="020B0604020202020204" pitchFamily="34" charset="0"/>
              <a:cs typeface="Arial" panose="020B0604020202020204" pitchFamily="34" charset="0"/>
            </a:endParaRPr>
          </a:p>
          <a:p>
            <a:pPr lvl="1"/>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600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6656D-7C50-407A-A2BA-58AFE35039AB}"/>
              </a:ext>
            </a:extLst>
          </p:cNvPr>
          <p:cNvSpPr>
            <a:spLocks noGrp="1"/>
          </p:cNvSpPr>
          <p:nvPr>
            <p:ph type="title"/>
          </p:nvPr>
        </p:nvSpPr>
        <p:spPr/>
        <p:txBody>
          <a:bodyPr>
            <a:normAutofit/>
          </a:bodyPr>
          <a:lstStyle/>
          <a:p>
            <a:r>
              <a:rPr lang="en-CA" sz="3200" dirty="0">
                <a:latin typeface="Arial" panose="020B0604020202020204" pitchFamily="34" charset="0"/>
                <a:cs typeface="Arial" panose="020B0604020202020204" pitchFamily="34" charset="0"/>
              </a:rPr>
              <a:t>Third step (continued) – pick the most appropriate figure to portray your data</a:t>
            </a:r>
          </a:p>
        </p:txBody>
      </p:sp>
      <p:sp>
        <p:nvSpPr>
          <p:cNvPr id="3" name="Content Placeholder 2">
            <a:extLst>
              <a:ext uri="{FF2B5EF4-FFF2-40B4-BE49-F238E27FC236}">
                <a16:creationId xmlns:a16="http://schemas.microsoft.com/office/drawing/2014/main" id="{6AB0F0E1-602B-44AC-B434-3BE50F2E2B21}"/>
              </a:ext>
            </a:extLst>
          </p:cNvPr>
          <p:cNvSpPr>
            <a:spLocks noGrp="1"/>
          </p:cNvSpPr>
          <p:nvPr>
            <p:ph idx="1"/>
          </p:nvPr>
        </p:nvSpPr>
        <p:spPr/>
        <p:txBody>
          <a:bodyPr>
            <a:normAutofit/>
          </a:bodyPr>
          <a:lstStyle/>
          <a:p>
            <a:pPr marL="0" indent="0">
              <a:lnSpc>
                <a:spcPct val="150000"/>
              </a:lnSpc>
              <a:buNone/>
            </a:pPr>
            <a:r>
              <a:rPr lang="en-CA" sz="1800" dirty="0">
                <a:latin typeface="Arial" panose="020B0604020202020204" pitchFamily="34" charset="0"/>
                <a:cs typeface="Arial" panose="020B0604020202020204" pitchFamily="34" charset="0"/>
              </a:rPr>
              <a:t>Use the following as a guideline:</a:t>
            </a:r>
          </a:p>
          <a:p>
            <a:pPr>
              <a:lnSpc>
                <a:spcPct val="150000"/>
              </a:lnSpc>
            </a:pPr>
            <a:r>
              <a:rPr lang="en-CA" sz="1800" b="1" dirty="0">
                <a:latin typeface="Arial" panose="020B0604020202020204" pitchFamily="34" charset="0"/>
                <a:cs typeface="Arial" panose="020B0604020202020204" pitchFamily="34" charset="0"/>
              </a:rPr>
              <a:t>Map</a:t>
            </a:r>
            <a:r>
              <a:rPr lang="en-CA" sz="1800" dirty="0">
                <a:latin typeface="Arial" panose="020B0604020202020204" pitchFamily="34" charset="0"/>
                <a:cs typeface="Arial" panose="020B0604020202020204" pitchFamily="34" charset="0"/>
              </a:rPr>
              <a:t> – portrays spatial data (e.g. locations of study sites). </a:t>
            </a:r>
          </a:p>
          <a:p>
            <a:pPr>
              <a:lnSpc>
                <a:spcPct val="150000"/>
              </a:lnSpc>
            </a:pPr>
            <a:r>
              <a:rPr lang="en-CA" sz="1800" b="1" dirty="0">
                <a:latin typeface="Arial" panose="020B0604020202020204" pitchFamily="34" charset="0"/>
                <a:cs typeface="Arial" panose="020B0604020202020204" pitchFamily="34" charset="0"/>
              </a:rPr>
              <a:t>Diagram</a:t>
            </a:r>
            <a:r>
              <a:rPr lang="en-CA" sz="1800" dirty="0">
                <a:latin typeface="Arial" panose="020B0604020202020204" pitchFamily="34" charset="0"/>
                <a:cs typeface="Arial" panose="020B0604020202020204" pitchFamily="34" charset="0"/>
              </a:rPr>
              <a:t> – simplified illustrations that represent connections or relationships between ideas, concepts, structures, or equipment (e.g. a diagram depicting the effects of climate change on precipitation and temperature).</a:t>
            </a:r>
          </a:p>
          <a:p>
            <a:pPr>
              <a:lnSpc>
                <a:spcPct val="150000"/>
              </a:lnSpc>
            </a:pPr>
            <a:r>
              <a:rPr lang="en-CA" sz="1800" b="1" dirty="0">
                <a:latin typeface="Arial" panose="020B0604020202020204" pitchFamily="34" charset="0"/>
                <a:cs typeface="Arial" panose="020B0604020202020204" pitchFamily="34" charset="0"/>
              </a:rPr>
              <a:t>Photographs or drawings </a:t>
            </a:r>
            <a:r>
              <a:rPr lang="en-CA" sz="1800" dirty="0">
                <a:latin typeface="Arial" panose="020B0604020202020204" pitchFamily="34" charset="0"/>
                <a:cs typeface="Arial" panose="020B0604020202020204" pitchFamily="34" charset="0"/>
              </a:rPr>
              <a:t>– detailed and accurate illustrations of experimental equipment in the field or laboratory, organisms, cell structures, or medical conditions (e.g. a leaf’s structure under a microscope).</a:t>
            </a:r>
            <a:endParaRPr lang="en-US" sz="1800" dirty="0">
              <a:latin typeface="Arial" panose="020B0604020202020204" pitchFamily="34" charset="0"/>
              <a:cs typeface="Arial" panose="020B0604020202020204" pitchFamily="34" charset="0"/>
            </a:endParaRPr>
          </a:p>
          <a:p>
            <a:pPr lvl="1">
              <a:lnSpc>
                <a:spcPct val="150000"/>
              </a:lnSpc>
            </a:pPr>
            <a:endParaRPr lang="en-CA" dirty="0">
              <a:latin typeface="Arial" panose="020B0604020202020204" pitchFamily="34" charset="0"/>
              <a:cs typeface="Arial" panose="020B0604020202020204" pitchFamily="34" charset="0"/>
            </a:endParaRPr>
          </a:p>
          <a:p>
            <a:pPr lvl="1"/>
            <a:endParaRPr lang="en-CA" dirty="0">
              <a:latin typeface="Arial" panose="020B0604020202020204" pitchFamily="34" charset="0"/>
              <a:cs typeface="Arial" panose="020B0604020202020204" pitchFamily="34" charset="0"/>
            </a:endParaRPr>
          </a:p>
          <a:p>
            <a:pPr marL="457200" lvl="1" indent="0">
              <a:buNone/>
            </a:pP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5623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Figures – Graphs</a:t>
            </a:r>
          </a:p>
        </p:txBody>
      </p:sp>
      <p:sp>
        <p:nvSpPr>
          <p:cNvPr id="3" name="Content Placeholder 2"/>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Graphs are a type of figure that show relationships between different variables.</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Four common types of graphs are:</a:t>
            </a:r>
          </a:p>
          <a:p>
            <a:pPr marL="0" indent="0">
              <a:buNone/>
            </a:pPr>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Line graphs</a:t>
            </a:r>
          </a:p>
          <a:p>
            <a:pPr marL="457200" lvl="1" indent="0">
              <a:buNone/>
            </a:pPr>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Scatterplots</a:t>
            </a:r>
          </a:p>
          <a:p>
            <a:pPr marL="457200" lvl="1" indent="0">
              <a:buNone/>
            </a:pPr>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Histograms</a:t>
            </a:r>
          </a:p>
          <a:p>
            <a:pPr marL="457200" lvl="1" indent="0">
              <a:buNone/>
            </a:pPr>
            <a:endParaRPr lang="en-US" sz="1800" dirty="0">
              <a:latin typeface="Arial" panose="020B0604020202020204" pitchFamily="34" charset="0"/>
              <a:cs typeface="Arial" panose="020B0604020202020204" pitchFamily="34" charset="0"/>
            </a:endParaRPr>
          </a:p>
          <a:p>
            <a:pPr lvl="1"/>
            <a:r>
              <a:rPr lang="en-US" sz="1800" dirty="0">
                <a:latin typeface="Arial" panose="020B0604020202020204" pitchFamily="34" charset="0"/>
                <a:cs typeface="Arial" panose="020B0604020202020204" pitchFamily="34" charset="0"/>
              </a:rPr>
              <a:t>Bar graphs</a:t>
            </a:r>
          </a:p>
          <a:p>
            <a:pPr marL="457200" lvl="1"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7197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Line graph</a:t>
            </a:r>
          </a:p>
        </p:txBody>
      </p:sp>
      <p:sp>
        <p:nvSpPr>
          <p:cNvPr id="4" name="Content Placeholder 3"/>
          <p:cNvSpPr>
            <a:spLocks noGrp="1"/>
          </p:cNvSpPr>
          <p:nvPr>
            <p:ph idx="1"/>
          </p:nvPr>
        </p:nvSpPr>
        <p:spPr/>
        <p:txBody>
          <a:bodyPr>
            <a:normAutofit/>
          </a:bodyPr>
          <a:lstStyle/>
          <a:p>
            <a:r>
              <a:rPr lang="en-CA" sz="2000" dirty="0">
                <a:latin typeface="Arial" panose="020B0604020202020204" pitchFamily="34" charset="0"/>
                <a:cs typeface="Arial" panose="020B0604020202020204" pitchFamily="34" charset="0"/>
              </a:rPr>
              <a:t>Depicts relationships between continuous data.</a:t>
            </a:r>
          </a:p>
          <a:p>
            <a:pPr marL="0" indent="0">
              <a:buNone/>
            </a:pPr>
            <a:endParaRPr lang="en-CA"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There is usually only one data point for each unit of x.</a:t>
            </a:r>
          </a:p>
          <a:p>
            <a:pPr marL="0" indent="0">
              <a:buNone/>
            </a:pPr>
            <a:endParaRPr lang="en-CA"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Plot data points using x and y coordinates and connect them by a line.</a:t>
            </a:r>
          </a:p>
          <a:p>
            <a:pPr marL="0" indent="0">
              <a:buNone/>
            </a:pPr>
            <a:endParaRPr lang="en-CA"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Line graphs are useful to reveal the rate of change between individual data points. </a:t>
            </a:r>
          </a:p>
        </p:txBody>
      </p:sp>
    </p:spTree>
    <p:extLst>
      <p:ext uri="{BB962C8B-B14F-4D97-AF65-F5344CB8AC3E}">
        <p14:creationId xmlns:p14="http://schemas.microsoft.com/office/powerpoint/2010/main" val="1676476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4B8EA-F0C8-4FDA-8469-0EB2B6B772E8}"/>
              </a:ext>
            </a:extLst>
          </p:cNvPr>
          <p:cNvSpPr>
            <a:spLocks noGrp="1"/>
          </p:cNvSpPr>
          <p:nvPr>
            <p:ph type="title"/>
          </p:nvPr>
        </p:nvSpPr>
        <p:spPr/>
        <p:txBody>
          <a:bodyPr/>
          <a:lstStyle/>
          <a:p>
            <a:r>
              <a:rPr lang="en-CA" dirty="0"/>
              <a:t>Key elements of a Line Graph</a:t>
            </a:r>
          </a:p>
        </p:txBody>
      </p:sp>
      <p:sp>
        <p:nvSpPr>
          <p:cNvPr id="3" name="Content Placeholder 2">
            <a:extLst>
              <a:ext uri="{FF2B5EF4-FFF2-40B4-BE49-F238E27FC236}">
                <a16:creationId xmlns:a16="http://schemas.microsoft.com/office/drawing/2014/main" id="{02E18924-2E9B-46C3-8D20-EAE09BC799CD}"/>
              </a:ext>
            </a:extLst>
          </p:cNvPr>
          <p:cNvSpPr>
            <a:spLocks noGrp="1"/>
          </p:cNvSpPr>
          <p:nvPr>
            <p:ph idx="1"/>
          </p:nvPr>
        </p:nvSpPr>
        <p:spPr/>
        <p:txBody>
          <a:bodyPr>
            <a:normAutofit lnSpcReduction="10000"/>
          </a:bodyPr>
          <a:lstStyle/>
          <a:p>
            <a:r>
              <a:rPr lang="en-US" sz="2000" dirty="0">
                <a:latin typeface="Arial" panose="020B0604020202020204" pitchFamily="34" charset="0"/>
                <a:cs typeface="Arial" panose="020B0604020202020204" pitchFamily="34" charset="0"/>
              </a:rPr>
              <a:t>When you create a line graph, remember to</a:t>
            </a:r>
          </a:p>
          <a:p>
            <a:pPr lvl="1"/>
            <a:r>
              <a:rPr lang="en-US" sz="2000" dirty="0">
                <a:latin typeface="Arial" panose="020B0604020202020204" pitchFamily="34" charset="0"/>
                <a:cs typeface="Arial" panose="020B0604020202020204" pitchFamily="34" charset="0"/>
              </a:rPr>
              <a:t>Use an appropriate scale (remember you are trying to show changes between data points)</a:t>
            </a:r>
          </a:p>
          <a:p>
            <a:pPr lvl="1"/>
            <a:r>
              <a:rPr lang="en-US" sz="2000" dirty="0">
                <a:latin typeface="Arial" panose="020B0604020202020204" pitchFamily="34" charset="0"/>
                <a:cs typeface="Arial" panose="020B0604020202020204" pitchFamily="34" charset="0"/>
              </a:rPr>
              <a:t>Label the y-axis and indicate the unit of measurement</a:t>
            </a:r>
          </a:p>
          <a:p>
            <a:pPr lvl="1"/>
            <a:r>
              <a:rPr lang="en-US" sz="2000" dirty="0">
                <a:latin typeface="Arial" panose="020B0604020202020204" pitchFamily="34" charset="0"/>
                <a:cs typeface="Arial" panose="020B0604020202020204" pitchFamily="34" charset="0"/>
              </a:rPr>
              <a:t>Label the x-axis</a:t>
            </a:r>
          </a:p>
          <a:p>
            <a:pPr lvl="1"/>
            <a:r>
              <a:rPr lang="en-US" sz="2000" dirty="0">
                <a:latin typeface="Arial" panose="020B0604020202020204" pitchFamily="34" charset="0"/>
                <a:cs typeface="Arial" panose="020B0604020202020204" pitchFamily="34" charset="0"/>
              </a:rPr>
              <a:t>Remove grid lines</a:t>
            </a:r>
          </a:p>
          <a:p>
            <a:pPr lvl="1"/>
            <a:r>
              <a:rPr lang="en-US" sz="2000" dirty="0">
                <a:latin typeface="Arial" panose="020B0604020202020204" pitchFamily="34" charset="0"/>
                <a:cs typeface="Arial" panose="020B0604020202020204" pitchFamily="34" charset="0"/>
              </a:rPr>
              <a:t>Connect data points by a line</a:t>
            </a:r>
          </a:p>
          <a:p>
            <a:pPr lvl="1"/>
            <a:r>
              <a:rPr lang="en-US" sz="2000" dirty="0">
                <a:latin typeface="Arial" panose="020B0604020202020204" pitchFamily="34" charset="0"/>
                <a:cs typeface="Arial" panose="020B0604020202020204" pitchFamily="34" charset="0"/>
              </a:rPr>
              <a:t>Figure caption (placed below the figure)</a:t>
            </a:r>
          </a:p>
          <a:p>
            <a:r>
              <a:rPr lang="en-US" sz="2000" dirty="0">
                <a:latin typeface="Arial" panose="020B0604020202020204" pitchFamily="34" charset="0"/>
                <a:cs typeface="Arial" panose="020B0604020202020204" pitchFamily="34" charset="0"/>
              </a:rPr>
              <a:t>Example on next slide depicts</a:t>
            </a:r>
            <a:r>
              <a:rPr lang="en-CA" sz="2000" dirty="0">
                <a:latin typeface="Arial" panose="020B0604020202020204" pitchFamily="34" charset="0"/>
                <a:cs typeface="Arial" panose="020B0604020202020204" pitchFamily="34" charset="0"/>
              </a:rPr>
              <a:t> annual flow rates in cubic meters for Fishy River between 2000 and 2005 measured by area-velocity flow meters at the Pickerel Stop Monitoring Station. </a:t>
            </a:r>
          </a:p>
          <a:p>
            <a:pPr lvl="1"/>
            <a:r>
              <a:rPr lang="en-CA" sz="2000" dirty="0">
                <a:latin typeface="Arial" panose="020B0604020202020204" pitchFamily="34" charset="0"/>
                <a:cs typeface="Arial" panose="020B0604020202020204" pitchFamily="34" charset="0"/>
              </a:rPr>
              <a:t>The year is on the x-axis and flow in cubic meters is on the y-axis. </a:t>
            </a:r>
          </a:p>
          <a:p>
            <a:pPr lvl="1"/>
            <a:r>
              <a:rPr lang="en-CA" sz="2000" dirty="0">
                <a:latin typeface="Arial" panose="020B0604020202020204" pitchFamily="34" charset="0"/>
                <a:cs typeface="Arial" panose="020B0604020202020204" pitchFamily="34" charset="0"/>
              </a:rPr>
              <a:t>The lowest flow occurred in 2000 at 17 cubic meters. The highest flow occurred in 2004 at 22 cubic meters. </a:t>
            </a:r>
          </a:p>
          <a:p>
            <a:endParaRPr lang="en-US" sz="2200" dirty="0">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26547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Why use a table or figure?</a:t>
            </a:r>
          </a:p>
        </p:txBody>
      </p:sp>
      <p:sp>
        <p:nvSpPr>
          <p:cNvPr id="3" name="Content Placeholder 2"/>
          <p:cNvSpPr>
            <a:spLocks noGrp="1"/>
          </p:cNvSpPr>
          <p:nvPr>
            <p:ph idx="1"/>
          </p:nvPr>
        </p:nvSpPr>
        <p:spPr/>
        <p:txBody>
          <a:bodyPr/>
          <a:lstStyle/>
          <a:p>
            <a:r>
              <a:rPr lang="en-US" sz="1800" dirty="0">
                <a:latin typeface="Arial" panose="020B0604020202020204" pitchFamily="34" charset="0"/>
                <a:cs typeface="Arial" panose="020B0604020202020204" pitchFamily="34" charset="0"/>
              </a:rPr>
              <a:t>Help summarize your data.</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Supplement and simplify explanations in your text.</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Provide evidence to support an argument or idea.</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Visually explain complicated trends or patterns.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328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11BE8-9CD2-4E19-B471-7243596188D3}"/>
              </a:ext>
            </a:extLst>
          </p:cNvPr>
          <p:cNvSpPr>
            <a:spLocks noGrp="1"/>
          </p:cNvSpPr>
          <p:nvPr>
            <p:ph type="title"/>
          </p:nvPr>
        </p:nvSpPr>
        <p:spPr/>
        <p:txBody>
          <a:bodyPr/>
          <a:lstStyle/>
          <a:p>
            <a:r>
              <a:rPr lang="en-CA" dirty="0"/>
              <a:t>Example line graph with key elements</a:t>
            </a:r>
          </a:p>
        </p:txBody>
      </p:sp>
      <p:pic>
        <p:nvPicPr>
          <p:cNvPr id="3" name="Picture 2" descr="Sample line graph plots individual data points connected by a line. Caption: Annual flow (m3/s) of Fishy River between 2000-2005 measured by area-velocity flow meters at the Pickerel Stop Monitoring Station.">
            <a:extLst>
              <a:ext uri="{FF2B5EF4-FFF2-40B4-BE49-F238E27FC236}">
                <a16:creationId xmlns:a16="http://schemas.microsoft.com/office/drawing/2014/main" id="{5B78C370-5E01-4583-92B8-92FA343D5B1B}"/>
              </a:ext>
            </a:extLst>
          </p:cNvPr>
          <p:cNvPicPr>
            <a:picLocks noChangeAspect="1"/>
          </p:cNvPicPr>
          <p:nvPr/>
        </p:nvPicPr>
        <p:blipFill>
          <a:blip r:embed="rId2"/>
          <a:stretch>
            <a:fillRect/>
          </a:stretch>
        </p:blipFill>
        <p:spPr>
          <a:xfrm>
            <a:off x="838200" y="1938768"/>
            <a:ext cx="10607959" cy="4554107"/>
          </a:xfrm>
          <a:prstGeom prst="rect">
            <a:avLst/>
          </a:prstGeom>
        </p:spPr>
      </p:pic>
    </p:spTree>
    <p:extLst>
      <p:ext uri="{BB962C8B-B14F-4D97-AF65-F5344CB8AC3E}">
        <p14:creationId xmlns:p14="http://schemas.microsoft.com/office/powerpoint/2010/main" val="3329807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Scatterplot</a:t>
            </a:r>
          </a:p>
        </p:txBody>
      </p:sp>
      <p:sp>
        <p:nvSpPr>
          <p:cNvPr id="4" name="Content Placeholder 3"/>
          <p:cNvSpPr>
            <a:spLocks noGrp="1"/>
          </p:cNvSpPr>
          <p:nvPr>
            <p:ph idx="1"/>
          </p:nvPr>
        </p:nvSpPr>
        <p:spPr>
          <a:xfrm>
            <a:off x="838200" y="1364566"/>
            <a:ext cx="10515600" cy="4812397"/>
          </a:xfrm>
        </p:spPr>
        <p:txBody>
          <a:bodyPr>
            <a:normAutofit fontScale="92500" lnSpcReduction="20000"/>
          </a:bodyPr>
          <a:lstStyle/>
          <a:p>
            <a:r>
              <a:rPr lang="en-CA" sz="1900" dirty="0">
                <a:latin typeface="Arial" panose="020B0604020202020204" pitchFamily="34" charset="0"/>
                <a:cs typeface="Arial" panose="020B0604020202020204" pitchFamily="34" charset="0"/>
              </a:rPr>
              <a:t>Depicts relationships between continuous data.</a:t>
            </a:r>
          </a:p>
          <a:p>
            <a:pPr marL="0" indent="0">
              <a:buNone/>
            </a:pPr>
            <a:endParaRPr lang="en-CA" sz="1900" dirty="0">
              <a:latin typeface="Arial" panose="020B0604020202020204" pitchFamily="34" charset="0"/>
              <a:cs typeface="Arial" panose="020B0604020202020204" pitchFamily="34" charset="0"/>
            </a:endParaRPr>
          </a:p>
          <a:p>
            <a:r>
              <a:rPr lang="en-CA" sz="1900" dirty="0">
                <a:latin typeface="Arial" panose="020B0604020202020204" pitchFamily="34" charset="0"/>
                <a:cs typeface="Arial" panose="020B0604020202020204" pitchFamily="34" charset="0"/>
              </a:rPr>
              <a:t>There may be multiple data points for each unit of x.</a:t>
            </a:r>
          </a:p>
          <a:p>
            <a:pPr marL="0" indent="0">
              <a:buNone/>
            </a:pPr>
            <a:endParaRPr lang="en-CA" sz="1900" dirty="0">
              <a:latin typeface="Arial" panose="020B0604020202020204" pitchFamily="34" charset="0"/>
              <a:cs typeface="Arial" panose="020B0604020202020204" pitchFamily="34" charset="0"/>
            </a:endParaRPr>
          </a:p>
          <a:p>
            <a:r>
              <a:rPr lang="en-CA" sz="1900" dirty="0">
                <a:latin typeface="Arial" panose="020B0604020202020204" pitchFamily="34" charset="0"/>
                <a:cs typeface="Arial" panose="020B0604020202020204" pitchFamily="34" charset="0"/>
              </a:rPr>
              <a:t>Plot data points using x and y coordinates but do not connect them.</a:t>
            </a:r>
          </a:p>
          <a:p>
            <a:pPr marL="0" indent="0">
              <a:buNone/>
            </a:pPr>
            <a:endParaRPr lang="en-CA" sz="1900" dirty="0">
              <a:latin typeface="Arial" panose="020B0604020202020204" pitchFamily="34" charset="0"/>
              <a:cs typeface="Arial" panose="020B0604020202020204" pitchFamily="34" charset="0"/>
            </a:endParaRPr>
          </a:p>
          <a:p>
            <a:r>
              <a:rPr lang="en-CA" sz="1900" dirty="0">
                <a:latin typeface="Arial" panose="020B0604020202020204" pitchFamily="34" charset="0"/>
                <a:cs typeface="Arial" panose="020B0604020202020204" pitchFamily="34" charset="0"/>
              </a:rPr>
              <a:t>Scatterplots are useful to reveal:</a:t>
            </a:r>
          </a:p>
          <a:p>
            <a:pPr marL="0" indent="0">
              <a:buNone/>
            </a:pPr>
            <a:endParaRPr lang="en-CA" sz="1900" dirty="0">
              <a:latin typeface="Arial" panose="020B0604020202020204" pitchFamily="34" charset="0"/>
              <a:cs typeface="Arial" panose="020B0604020202020204" pitchFamily="34" charset="0"/>
            </a:endParaRPr>
          </a:p>
          <a:p>
            <a:pPr lvl="1"/>
            <a:r>
              <a:rPr lang="en-CA" sz="1900" dirty="0">
                <a:latin typeface="Arial" panose="020B0604020202020204" pitchFamily="34" charset="0"/>
                <a:cs typeface="Arial" panose="020B0604020202020204" pitchFamily="34" charset="0"/>
              </a:rPr>
              <a:t>The overall strength of the relationship between variables (data points that are concentrated together = a stronger relationship and data points that are spread out = a weaker relationship).</a:t>
            </a:r>
          </a:p>
          <a:p>
            <a:pPr marL="457200" lvl="1" indent="0">
              <a:buNone/>
            </a:pPr>
            <a:endParaRPr lang="en-CA" sz="1900" dirty="0">
              <a:latin typeface="Arial" panose="020B0604020202020204" pitchFamily="34" charset="0"/>
              <a:cs typeface="Arial" panose="020B0604020202020204" pitchFamily="34" charset="0"/>
            </a:endParaRPr>
          </a:p>
          <a:p>
            <a:pPr lvl="1"/>
            <a:r>
              <a:rPr lang="en-CA" sz="1900" dirty="0">
                <a:latin typeface="Arial" panose="020B0604020202020204" pitchFamily="34" charset="0"/>
                <a:cs typeface="Arial" panose="020B0604020202020204" pitchFamily="34" charset="0"/>
              </a:rPr>
              <a:t>The direction of the relationship (positive, negative, or no relationship).</a:t>
            </a:r>
          </a:p>
          <a:p>
            <a:pPr marL="457200" lvl="1" indent="0">
              <a:buNone/>
            </a:pPr>
            <a:endParaRPr lang="en-CA" sz="1900" dirty="0">
              <a:latin typeface="Arial" panose="020B0604020202020204" pitchFamily="34" charset="0"/>
              <a:cs typeface="Arial" panose="020B0604020202020204" pitchFamily="34" charset="0"/>
            </a:endParaRPr>
          </a:p>
          <a:p>
            <a:pPr lvl="1"/>
            <a:r>
              <a:rPr lang="en-CA" sz="1900" dirty="0">
                <a:latin typeface="Arial" panose="020B0604020202020204" pitchFamily="34" charset="0"/>
                <a:cs typeface="Arial" panose="020B0604020202020204" pitchFamily="34" charset="0"/>
              </a:rPr>
              <a:t>The data pattern (linear/straight versus nonlinear/curved).</a:t>
            </a:r>
          </a:p>
          <a:p>
            <a:pPr marL="457200" lvl="1" indent="0">
              <a:buNone/>
            </a:pPr>
            <a:endParaRPr lang="en-CA" sz="1900" dirty="0">
              <a:latin typeface="Arial" panose="020B0604020202020204" pitchFamily="34" charset="0"/>
              <a:cs typeface="Arial" panose="020B0604020202020204" pitchFamily="34" charset="0"/>
            </a:endParaRPr>
          </a:p>
          <a:p>
            <a:pPr lvl="1"/>
            <a:r>
              <a:rPr lang="en-CA" sz="1900" dirty="0">
                <a:latin typeface="Arial" panose="020B0604020202020204" pitchFamily="34" charset="0"/>
                <a:cs typeface="Arial" panose="020B0604020202020204" pitchFamily="34" charset="0"/>
              </a:rPr>
              <a:t>Outliers (a data point that is highly different from the general trend).</a:t>
            </a:r>
          </a:p>
        </p:txBody>
      </p:sp>
    </p:spTree>
    <p:extLst>
      <p:ext uri="{BB962C8B-B14F-4D97-AF65-F5344CB8AC3E}">
        <p14:creationId xmlns:p14="http://schemas.microsoft.com/office/powerpoint/2010/main" val="122558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E2DFB-28BB-46D3-8CB4-96963F89C3CB}"/>
              </a:ext>
            </a:extLst>
          </p:cNvPr>
          <p:cNvSpPr>
            <a:spLocks noGrp="1"/>
          </p:cNvSpPr>
          <p:nvPr>
            <p:ph type="title"/>
          </p:nvPr>
        </p:nvSpPr>
        <p:spPr/>
        <p:txBody>
          <a:bodyPr/>
          <a:lstStyle/>
          <a:p>
            <a:r>
              <a:rPr lang="en-CA" dirty="0"/>
              <a:t>Introduction to example Scatterplot</a:t>
            </a:r>
          </a:p>
        </p:txBody>
      </p:sp>
      <p:sp>
        <p:nvSpPr>
          <p:cNvPr id="3" name="Content Placeholder 2">
            <a:extLst>
              <a:ext uri="{FF2B5EF4-FFF2-40B4-BE49-F238E27FC236}">
                <a16:creationId xmlns:a16="http://schemas.microsoft.com/office/drawing/2014/main" id="{4B9068AF-CB0F-4D14-899F-07EB5F62B513}"/>
              </a:ext>
            </a:extLst>
          </p:cNvPr>
          <p:cNvSpPr>
            <a:spLocks noGrp="1"/>
          </p:cNvSpPr>
          <p:nvPr>
            <p:ph idx="1"/>
          </p:nvPr>
        </p:nvSpPr>
        <p:spPr/>
        <p:txBody>
          <a:bodyPr/>
          <a:lstStyle/>
          <a:p>
            <a:r>
              <a:rPr lang="en-CA" dirty="0"/>
              <a:t>A scatterplot is a series of dots that represent data points. These dots are not connected by a line. </a:t>
            </a:r>
          </a:p>
          <a:p>
            <a:r>
              <a:rPr lang="en-CA" dirty="0"/>
              <a:t>This example displays the relationship between the length in centimeters and weight of Largemouth bass in kilograms. Length is on the x-axis and weight is on the y-axis. Data are modified from Neumann (2017). </a:t>
            </a:r>
          </a:p>
          <a:p>
            <a:r>
              <a:rPr lang="en-CA" dirty="0"/>
              <a:t>The graph indicates that longer fish will weigh more. </a:t>
            </a:r>
          </a:p>
          <a:p>
            <a:r>
              <a:rPr lang="en-CA" dirty="0"/>
              <a:t>When creating a scatterplot, remember to label both axes, indicate the unit of measurement, remove grid lines, and place a figure caption below the figure.</a:t>
            </a:r>
          </a:p>
        </p:txBody>
      </p:sp>
    </p:spTree>
    <p:extLst>
      <p:ext uri="{BB962C8B-B14F-4D97-AF65-F5344CB8AC3E}">
        <p14:creationId xmlns:p14="http://schemas.microsoft.com/office/powerpoint/2010/main" val="2221756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38F55-7EA2-440D-A609-7590F88633DD}"/>
              </a:ext>
            </a:extLst>
          </p:cNvPr>
          <p:cNvSpPr>
            <a:spLocks noGrp="1"/>
          </p:cNvSpPr>
          <p:nvPr>
            <p:ph type="title"/>
          </p:nvPr>
        </p:nvSpPr>
        <p:spPr/>
        <p:txBody>
          <a:bodyPr/>
          <a:lstStyle/>
          <a:p>
            <a:r>
              <a:rPr lang="en-CA" dirty="0"/>
              <a:t>Example Scatterplot</a:t>
            </a:r>
          </a:p>
        </p:txBody>
      </p:sp>
      <p:pic>
        <p:nvPicPr>
          <p:cNvPr id="4" name="Content Placeholder 3" descr="Example scatterplot displays the relationship between the length in centimeters and weight of Largemouth bass in kilograms. &#10;The graph indicates that longer fish will weigh more. ">
            <a:extLst>
              <a:ext uri="{FF2B5EF4-FFF2-40B4-BE49-F238E27FC236}">
                <a16:creationId xmlns:a16="http://schemas.microsoft.com/office/drawing/2014/main" id="{417876B6-EB0A-49F3-912C-21552C35153E}"/>
              </a:ext>
            </a:extLst>
          </p:cNvPr>
          <p:cNvPicPr>
            <a:picLocks noGrp="1" noChangeAspect="1"/>
          </p:cNvPicPr>
          <p:nvPr>
            <p:ph idx="1"/>
          </p:nvPr>
        </p:nvPicPr>
        <p:blipFill>
          <a:blip r:embed="rId2"/>
          <a:stretch>
            <a:fillRect/>
          </a:stretch>
        </p:blipFill>
        <p:spPr>
          <a:xfrm>
            <a:off x="1157812" y="1919329"/>
            <a:ext cx="9876376" cy="4163929"/>
          </a:xfrm>
          <a:prstGeom prst="rect">
            <a:avLst/>
          </a:prstGeom>
        </p:spPr>
      </p:pic>
    </p:spTree>
    <p:extLst>
      <p:ext uri="{BB962C8B-B14F-4D97-AF65-F5344CB8AC3E}">
        <p14:creationId xmlns:p14="http://schemas.microsoft.com/office/powerpoint/2010/main" val="1339204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19E80-7435-4AE7-9E46-7E7E54C0BEFB}"/>
              </a:ext>
            </a:extLst>
          </p:cNvPr>
          <p:cNvSpPr>
            <a:spLocks noGrp="1"/>
          </p:cNvSpPr>
          <p:nvPr>
            <p:ph type="title"/>
          </p:nvPr>
        </p:nvSpPr>
        <p:spPr/>
        <p:txBody>
          <a:bodyPr/>
          <a:lstStyle/>
          <a:p>
            <a:r>
              <a:rPr lang="en-CA" dirty="0"/>
              <a:t>Trend lines and Outliers in Scatterplots</a:t>
            </a:r>
          </a:p>
        </p:txBody>
      </p:sp>
      <p:sp>
        <p:nvSpPr>
          <p:cNvPr id="3" name="Content Placeholder 2">
            <a:extLst>
              <a:ext uri="{FF2B5EF4-FFF2-40B4-BE49-F238E27FC236}">
                <a16:creationId xmlns:a16="http://schemas.microsoft.com/office/drawing/2014/main" id="{12DBE7EE-ED4E-493D-99E6-39A7E339DC22}"/>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Trend lines</a:t>
            </a:r>
          </a:p>
          <a:p>
            <a:pPr lvl="1"/>
            <a:r>
              <a:rPr lang="en-US" dirty="0">
                <a:latin typeface="Arial" panose="020B0604020202020204" pitchFamily="34" charset="0"/>
                <a:cs typeface="Arial" panose="020B0604020202020204" pitchFamily="34" charset="0"/>
              </a:rPr>
              <a:t>Sometimes you will need to include a trend line to further analyze a relationship between two variables or for predictive purposes. </a:t>
            </a:r>
          </a:p>
          <a:p>
            <a:pPr lvl="1"/>
            <a:r>
              <a:rPr lang="en-US" dirty="0">
                <a:latin typeface="Arial" panose="020B0604020202020204" pitchFamily="34" charset="0"/>
                <a:cs typeface="Arial" panose="020B0604020202020204" pitchFamily="34" charset="0"/>
              </a:rPr>
              <a:t>A trend line (also called the line of best fit) is a straight line or curve that depicts the general trend of the data. As a result, the trend line </a:t>
            </a:r>
            <a:r>
              <a:rPr lang="en-US" b="1" dirty="0">
                <a:latin typeface="Arial" panose="020B0604020202020204" pitchFamily="34" charset="0"/>
                <a:cs typeface="Arial" panose="020B0604020202020204" pitchFamily="34" charset="0"/>
              </a:rPr>
              <a:t>may not </a:t>
            </a:r>
            <a:r>
              <a:rPr lang="en-US" dirty="0">
                <a:latin typeface="Arial" panose="020B0604020202020204" pitchFamily="34" charset="0"/>
                <a:cs typeface="Arial" panose="020B0604020202020204" pitchFamily="34" charset="0"/>
              </a:rPr>
              <a:t>pass through all of the data points.</a:t>
            </a:r>
          </a:p>
          <a:p>
            <a:r>
              <a:rPr lang="en-US" dirty="0">
                <a:latin typeface="Arial" panose="020B0604020202020204" pitchFamily="34" charset="0"/>
                <a:cs typeface="Arial" panose="020B0604020202020204" pitchFamily="34" charset="0"/>
              </a:rPr>
              <a:t>Outliers</a:t>
            </a:r>
          </a:p>
          <a:p>
            <a:pPr lvl="1"/>
            <a:r>
              <a:rPr lang="en-US" dirty="0">
                <a:latin typeface="Arial" panose="020B0604020202020204" pitchFamily="34" charset="0"/>
                <a:cs typeface="Arial" panose="020B0604020202020204" pitchFamily="34" charset="0"/>
              </a:rPr>
              <a:t>An outlier is set apart from the rest of the data points. </a:t>
            </a:r>
          </a:p>
          <a:p>
            <a:pPr lvl="1"/>
            <a:r>
              <a:rPr lang="en-US" dirty="0">
                <a:latin typeface="Arial" panose="020B0604020202020204" pitchFamily="34" charset="0"/>
                <a:cs typeface="Arial" panose="020B0604020202020204" pitchFamily="34" charset="0"/>
              </a:rPr>
              <a:t>An outlier could be a true, unusual result or may be due to error occurring during sampling, analysis, or data entry.</a:t>
            </a:r>
          </a:p>
          <a:p>
            <a:endParaRPr lang="en-US" dirty="0">
              <a:solidFill>
                <a:srgbClr val="5B9BD5"/>
              </a:solidFill>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4210375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A81A45-4DA4-4BE4-A92B-5FBA2C0690DC}"/>
              </a:ext>
            </a:extLst>
          </p:cNvPr>
          <p:cNvSpPr>
            <a:spLocks noGrp="1"/>
          </p:cNvSpPr>
          <p:nvPr>
            <p:ph type="title"/>
          </p:nvPr>
        </p:nvSpPr>
        <p:spPr/>
        <p:txBody>
          <a:bodyPr/>
          <a:lstStyle/>
          <a:p>
            <a:r>
              <a:rPr lang="en-CA" dirty="0"/>
              <a:t>Example scatterplot with trend line</a:t>
            </a:r>
          </a:p>
        </p:txBody>
      </p:sp>
      <p:pic>
        <p:nvPicPr>
          <p:cNvPr id="6" name="Content Placeholder 5" descr="This example shows the same data from Slide 19 (length and width of Largemouth bass); however, a trend line is added to the graph. ">
            <a:extLst>
              <a:ext uri="{FF2B5EF4-FFF2-40B4-BE49-F238E27FC236}">
                <a16:creationId xmlns:a16="http://schemas.microsoft.com/office/drawing/2014/main" id="{99B3B80E-7A39-4940-8643-10C59A1453B3}"/>
              </a:ext>
            </a:extLst>
          </p:cNvPr>
          <p:cNvPicPr>
            <a:picLocks noGrp="1" noChangeAspect="1"/>
          </p:cNvPicPr>
          <p:nvPr>
            <p:ph idx="1"/>
          </p:nvPr>
        </p:nvPicPr>
        <p:blipFill>
          <a:blip r:embed="rId2"/>
          <a:stretch>
            <a:fillRect/>
          </a:stretch>
        </p:blipFill>
        <p:spPr>
          <a:xfrm>
            <a:off x="838200" y="2079437"/>
            <a:ext cx="10515600" cy="3843714"/>
          </a:xfrm>
          <a:prstGeom prst="rect">
            <a:avLst/>
          </a:prstGeom>
        </p:spPr>
      </p:pic>
    </p:spTree>
    <p:extLst>
      <p:ext uri="{BB962C8B-B14F-4D97-AF65-F5344CB8AC3E}">
        <p14:creationId xmlns:p14="http://schemas.microsoft.com/office/powerpoint/2010/main" val="1712444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5A044F-C594-45A6-AA41-BFA339BDAA4E}"/>
              </a:ext>
            </a:extLst>
          </p:cNvPr>
          <p:cNvSpPr>
            <a:spLocks noGrp="1"/>
          </p:cNvSpPr>
          <p:nvPr>
            <p:ph type="title"/>
          </p:nvPr>
        </p:nvSpPr>
        <p:spPr/>
        <p:txBody>
          <a:bodyPr/>
          <a:lstStyle/>
          <a:p>
            <a:r>
              <a:rPr lang="en-CA" dirty="0"/>
              <a:t>Example scatterplot with outlier</a:t>
            </a:r>
          </a:p>
        </p:txBody>
      </p:sp>
      <p:pic>
        <p:nvPicPr>
          <p:cNvPr id="6" name="Content Placeholder 5" descr="This example shows the same data from Slide 23 (length and width of Largemouth bass); however, an outlier is added to the graph. ">
            <a:extLst>
              <a:ext uri="{FF2B5EF4-FFF2-40B4-BE49-F238E27FC236}">
                <a16:creationId xmlns:a16="http://schemas.microsoft.com/office/drawing/2014/main" id="{A353C203-731F-4429-8368-4E9DB36C4586}"/>
              </a:ext>
            </a:extLst>
          </p:cNvPr>
          <p:cNvPicPr>
            <a:picLocks noGrp="1" noChangeAspect="1"/>
          </p:cNvPicPr>
          <p:nvPr>
            <p:ph idx="1"/>
          </p:nvPr>
        </p:nvPicPr>
        <p:blipFill>
          <a:blip r:embed="rId2"/>
          <a:stretch>
            <a:fillRect/>
          </a:stretch>
        </p:blipFill>
        <p:spPr>
          <a:xfrm>
            <a:off x="1654679" y="1846171"/>
            <a:ext cx="8882642" cy="4310246"/>
          </a:xfrm>
          <a:prstGeom prst="rect">
            <a:avLst/>
          </a:prstGeom>
        </p:spPr>
      </p:pic>
    </p:spTree>
    <p:extLst>
      <p:ext uri="{BB962C8B-B14F-4D97-AF65-F5344CB8AC3E}">
        <p14:creationId xmlns:p14="http://schemas.microsoft.com/office/powerpoint/2010/main" val="3024232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Histogram</a:t>
            </a:r>
          </a:p>
        </p:txBody>
      </p:sp>
      <p:sp>
        <p:nvSpPr>
          <p:cNvPr id="5" name="Content Placeholder 4"/>
          <p:cNvSpPr>
            <a:spLocks noGrp="1"/>
          </p:cNvSpPr>
          <p:nvPr>
            <p:ph idx="1"/>
          </p:nvPr>
        </p:nvSpPr>
        <p:spPr/>
        <p:txBody>
          <a:bodyPr/>
          <a:lstStyle/>
          <a:p>
            <a:r>
              <a:rPr lang="en-US" sz="2000" dirty="0">
                <a:latin typeface="Arial" panose="020B0604020202020204" pitchFamily="34" charset="0"/>
                <a:cs typeface="Arial" panose="020B0604020202020204" pitchFamily="34" charset="0"/>
              </a:rPr>
              <a:t>Divides continuous data into logical groups/intervals to illustrate how data are distributed using vertical bars.</a:t>
            </a:r>
          </a:p>
          <a:p>
            <a:pPr marL="0" indent="0">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In histograms, the x-axis displays groups/intervals of data called bins. There should be a sufficient number counted within a bin. Software such as Excel or R will automatically calculate bin width to cover the range of values that exist in a data set. The y-axis shows the number of times a value appears in the dataset.</a:t>
            </a:r>
          </a:p>
          <a:p>
            <a:endParaRPr lang="en-US" sz="1800" dirty="0">
              <a:latin typeface="Arial" panose="020B0604020202020204" pitchFamily="34" charset="0"/>
              <a:cs typeface="Arial" panose="020B0604020202020204" pitchFamily="34" charset="0"/>
            </a:endParaRPr>
          </a:p>
          <a:p>
            <a:pPr marL="457200" lvl="1" indent="0">
              <a:buNone/>
            </a:pPr>
            <a:endParaRPr lang="en-US" sz="18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8752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Histograms are useful to reveal:</a:t>
            </a:r>
          </a:p>
        </p:txBody>
      </p:sp>
      <p:sp>
        <p:nvSpPr>
          <p:cNvPr id="5" name="Content Placeholder 4"/>
          <p:cNvSpPr>
            <a:spLocks noGrp="1"/>
          </p:cNvSpPr>
          <p:nvPr>
            <p:ph idx="1"/>
          </p:nvPr>
        </p:nvSpPr>
        <p:spPr>
          <a:xfrm>
            <a:off x="838200" y="1434906"/>
            <a:ext cx="10693400" cy="5021458"/>
          </a:xfrm>
        </p:spPr>
        <p:txBody>
          <a:bodyPr>
            <a:normAutofit fontScale="47500" lnSpcReduction="20000"/>
          </a:bodyPr>
          <a:lstStyle/>
          <a:p>
            <a:r>
              <a:rPr lang="en-US" sz="3800" dirty="0">
                <a:latin typeface="Arial" panose="020B0604020202020204" pitchFamily="34" charset="0"/>
                <a:cs typeface="Arial" panose="020B0604020202020204" pitchFamily="34" charset="0"/>
              </a:rPr>
              <a:t>The shape of the data – Is the data symmetrical or not? The data are symmetrical when they are normally distributed (i.e. bell-shaped). Data are skewed to the left when most of the data points bunch up at the left side of the graph. Data are skewed to the right when most of the data points cluster at the right side of the graph. </a:t>
            </a:r>
          </a:p>
          <a:p>
            <a:pPr marL="0" indent="0">
              <a:buNone/>
            </a:pPr>
            <a:endParaRPr lang="en-US" sz="3800" dirty="0">
              <a:latin typeface="Arial" panose="020B0604020202020204" pitchFamily="34" charset="0"/>
              <a:cs typeface="Arial" panose="020B0604020202020204" pitchFamily="34" charset="0"/>
            </a:endParaRPr>
          </a:p>
          <a:p>
            <a:r>
              <a:rPr lang="en-US" sz="3800" dirty="0">
                <a:latin typeface="Arial" panose="020B0604020202020204" pitchFamily="34" charset="0"/>
                <a:cs typeface="Arial" panose="020B0604020202020204" pitchFamily="34" charset="0"/>
              </a:rPr>
              <a:t>The shape of the data continued – Are the data unimodal, bimodal, multimodal, or uniform? The tallest vertical bars in the histogram are called peaks and represent the most frequent values in the data set. Unimodal means there is one peak, bimodal means there are two peaks, and multimodal means there are multiple peaks. When the data are spread equally across the data set without any peaks, the data are uniformly distributed. </a:t>
            </a:r>
          </a:p>
          <a:p>
            <a:pPr marL="0" indent="0">
              <a:buNone/>
            </a:pPr>
            <a:endParaRPr lang="en-US" sz="3800" dirty="0">
              <a:latin typeface="Arial" panose="020B0604020202020204" pitchFamily="34" charset="0"/>
              <a:cs typeface="Arial" panose="020B0604020202020204" pitchFamily="34" charset="0"/>
            </a:endParaRPr>
          </a:p>
          <a:p>
            <a:r>
              <a:rPr lang="en-US" sz="3800" dirty="0">
                <a:latin typeface="Arial" panose="020B0604020202020204" pitchFamily="34" charset="0"/>
                <a:cs typeface="Arial" panose="020B0604020202020204" pitchFamily="34" charset="0"/>
              </a:rPr>
              <a:t>The spread of the data – How variable is the data? If the data are clumped together they are narrowly spread. Alternatively, if the data cover a large range they are considered widely spread. </a:t>
            </a:r>
          </a:p>
          <a:p>
            <a:pPr marL="0" indent="0">
              <a:buNone/>
            </a:pPr>
            <a:endParaRPr lang="en-US" sz="3800" dirty="0">
              <a:latin typeface="Arial" panose="020B0604020202020204" pitchFamily="34" charset="0"/>
              <a:cs typeface="Arial" panose="020B0604020202020204" pitchFamily="34" charset="0"/>
            </a:endParaRPr>
          </a:p>
          <a:p>
            <a:r>
              <a:rPr lang="en-US" sz="3800" dirty="0">
                <a:latin typeface="Arial" panose="020B0604020202020204" pitchFamily="34" charset="0"/>
                <a:cs typeface="Arial" panose="020B0604020202020204" pitchFamily="34" charset="0"/>
              </a:rPr>
              <a:t>The center of the data – What is the central tendency of the data? The median can be used to measure the center of the data set in skewed distributions and the mean or median can be used for normally distributed data. </a:t>
            </a:r>
          </a:p>
          <a:p>
            <a:pPr marL="0" indent="0">
              <a:buNone/>
            </a:pPr>
            <a:endParaRPr lang="en-US" sz="3800" dirty="0">
              <a:latin typeface="Arial" panose="020B0604020202020204" pitchFamily="34" charset="0"/>
              <a:cs typeface="Arial" panose="020B0604020202020204" pitchFamily="34" charset="0"/>
            </a:endParaRPr>
          </a:p>
          <a:p>
            <a:r>
              <a:rPr lang="en-US" sz="3800" dirty="0">
                <a:latin typeface="Arial" panose="020B0604020202020204" pitchFamily="34" charset="0"/>
                <a:cs typeface="Arial" panose="020B0604020202020204" pitchFamily="34" charset="0"/>
              </a:rPr>
              <a:t>Any outliers in the data set.</a:t>
            </a:r>
          </a:p>
        </p:txBody>
      </p:sp>
    </p:spTree>
    <p:extLst>
      <p:ext uri="{BB962C8B-B14F-4D97-AF65-F5344CB8AC3E}">
        <p14:creationId xmlns:p14="http://schemas.microsoft.com/office/powerpoint/2010/main" val="902946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18D13-03F5-484F-9FB2-022103217646}"/>
              </a:ext>
            </a:extLst>
          </p:cNvPr>
          <p:cNvSpPr>
            <a:spLocks noGrp="1"/>
          </p:cNvSpPr>
          <p:nvPr>
            <p:ph type="title"/>
          </p:nvPr>
        </p:nvSpPr>
        <p:spPr/>
        <p:txBody>
          <a:bodyPr/>
          <a:lstStyle/>
          <a:p>
            <a:r>
              <a:rPr lang="en-CA" dirty="0"/>
              <a:t>Introduction to Histogram example</a:t>
            </a:r>
          </a:p>
        </p:txBody>
      </p:sp>
      <p:sp>
        <p:nvSpPr>
          <p:cNvPr id="3" name="Content Placeholder 2">
            <a:extLst>
              <a:ext uri="{FF2B5EF4-FFF2-40B4-BE49-F238E27FC236}">
                <a16:creationId xmlns:a16="http://schemas.microsoft.com/office/drawing/2014/main" id="{0D20117B-9E8C-4D33-BA36-6D5AF78ECFD8}"/>
              </a:ext>
            </a:extLst>
          </p:cNvPr>
          <p:cNvSpPr>
            <a:spLocks noGrp="1"/>
          </p:cNvSpPr>
          <p:nvPr>
            <p:ph idx="1"/>
          </p:nvPr>
        </p:nvSpPr>
        <p:spPr/>
        <p:txBody>
          <a:bodyPr>
            <a:normAutofit fontScale="92500" lnSpcReduction="20000"/>
          </a:bodyPr>
          <a:lstStyle/>
          <a:p>
            <a:r>
              <a:rPr lang="en-CA" dirty="0"/>
              <a:t>Histograms show the distribution of data using vertical bars that do not have any spaces between them. </a:t>
            </a:r>
          </a:p>
          <a:p>
            <a:r>
              <a:rPr lang="en-CA" dirty="0"/>
              <a:t>The next slide shows an example of a histogram depicting the weight distribution of individual polar bears tagged and re-captured in a study area in northern Ontario. </a:t>
            </a:r>
          </a:p>
          <a:p>
            <a:r>
              <a:rPr lang="en-CA" dirty="0"/>
              <a:t>Weight groups in kilograms are divided into 50 kilogram intervals on the x-axis and frequency is on the y-axis. </a:t>
            </a:r>
          </a:p>
          <a:p>
            <a:r>
              <a:rPr lang="en-CA" dirty="0"/>
              <a:t>There were 21 polar bears weighed in this study and the histogram indicates that eight individuals weighed between 50 to 100 kilograms. The next highest grouping is between 150 to 200 kilograms followed by a grouping between 100 to 150 kilograms. Lastly, there were two individuals that weighed between 200 and 250 kilograms and two more that weighed between 250 and 300 kilograms.</a:t>
            </a:r>
          </a:p>
        </p:txBody>
      </p:sp>
    </p:spTree>
    <p:extLst>
      <p:ext uri="{BB962C8B-B14F-4D97-AF65-F5344CB8AC3E}">
        <p14:creationId xmlns:p14="http://schemas.microsoft.com/office/powerpoint/2010/main" val="158831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Reflect and then create</a:t>
            </a:r>
          </a:p>
        </p:txBody>
      </p:sp>
      <p:sp>
        <p:nvSpPr>
          <p:cNvPr id="3" name="Content Placeholder 2"/>
          <p:cNvSpPr>
            <a:spLocks noGrp="1"/>
          </p:cNvSpPr>
          <p:nvPr>
            <p:ph idx="1"/>
          </p:nvPr>
        </p:nvSpPr>
        <p:spPr/>
        <p:txBody>
          <a:bodyPr/>
          <a:lstStyle/>
          <a:p>
            <a:r>
              <a:rPr lang="en-US" sz="1800" dirty="0">
                <a:latin typeface="Arial" panose="020B0604020202020204" pitchFamily="34" charset="0"/>
                <a:cs typeface="Arial" panose="020B0604020202020204" pitchFamily="34" charset="0"/>
              </a:rPr>
              <a:t>Keep in mind who will be looking at your table or figure. Ask yourself – what do you want to explain to your reader?</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Determine the type of data you will be presenting (i.e. discrete, continuous, or categorical).</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Consider the best format to illustrate and explain your information. Should you use a table or figure? What type of figure?</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Make it easy to understand (i.e. clear and accurate).</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Always include a caption.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3154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F7714-AAB9-43D6-B9ED-A89C5D9837FA}"/>
              </a:ext>
            </a:extLst>
          </p:cNvPr>
          <p:cNvSpPr>
            <a:spLocks noGrp="1"/>
          </p:cNvSpPr>
          <p:nvPr>
            <p:ph type="title"/>
          </p:nvPr>
        </p:nvSpPr>
        <p:spPr/>
        <p:txBody>
          <a:bodyPr/>
          <a:lstStyle/>
          <a:p>
            <a:r>
              <a:rPr lang="en-CA" dirty="0"/>
              <a:t>Example Histogram</a:t>
            </a:r>
          </a:p>
        </p:txBody>
      </p:sp>
      <p:pic>
        <p:nvPicPr>
          <p:cNvPr id="4" name="Content Placeholder 3" descr="Example of a histogram depicting the weight distribution of individual polar bears tagged and re-captured in a study area in northern Ontario. ">
            <a:extLst>
              <a:ext uri="{FF2B5EF4-FFF2-40B4-BE49-F238E27FC236}">
                <a16:creationId xmlns:a16="http://schemas.microsoft.com/office/drawing/2014/main" id="{E2BAB55E-9C7C-4DDE-A321-4E26F26C8395}"/>
              </a:ext>
            </a:extLst>
          </p:cNvPr>
          <p:cNvPicPr>
            <a:picLocks noGrp="1" noChangeAspect="1"/>
          </p:cNvPicPr>
          <p:nvPr>
            <p:ph idx="1"/>
          </p:nvPr>
        </p:nvPicPr>
        <p:blipFill>
          <a:blip r:embed="rId2"/>
          <a:stretch>
            <a:fillRect/>
          </a:stretch>
        </p:blipFill>
        <p:spPr>
          <a:xfrm>
            <a:off x="1786597" y="1343871"/>
            <a:ext cx="9131115" cy="5488559"/>
          </a:xfrm>
          <a:prstGeom prst="rect">
            <a:avLst/>
          </a:prstGeom>
        </p:spPr>
      </p:pic>
    </p:spTree>
    <p:extLst>
      <p:ext uri="{BB962C8B-B14F-4D97-AF65-F5344CB8AC3E}">
        <p14:creationId xmlns:p14="http://schemas.microsoft.com/office/powerpoint/2010/main" val="2015752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Bar graph</a:t>
            </a:r>
          </a:p>
        </p:txBody>
      </p:sp>
      <p:sp>
        <p:nvSpPr>
          <p:cNvPr id="4" name="Content Placeholder 3"/>
          <p:cNvSpPr>
            <a:spLocks noGrp="1"/>
          </p:cNvSpPr>
          <p:nvPr>
            <p:ph idx="1"/>
          </p:nvPr>
        </p:nvSpPr>
        <p:spPr/>
        <p:txBody>
          <a:bodyPr>
            <a:normAutofit/>
          </a:bodyPr>
          <a:lstStyle/>
          <a:p>
            <a:r>
              <a:rPr lang="en-CA" sz="2000" dirty="0">
                <a:latin typeface="Arial" panose="020B0604020202020204" pitchFamily="34" charset="0"/>
                <a:cs typeface="Arial" panose="020B0604020202020204" pitchFamily="34" charset="0"/>
              </a:rPr>
              <a:t>Compares proportions or count data. </a:t>
            </a:r>
          </a:p>
          <a:p>
            <a:pPr marL="0" indent="0">
              <a:buNone/>
            </a:pPr>
            <a:endParaRPr lang="en-CA"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Consider using when the independent variable is not continuous.</a:t>
            </a:r>
          </a:p>
          <a:p>
            <a:pPr marL="0" indent="0">
              <a:buNone/>
            </a:pPr>
            <a:endParaRPr lang="en-CA" sz="2000" dirty="0">
              <a:latin typeface="Arial" panose="020B0604020202020204" pitchFamily="34" charset="0"/>
              <a:cs typeface="Arial" panose="020B0604020202020204" pitchFamily="34" charset="0"/>
            </a:endParaRPr>
          </a:p>
          <a:p>
            <a:r>
              <a:rPr lang="en-CA" sz="2000" dirty="0">
                <a:latin typeface="Arial" panose="020B0604020202020204" pitchFamily="34" charset="0"/>
                <a:cs typeface="Arial" panose="020B0604020202020204" pitchFamily="34" charset="0"/>
              </a:rPr>
              <a:t>Bar graphs are useful to see general trends.</a:t>
            </a:r>
            <a:endParaRPr lang="en-US" sz="2000" dirty="0"/>
          </a:p>
        </p:txBody>
      </p:sp>
    </p:spTree>
    <p:extLst>
      <p:ext uri="{BB962C8B-B14F-4D97-AF65-F5344CB8AC3E}">
        <p14:creationId xmlns:p14="http://schemas.microsoft.com/office/powerpoint/2010/main" val="2903381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387D4-B940-42F6-945A-3CEE22FD3A3F}"/>
              </a:ext>
            </a:extLst>
          </p:cNvPr>
          <p:cNvSpPr>
            <a:spLocks noGrp="1"/>
          </p:cNvSpPr>
          <p:nvPr>
            <p:ph type="title"/>
          </p:nvPr>
        </p:nvSpPr>
        <p:spPr/>
        <p:txBody>
          <a:bodyPr/>
          <a:lstStyle/>
          <a:p>
            <a:r>
              <a:rPr lang="en-CA" dirty="0"/>
              <a:t>Introduction to bar graph example</a:t>
            </a:r>
          </a:p>
        </p:txBody>
      </p:sp>
      <p:sp>
        <p:nvSpPr>
          <p:cNvPr id="3" name="Content Placeholder 2">
            <a:extLst>
              <a:ext uri="{FF2B5EF4-FFF2-40B4-BE49-F238E27FC236}">
                <a16:creationId xmlns:a16="http://schemas.microsoft.com/office/drawing/2014/main" id="{97DD75DA-5E3E-4FCF-AD30-2DC1FC7F69C2}"/>
              </a:ext>
            </a:extLst>
          </p:cNvPr>
          <p:cNvSpPr>
            <a:spLocks noGrp="1"/>
          </p:cNvSpPr>
          <p:nvPr>
            <p:ph idx="1"/>
          </p:nvPr>
        </p:nvSpPr>
        <p:spPr/>
        <p:txBody>
          <a:bodyPr>
            <a:normAutofit fontScale="92500"/>
          </a:bodyPr>
          <a:lstStyle/>
          <a:p>
            <a:r>
              <a:rPr lang="en-CA" dirty="0"/>
              <a:t>Bar graphs have vertical bars with spaces between them to represent data. </a:t>
            </a:r>
          </a:p>
          <a:p>
            <a:r>
              <a:rPr lang="en-CA" dirty="0"/>
              <a:t>This example displays the mean length of Largemouth bass sampled by angling in the Kawartha Lakes Region in Ontario. </a:t>
            </a:r>
          </a:p>
          <a:p>
            <a:r>
              <a:rPr lang="en-CA" dirty="0"/>
              <a:t>The location of the water bodies is on the x-axis and the length of the fish in centimeters is on the y-axis. </a:t>
            </a:r>
          </a:p>
          <a:p>
            <a:r>
              <a:rPr lang="en-CA" dirty="0"/>
              <a:t>Little Lake had the smallest fish and Balsam Lake had the largest fish. </a:t>
            </a:r>
          </a:p>
          <a:p>
            <a:r>
              <a:rPr lang="en-CA" dirty="0"/>
              <a:t>When creating a bar graph, remember to label both axes, indicate the unit of measurement on the y-axis, remove grid lines, include error bars if you are displaying means, and place a figure caption below the figure.</a:t>
            </a:r>
          </a:p>
        </p:txBody>
      </p:sp>
    </p:spTree>
    <p:extLst>
      <p:ext uri="{BB962C8B-B14F-4D97-AF65-F5344CB8AC3E}">
        <p14:creationId xmlns:p14="http://schemas.microsoft.com/office/powerpoint/2010/main" val="3235966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E731D-3135-4D35-A1C5-3C745A598A54}"/>
              </a:ext>
            </a:extLst>
          </p:cNvPr>
          <p:cNvSpPr>
            <a:spLocks noGrp="1"/>
          </p:cNvSpPr>
          <p:nvPr>
            <p:ph type="title"/>
          </p:nvPr>
        </p:nvSpPr>
        <p:spPr/>
        <p:txBody>
          <a:bodyPr/>
          <a:lstStyle/>
          <a:p>
            <a:r>
              <a:rPr lang="en-CA" dirty="0"/>
              <a:t>Example Bar Graph</a:t>
            </a:r>
          </a:p>
        </p:txBody>
      </p:sp>
      <p:pic>
        <p:nvPicPr>
          <p:cNvPr id="4" name="Content Placeholder 3" descr="This example bar graph displays the mean length of Largemouth bass sampled by angling in the Kawartha Lakes Region in Ontario. The location of the water bodies is on the x-axis and the length of the fish in centimeters is on the y-axis. ">
            <a:extLst>
              <a:ext uri="{FF2B5EF4-FFF2-40B4-BE49-F238E27FC236}">
                <a16:creationId xmlns:a16="http://schemas.microsoft.com/office/drawing/2014/main" id="{53BCA7AA-164B-4B19-830A-4DF95DB2EFF4}"/>
              </a:ext>
            </a:extLst>
          </p:cNvPr>
          <p:cNvPicPr>
            <a:picLocks noGrp="1" noChangeAspect="1"/>
          </p:cNvPicPr>
          <p:nvPr>
            <p:ph idx="1"/>
          </p:nvPr>
        </p:nvPicPr>
        <p:blipFill>
          <a:blip r:embed="rId2"/>
          <a:stretch>
            <a:fillRect/>
          </a:stretch>
        </p:blipFill>
        <p:spPr>
          <a:xfrm>
            <a:off x="164001" y="2310911"/>
            <a:ext cx="11758633" cy="3780400"/>
          </a:xfrm>
          <a:prstGeom prst="rect">
            <a:avLst/>
          </a:prstGeom>
        </p:spPr>
      </p:pic>
    </p:spTree>
    <p:extLst>
      <p:ext uri="{BB962C8B-B14F-4D97-AF65-F5344CB8AC3E}">
        <p14:creationId xmlns:p14="http://schemas.microsoft.com/office/powerpoint/2010/main" val="1173314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What is the difference between histograms and bar graphs?</a:t>
            </a:r>
          </a:p>
        </p:txBody>
      </p:sp>
      <p:sp>
        <p:nvSpPr>
          <p:cNvPr id="5" name="Content Placeholder 4"/>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Histograms depict the shape, spread, and central tendency of data whereas bar graphs compare variables.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Histograms do not have a space between their bars because they are displaying continuous data that are grouped into intervals. Bar graphs have spaces between their bars because they display categorical data. </a:t>
            </a:r>
          </a:p>
          <a:p>
            <a:pPr marL="0" indent="0">
              <a:buNone/>
            </a:pPr>
            <a:endParaRPr lang="en-US" sz="2000" dirty="0">
              <a:latin typeface="Arial" panose="020B0604020202020204" pitchFamily="34" charset="0"/>
              <a:cs typeface="Arial" panose="020B0604020202020204" pitchFamily="34" charset="0"/>
            </a:endParaRPr>
          </a:p>
          <a:p>
            <a:r>
              <a:rPr lang="en-CA" sz="2400" dirty="0">
                <a:latin typeface="Arial" panose="020B0604020202020204" pitchFamily="34" charset="0"/>
                <a:cs typeface="Arial" panose="020B0604020202020204" pitchFamily="34" charset="0"/>
              </a:rPr>
              <a:t>Grouped bar graphs use vertical bars with different colours or shading to show sub-groups of the main variable.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252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latin typeface="Arial" panose="020B0604020202020204" pitchFamily="34" charset="0"/>
                <a:cs typeface="Arial" panose="020B0604020202020204" pitchFamily="34" charset="0"/>
              </a:rPr>
              <a:t>Histograms versus a single bar graph - example</a:t>
            </a:r>
            <a:endParaRPr lang="en-US" sz="2800" dirty="0"/>
          </a:p>
        </p:txBody>
      </p:sp>
      <p:sp>
        <p:nvSpPr>
          <p:cNvPr id="10" name="Text Placeholder 9">
            <a:extLst>
              <a:ext uri="{FF2B5EF4-FFF2-40B4-BE49-F238E27FC236}">
                <a16:creationId xmlns:a16="http://schemas.microsoft.com/office/drawing/2014/main" id="{66E7BB3E-13B1-44BA-B140-FCC63B9F09FD}"/>
              </a:ext>
            </a:extLst>
          </p:cNvPr>
          <p:cNvSpPr>
            <a:spLocks noGrp="1"/>
          </p:cNvSpPr>
          <p:nvPr>
            <p:ph type="body" idx="1"/>
          </p:nvPr>
        </p:nvSpPr>
        <p:spPr>
          <a:xfrm>
            <a:off x="839787" y="1278732"/>
            <a:ext cx="5157787" cy="823912"/>
          </a:xfrm>
        </p:spPr>
        <p:txBody>
          <a:bodyPr/>
          <a:lstStyle/>
          <a:p>
            <a:pPr algn="ctr"/>
            <a:r>
              <a:rPr lang="en-US" dirty="0">
                <a:cs typeface="Arial" panose="020B0604020202020204" pitchFamily="34" charset="0"/>
              </a:rPr>
              <a:t>Histogram</a:t>
            </a:r>
          </a:p>
        </p:txBody>
      </p:sp>
      <p:pic>
        <p:nvPicPr>
          <p:cNvPr id="17" name="Content Placeholder 16" descr="Example histogram: Weight distribution of individual female polar bears tagged and re-captured in the study area. Data modified from Bradford (2014).&#10;">
            <a:extLst>
              <a:ext uri="{FF2B5EF4-FFF2-40B4-BE49-F238E27FC236}">
                <a16:creationId xmlns:a16="http://schemas.microsoft.com/office/drawing/2014/main" id="{8D9826BC-6C3A-4048-B106-647B16334D31}"/>
              </a:ext>
            </a:extLst>
          </p:cNvPr>
          <p:cNvPicPr>
            <a:picLocks noGrp="1" noChangeAspect="1"/>
          </p:cNvPicPr>
          <p:nvPr>
            <p:ph sz="half" idx="2"/>
          </p:nvPr>
        </p:nvPicPr>
        <p:blipFill>
          <a:blip r:embed="rId2"/>
          <a:stretch>
            <a:fillRect/>
          </a:stretch>
        </p:blipFill>
        <p:spPr>
          <a:xfrm>
            <a:off x="712931" y="2102644"/>
            <a:ext cx="4926420" cy="4087019"/>
          </a:xfrm>
          <a:prstGeom prst="rect">
            <a:avLst/>
          </a:prstGeom>
        </p:spPr>
      </p:pic>
      <p:sp>
        <p:nvSpPr>
          <p:cNvPr id="11" name="Text Placeholder 10">
            <a:extLst>
              <a:ext uri="{FF2B5EF4-FFF2-40B4-BE49-F238E27FC236}">
                <a16:creationId xmlns:a16="http://schemas.microsoft.com/office/drawing/2014/main" id="{F114DDD0-A038-4006-94CE-78745243072C}"/>
              </a:ext>
            </a:extLst>
          </p:cNvPr>
          <p:cNvSpPr>
            <a:spLocks noGrp="1"/>
          </p:cNvSpPr>
          <p:nvPr>
            <p:ph type="body" sz="quarter" idx="3"/>
          </p:nvPr>
        </p:nvSpPr>
        <p:spPr>
          <a:xfrm>
            <a:off x="6124430" y="1278732"/>
            <a:ext cx="5183188" cy="823912"/>
          </a:xfrm>
        </p:spPr>
        <p:txBody>
          <a:bodyPr/>
          <a:lstStyle/>
          <a:p>
            <a:pPr algn="ctr"/>
            <a:r>
              <a:rPr lang="en-CA" dirty="0"/>
              <a:t>Single Bar Graph</a:t>
            </a:r>
          </a:p>
        </p:txBody>
      </p:sp>
      <p:pic>
        <p:nvPicPr>
          <p:cNvPr id="20" name="Content Placeholder 19" descr="Example bar graph: Average weight of female polar bears tagged and re-captured in three locations of study area. Data modified from Bradford (2014).">
            <a:extLst>
              <a:ext uri="{FF2B5EF4-FFF2-40B4-BE49-F238E27FC236}">
                <a16:creationId xmlns:a16="http://schemas.microsoft.com/office/drawing/2014/main" id="{7EDE5517-BF43-4A6F-A3C5-5C0ACD15F5B9}"/>
              </a:ext>
            </a:extLst>
          </p:cNvPr>
          <p:cNvPicPr>
            <a:picLocks noGrp="1" noChangeAspect="1"/>
          </p:cNvPicPr>
          <p:nvPr>
            <p:ph sz="quarter" idx="4"/>
          </p:nvPr>
        </p:nvPicPr>
        <p:blipFill>
          <a:blip r:embed="rId3"/>
          <a:stretch>
            <a:fillRect/>
          </a:stretch>
        </p:blipFill>
        <p:spPr>
          <a:xfrm>
            <a:off x="6506335" y="2307102"/>
            <a:ext cx="4757504" cy="3882561"/>
          </a:xfrm>
          <a:prstGeom prst="rect">
            <a:avLst/>
          </a:prstGeom>
        </p:spPr>
      </p:pic>
    </p:spTree>
    <p:extLst>
      <p:ext uri="{BB962C8B-B14F-4D97-AF65-F5344CB8AC3E}">
        <p14:creationId xmlns:p14="http://schemas.microsoft.com/office/powerpoint/2010/main" val="1530559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latin typeface="Arial" panose="020B0604020202020204" pitchFamily="34" charset="0"/>
                <a:cs typeface="Arial" panose="020B0604020202020204" pitchFamily="34" charset="0"/>
              </a:rPr>
              <a:t>Histogram versus a grouped bar graph - example</a:t>
            </a:r>
            <a:endParaRPr lang="en-US" sz="2800" dirty="0"/>
          </a:p>
        </p:txBody>
      </p:sp>
      <p:sp>
        <p:nvSpPr>
          <p:cNvPr id="10" name="Text Placeholder 9">
            <a:extLst>
              <a:ext uri="{FF2B5EF4-FFF2-40B4-BE49-F238E27FC236}">
                <a16:creationId xmlns:a16="http://schemas.microsoft.com/office/drawing/2014/main" id="{CCEF1ABF-DD11-4D15-ADB5-D09572A6B533}"/>
              </a:ext>
            </a:extLst>
          </p:cNvPr>
          <p:cNvSpPr>
            <a:spLocks noGrp="1"/>
          </p:cNvSpPr>
          <p:nvPr>
            <p:ph type="body" idx="1"/>
          </p:nvPr>
        </p:nvSpPr>
        <p:spPr>
          <a:xfrm>
            <a:off x="848073" y="1304450"/>
            <a:ext cx="5157787" cy="823912"/>
          </a:xfrm>
        </p:spPr>
        <p:txBody>
          <a:bodyPr/>
          <a:lstStyle/>
          <a:p>
            <a:r>
              <a:rPr lang="en-CA" dirty="0"/>
              <a:t>Histogram</a:t>
            </a:r>
          </a:p>
        </p:txBody>
      </p:sp>
      <p:pic>
        <p:nvPicPr>
          <p:cNvPr id="19" name="Content Placeholder 18" descr="Example histogram: Weight distribution of individual female polar bears tagged and re-captured in the study area. Data modified from Bradford (2014).&#10;">
            <a:extLst>
              <a:ext uri="{FF2B5EF4-FFF2-40B4-BE49-F238E27FC236}">
                <a16:creationId xmlns:a16="http://schemas.microsoft.com/office/drawing/2014/main" id="{900B778A-2FC9-419F-B70E-51D2346EFDD7}"/>
              </a:ext>
            </a:extLst>
          </p:cNvPr>
          <p:cNvPicPr>
            <a:picLocks noGrp="1" noChangeAspect="1"/>
          </p:cNvPicPr>
          <p:nvPr>
            <p:ph sz="half" idx="2"/>
          </p:nvPr>
        </p:nvPicPr>
        <p:blipFill>
          <a:blip r:embed="rId2"/>
          <a:stretch>
            <a:fillRect/>
          </a:stretch>
        </p:blipFill>
        <p:spPr>
          <a:xfrm>
            <a:off x="1170615" y="2128362"/>
            <a:ext cx="4357987" cy="4301657"/>
          </a:xfrm>
          <a:prstGeom prst="rect">
            <a:avLst/>
          </a:prstGeom>
        </p:spPr>
      </p:pic>
      <p:sp>
        <p:nvSpPr>
          <p:cNvPr id="12" name="Text Placeholder 11">
            <a:extLst>
              <a:ext uri="{FF2B5EF4-FFF2-40B4-BE49-F238E27FC236}">
                <a16:creationId xmlns:a16="http://schemas.microsoft.com/office/drawing/2014/main" id="{CDE2A67D-F662-48C2-872C-642B27F75C72}"/>
              </a:ext>
            </a:extLst>
          </p:cNvPr>
          <p:cNvSpPr>
            <a:spLocks noGrp="1"/>
          </p:cNvSpPr>
          <p:nvPr>
            <p:ph type="body" sz="quarter" idx="3"/>
          </p:nvPr>
        </p:nvSpPr>
        <p:spPr>
          <a:xfrm>
            <a:off x="6194427" y="1304450"/>
            <a:ext cx="5183188" cy="823912"/>
          </a:xfrm>
        </p:spPr>
        <p:txBody>
          <a:bodyPr/>
          <a:lstStyle/>
          <a:p>
            <a:r>
              <a:rPr lang="en-CA" dirty="0"/>
              <a:t>Grouped bar graph</a:t>
            </a:r>
          </a:p>
        </p:txBody>
      </p:sp>
      <p:pic>
        <p:nvPicPr>
          <p:cNvPr id="18" name="Content Placeholder 17" descr="Example grouped bar graph: Average weight of female versus male polar bears tagged and re-captured in three locations of the study area. Data modified from Bradford (2014).&#10;">
            <a:extLst>
              <a:ext uri="{FF2B5EF4-FFF2-40B4-BE49-F238E27FC236}">
                <a16:creationId xmlns:a16="http://schemas.microsoft.com/office/drawing/2014/main" id="{0A625CCC-84A1-4CAF-B95D-C1AE6C130AEA}"/>
              </a:ext>
            </a:extLst>
          </p:cNvPr>
          <p:cNvPicPr>
            <a:picLocks noGrp="1" noChangeAspect="1"/>
          </p:cNvPicPr>
          <p:nvPr>
            <p:ph sz="quarter" idx="4"/>
          </p:nvPr>
        </p:nvPicPr>
        <p:blipFill>
          <a:blip r:embed="rId3"/>
          <a:stretch>
            <a:fillRect/>
          </a:stretch>
        </p:blipFill>
        <p:spPr>
          <a:xfrm>
            <a:off x="6083305" y="2191218"/>
            <a:ext cx="5272083" cy="4301657"/>
          </a:xfrm>
          <a:prstGeom prst="rect">
            <a:avLst/>
          </a:prstGeom>
        </p:spPr>
      </p:pic>
    </p:spTree>
    <p:extLst>
      <p:ext uri="{BB962C8B-B14F-4D97-AF65-F5344CB8AC3E}">
        <p14:creationId xmlns:p14="http://schemas.microsoft.com/office/powerpoint/2010/main" val="1472114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A few more tips about graphs…</a:t>
            </a:r>
          </a:p>
        </p:txBody>
      </p:sp>
      <p:sp>
        <p:nvSpPr>
          <p:cNvPr id="3" name="Content Placeholder 2"/>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If you are submitting a hardcopy of your work, choose </a:t>
            </a:r>
            <a:r>
              <a:rPr lang="en-US" sz="1800" dirty="0" err="1">
                <a:latin typeface="Arial" panose="020B0604020202020204" pitchFamily="34" charset="0"/>
                <a:cs typeface="Arial" panose="020B0604020202020204" pitchFamily="34" charset="0"/>
              </a:rPr>
              <a:t>colours</a:t>
            </a:r>
            <a:r>
              <a:rPr lang="en-US" sz="1800" dirty="0">
                <a:latin typeface="Arial" panose="020B0604020202020204" pitchFamily="34" charset="0"/>
                <a:cs typeface="Arial" panose="020B0604020202020204" pitchFamily="34" charset="0"/>
              </a:rPr>
              <a:t> that will differentiate between variables in the graph even if it is printed in greyscale.</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Format the size of your graph, font, and symbols based on the referencing style you are using.  </a:t>
            </a:r>
          </a:p>
        </p:txBody>
      </p:sp>
    </p:spTree>
    <p:extLst>
      <p:ext uri="{BB962C8B-B14F-4D97-AF65-F5344CB8AC3E}">
        <p14:creationId xmlns:p14="http://schemas.microsoft.com/office/powerpoint/2010/main" val="1351032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53A69-19F1-477A-8306-AA1F15A19128}"/>
              </a:ext>
            </a:extLst>
          </p:cNvPr>
          <p:cNvSpPr>
            <a:spLocks noGrp="1"/>
          </p:cNvSpPr>
          <p:nvPr>
            <p:ph type="title"/>
          </p:nvPr>
        </p:nvSpPr>
        <p:spPr/>
        <p:txBody>
          <a:bodyPr/>
          <a:lstStyle/>
          <a:p>
            <a:r>
              <a:rPr lang="en-CA" dirty="0"/>
              <a:t>Other types of figures</a:t>
            </a:r>
          </a:p>
        </p:txBody>
      </p:sp>
      <p:sp>
        <p:nvSpPr>
          <p:cNvPr id="3" name="Content Placeholder 2">
            <a:extLst>
              <a:ext uri="{FF2B5EF4-FFF2-40B4-BE49-F238E27FC236}">
                <a16:creationId xmlns:a16="http://schemas.microsoft.com/office/drawing/2014/main" id="{A837238F-E991-4C58-AFD0-3B392E13DC20}"/>
              </a:ext>
            </a:extLst>
          </p:cNvPr>
          <p:cNvSpPr>
            <a:spLocks noGrp="1"/>
          </p:cNvSpPr>
          <p:nvPr>
            <p:ph idx="1"/>
          </p:nvPr>
        </p:nvSpPr>
        <p:spPr/>
        <p:txBody>
          <a:bodyPr/>
          <a:lstStyle/>
          <a:p>
            <a:r>
              <a:rPr lang="en-CA" dirty="0"/>
              <a:t>Maps</a:t>
            </a:r>
          </a:p>
          <a:p>
            <a:r>
              <a:rPr lang="en-CA" dirty="0"/>
              <a:t>Diagrams</a:t>
            </a:r>
          </a:p>
          <a:p>
            <a:r>
              <a:rPr lang="en-CA" dirty="0"/>
              <a:t>Photographs</a:t>
            </a:r>
          </a:p>
        </p:txBody>
      </p:sp>
    </p:spTree>
    <p:extLst>
      <p:ext uri="{BB962C8B-B14F-4D97-AF65-F5344CB8AC3E}">
        <p14:creationId xmlns:p14="http://schemas.microsoft.com/office/powerpoint/2010/main" val="3362524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14E7-1613-493A-BFF6-6AFC65425B57}"/>
              </a:ext>
            </a:extLst>
          </p:cNvPr>
          <p:cNvSpPr>
            <a:spLocks noGrp="1"/>
          </p:cNvSpPr>
          <p:nvPr>
            <p:ph type="title"/>
          </p:nvPr>
        </p:nvSpPr>
        <p:spPr/>
        <p:txBody>
          <a:bodyPr/>
          <a:lstStyle/>
          <a:p>
            <a:r>
              <a:rPr lang="en-CA" dirty="0"/>
              <a:t>Key Elements of a Map</a:t>
            </a:r>
          </a:p>
        </p:txBody>
      </p:sp>
      <p:sp>
        <p:nvSpPr>
          <p:cNvPr id="3" name="Content Placeholder 2">
            <a:extLst>
              <a:ext uri="{FF2B5EF4-FFF2-40B4-BE49-F238E27FC236}">
                <a16:creationId xmlns:a16="http://schemas.microsoft.com/office/drawing/2014/main" id="{013BEC37-4885-4AB0-92EE-121ECC566F38}"/>
              </a:ext>
            </a:extLst>
          </p:cNvPr>
          <p:cNvSpPr>
            <a:spLocks noGrp="1"/>
          </p:cNvSpPr>
          <p:nvPr>
            <p:ph idx="1"/>
          </p:nvPr>
        </p:nvSpPr>
        <p:spPr/>
        <p:txBody>
          <a:bodyPr>
            <a:normAutofit/>
          </a:bodyPr>
          <a:lstStyle/>
          <a:p>
            <a:r>
              <a:rPr lang="en-CA" dirty="0"/>
              <a:t>Include a map as a figure to show the study area</a:t>
            </a:r>
          </a:p>
          <a:p>
            <a:r>
              <a:rPr lang="en-CA" dirty="0"/>
              <a:t> When adding a map to a document, remember to include: </a:t>
            </a:r>
          </a:p>
          <a:p>
            <a:pPr lvl="1"/>
            <a:r>
              <a:rPr lang="en-CA" dirty="0"/>
              <a:t>latitude and longitude, if possible</a:t>
            </a:r>
          </a:p>
          <a:p>
            <a:pPr lvl="1"/>
            <a:r>
              <a:rPr lang="en-CA" dirty="0"/>
              <a:t>a scale bar, </a:t>
            </a:r>
          </a:p>
          <a:p>
            <a:pPr lvl="1"/>
            <a:r>
              <a:rPr lang="en-CA" dirty="0"/>
              <a:t>a figure caption. </a:t>
            </a:r>
          </a:p>
          <a:p>
            <a:r>
              <a:rPr lang="en-CA" dirty="0"/>
              <a:t>It is also valuable to label any important feature you would like to highlight.</a:t>
            </a:r>
            <a:endParaRPr lang="en-US" dirty="0">
              <a:solidFill>
                <a:srgbClr val="5B9BD5"/>
              </a:solidFill>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67227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What is a table?</a:t>
            </a:r>
          </a:p>
        </p:txBody>
      </p:sp>
      <p:sp>
        <p:nvSpPr>
          <p:cNvPr id="6" name="Content Placeholder 5"/>
          <p:cNvSpPr>
            <a:spLocks noGrp="1"/>
          </p:cNvSpPr>
          <p:nvPr>
            <p:ph idx="1"/>
          </p:nvPr>
        </p:nvSpPr>
        <p:spPr/>
        <p:txBody>
          <a:bodyPr>
            <a:normAutofit/>
          </a:bodyPr>
          <a:lstStyle/>
          <a:p>
            <a:pPr marL="0" indent="0">
              <a:buNone/>
            </a:pPr>
            <a:r>
              <a:rPr lang="en-US" sz="1800" b="1" dirty="0">
                <a:latin typeface="Arial" panose="020B0604020202020204" pitchFamily="34" charset="0"/>
                <a:cs typeface="Arial" panose="020B0604020202020204" pitchFamily="34" charset="0"/>
              </a:rPr>
              <a:t>Tables</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Data are organized in columns and rows by headings.</a:t>
            </a:r>
          </a:p>
          <a:p>
            <a:pPr marL="0" indent="0">
              <a:buNone/>
            </a:pPr>
            <a:endParaRPr lang="en-US" sz="1800" dirty="0">
              <a:latin typeface="Arial" panose="020B0604020202020204" pitchFamily="34" charset="0"/>
              <a:cs typeface="Arial" panose="020B0604020202020204" pitchFamily="34" charset="0"/>
            </a:endParaRPr>
          </a:p>
          <a:p>
            <a:r>
              <a:rPr lang="en-CA" sz="1800" dirty="0">
                <a:latin typeface="Arial" panose="020B0604020202020204" pitchFamily="34" charset="0"/>
                <a:cs typeface="Arial" panose="020B0604020202020204" pitchFamily="34" charset="0"/>
              </a:rPr>
              <a:t>Logically arrange complex data.</a:t>
            </a:r>
          </a:p>
          <a:p>
            <a:pPr marL="0" indent="0">
              <a:buNone/>
            </a:pPr>
            <a:endParaRPr lang="en-CA"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Useful for comparing specific values or organizing multiple units of measurement.</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26384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D1C58C-F2E0-416F-9450-9F7A945CC868}"/>
              </a:ext>
            </a:extLst>
          </p:cNvPr>
          <p:cNvSpPr>
            <a:spLocks noGrp="1"/>
          </p:cNvSpPr>
          <p:nvPr>
            <p:ph type="title"/>
          </p:nvPr>
        </p:nvSpPr>
        <p:spPr/>
        <p:txBody>
          <a:bodyPr/>
          <a:lstStyle/>
          <a:p>
            <a:r>
              <a:rPr lang="en-CA" dirty="0"/>
              <a:t>Example Map</a:t>
            </a:r>
          </a:p>
        </p:txBody>
      </p:sp>
      <p:pic>
        <p:nvPicPr>
          <p:cNvPr id="7" name="Content Placeholder 6" descr="This is an example of a map showing the study area in relation to the closest major cities and where it is located in the province of Ontario. It highlights key elements of a map.">
            <a:extLst>
              <a:ext uri="{FF2B5EF4-FFF2-40B4-BE49-F238E27FC236}">
                <a16:creationId xmlns:a16="http://schemas.microsoft.com/office/drawing/2014/main" id="{C395AA6F-E04B-4015-BB2F-B535666ED380}"/>
              </a:ext>
            </a:extLst>
          </p:cNvPr>
          <p:cNvPicPr>
            <a:picLocks noGrp="1" noChangeAspect="1"/>
          </p:cNvPicPr>
          <p:nvPr>
            <p:ph idx="1"/>
          </p:nvPr>
        </p:nvPicPr>
        <p:blipFill>
          <a:blip r:embed="rId2"/>
          <a:stretch>
            <a:fillRect/>
          </a:stretch>
        </p:blipFill>
        <p:spPr>
          <a:xfrm>
            <a:off x="1015800" y="1825625"/>
            <a:ext cx="9516272" cy="4667250"/>
          </a:xfrm>
          <a:prstGeom prst="rect">
            <a:avLst/>
          </a:prstGeom>
        </p:spPr>
      </p:pic>
    </p:spTree>
    <p:extLst>
      <p:ext uri="{BB962C8B-B14F-4D97-AF65-F5344CB8AC3E}">
        <p14:creationId xmlns:p14="http://schemas.microsoft.com/office/powerpoint/2010/main" val="2370193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F81DDF-D322-4100-BE8C-414C66412AC4}"/>
              </a:ext>
            </a:extLst>
          </p:cNvPr>
          <p:cNvSpPr>
            <a:spLocks noGrp="1"/>
          </p:cNvSpPr>
          <p:nvPr>
            <p:ph type="title"/>
          </p:nvPr>
        </p:nvSpPr>
        <p:spPr/>
        <p:txBody>
          <a:bodyPr/>
          <a:lstStyle/>
          <a:p>
            <a:r>
              <a:rPr lang="en-CA" dirty="0"/>
              <a:t>Introduction to Diagram Example</a:t>
            </a:r>
          </a:p>
        </p:txBody>
      </p:sp>
      <p:sp>
        <p:nvSpPr>
          <p:cNvPr id="4" name="Content Placeholder 3">
            <a:extLst>
              <a:ext uri="{FF2B5EF4-FFF2-40B4-BE49-F238E27FC236}">
                <a16:creationId xmlns:a16="http://schemas.microsoft.com/office/drawing/2014/main" id="{711D605E-CAA4-466F-9724-BF34E38A3277}"/>
              </a:ext>
            </a:extLst>
          </p:cNvPr>
          <p:cNvSpPr>
            <a:spLocks noGrp="1"/>
          </p:cNvSpPr>
          <p:nvPr>
            <p:ph idx="1"/>
          </p:nvPr>
        </p:nvSpPr>
        <p:spPr/>
        <p:txBody>
          <a:bodyPr/>
          <a:lstStyle/>
          <a:p>
            <a:r>
              <a:rPr lang="en-CA" dirty="0"/>
              <a:t>Diagrams show connections between ideas or concepts. </a:t>
            </a:r>
          </a:p>
          <a:p>
            <a:r>
              <a:rPr lang="en-CA" dirty="0"/>
              <a:t>This diagram shows the relationship between human activities and resulting impacts such as increased greenhouse gas emissions and water consumption. In turn, this reduces water discharge rates. Other factors impacting water discharge rates include ultraviolet radiation, agricultural pollutants, industrial pollutants, eutrophication, introduced exotic species, and acidification. Changes in water discharge rates may negatively impact fish species.</a:t>
            </a:r>
          </a:p>
        </p:txBody>
      </p:sp>
    </p:spTree>
    <p:extLst>
      <p:ext uri="{BB962C8B-B14F-4D97-AF65-F5344CB8AC3E}">
        <p14:creationId xmlns:p14="http://schemas.microsoft.com/office/powerpoint/2010/main" val="16929322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2E064B-F396-41DB-8475-F2DC2B08FBFB}"/>
              </a:ext>
            </a:extLst>
          </p:cNvPr>
          <p:cNvSpPr>
            <a:spLocks noGrp="1"/>
          </p:cNvSpPr>
          <p:nvPr>
            <p:ph type="title"/>
          </p:nvPr>
        </p:nvSpPr>
        <p:spPr/>
        <p:txBody>
          <a:bodyPr/>
          <a:lstStyle/>
          <a:p>
            <a:r>
              <a:rPr lang="en-CA" dirty="0"/>
              <a:t>Example Diagram</a:t>
            </a:r>
          </a:p>
        </p:txBody>
      </p:sp>
      <p:pic>
        <p:nvPicPr>
          <p:cNvPr id="6" name="Content Placeholder 5" descr="Example diagram shows the relationship between human activities and resulting environmental impacts. ">
            <a:extLst>
              <a:ext uri="{FF2B5EF4-FFF2-40B4-BE49-F238E27FC236}">
                <a16:creationId xmlns:a16="http://schemas.microsoft.com/office/drawing/2014/main" id="{084AA47D-50C9-4E09-ACAD-7751503977B0}"/>
              </a:ext>
            </a:extLst>
          </p:cNvPr>
          <p:cNvPicPr>
            <a:picLocks noGrp="1" noChangeAspect="1"/>
          </p:cNvPicPr>
          <p:nvPr>
            <p:ph idx="1"/>
          </p:nvPr>
        </p:nvPicPr>
        <p:blipFill>
          <a:blip r:embed="rId2"/>
          <a:stretch>
            <a:fillRect/>
          </a:stretch>
        </p:blipFill>
        <p:spPr>
          <a:xfrm>
            <a:off x="838200" y="1973285"/>
            <a:ext cx="10515600" cy="4056017"/>
          </a:xfrm>
          <a:prstGeom prst="rect">
            <a:avLst/>
          </a:prstGeom>
        </p:spPr>
      </p:pic>
    </p:spTree>
    <p:extLst>
      <p:ext uri="{BB962C8B-B14F-4D97-AF65-F5344CB8AC3E}">
        <p14:creationId xmlns:p14="http://schemas.microsoft.com/office/powerpoint/2010/main" val="19203962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C10C5-4258-4906-9FC5-98B1C8FC9ECB}"/>
              </a:ext>
            </a:extLst>
          </p:cNvPr>
          <p:cNvSpPr>
            <a:spLocks noGrp="1"/>
          </p:cNvSpPr>
          <p:nvPr>
            <p:ph type="title"/>
          </p:nvPr>
        </p:nvSpPr>
        <p:spPr/>
        <p:txBody>
          <a:bodyPr/>
          <a:lstStyle/>
          <a:p>
            <a:r>
              <a:rPr lang="en-CA" dirty="0"/>
              <a:t>Key Elements of Photograph or Drawing</a:t>
            </a:r>
          </a:p>
        </p:txBody>
      </p:sp>
      <p:sp>
        <p:nvSpPr>
          <p:cNvPr id="3" name="Content Placeholder 2">
            <a:extLst>
              <a:ext uri="{FF2B5EF4-FFF2-40B4-BE49-F238E27FC236}">
                <a16:creationId xmlns:a16="http://schemas.microsoft.com/office/drawing/2014/main" id="{FDAB3492-510A-4EB1-9092-213FBB875DA7}"/>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Make sure your photographs are in focus and that the background that does not overpower your object of interest.</a:t>
            </a:r>
          </a:p>
          <a:p>
            <a:r>
              <a:rPr lang="en-US" dirty="0">
                <a:latin typeface="Arial" panose="020B0604020202020204" pitchFamily="34" charset="0"/>
                <a:cs typeface="Arial" panose="020B0604020202020204" pitchFamily="34" charset="0"/>
              </a:rPr>
              <a:t>Label any areas or important features you would like to highlight.</a:t>
            </a:r>
          </a:p>
          <a:p>
            <a:r>
              <a:rPr lang="en-US" dirty="0">
                <a:latin typeface="Arial" panose="020B0604020202020204" pitchFamily="34" charset="0"/>
                <a:cs typeface="Arial" panose="020B0604020202020204" pitchFamily="34" charset="0"/>
              </a:rPr>
              <a:t>Include a scale</a:t>
            </a:r>
          </a:p>
          <a:p>
            <a:r>
              <a:rPr lang="en-US" dirty="0">
                <a:latin typeface="Arial" panose="020B0604020202020204" pitchFamily="34" charset="0"/>
                <a:cs typeface="Arial" panose="020B0604020202020204" pitchFamily="34" charset="0"/>
              </a:rPr>
              <a:t>Include a descriptive caption below the figure</a:t>
            </a:r>
          </a:p>
          <a:p>
            <a:r>
              <a:rPr lang="en-US" dirty="0">
                <a:latin typeface="Arial" panose="020B0604020202020204" pitchFamily="34" charset="0"/>
                <a:cs typeface="Arial" panose="020B0604020202020204" pitchFamily="34" charset="0"/>
              </a:rPr>
              <a:t>When it is appropriate, multiple graphs or photographs can be combined in a single figure (this is called a multi-panel figure). </a:t>
            </a:r>
          </a:p>
          <a:p>
            <a:pPr lvl="1"/>
            <a:r>
              <a:rPr lang="en-US" dirty="0">
                <a:latin typeface="Arial" panose="020B0604020202020204" pitchFamily="34" charset="0"/>
                <a:cs typeface="Arial" panose="020B0604020202020204" pitchFamily="34" charset="0"/>
              </a:rPr>
              <a:t>Each part of the figure must be labelled with a letter (a, b, c, etc.) and described in the caption. Capitalize and format the letters depending on the referencing style you are using. </a:t>
            </a:r>
          </a:p>
          <a:p>
            <a:endParaRPr lang="en-US" dirty="0">
              <a:solidFill>
                <a:srgbClr val="5B9BD5"/>
              </a:solidFill>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US" dirty="0">
              <a:solidFill>
                <a:srgbClr val="5B9BD5"/>
              </a:solidFill>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977903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8BFCE-0019-4030-94AD-B6C03174EACB}"/>
              </a:ext>
            </a:extLst>
          </p:cNvPr>
          <p:cNvSpPr>
            <a:spLocks noGrp="1"/>
          </p:cNvSpPr>
          <p:nvPr>
            <p:ph type="title"/>
          </p:nvPr>
        </p:nvSpPr>
        <p:spPr/>
        <p:txBody>
          <a:bodyPr/>
          <a:lstStyle/>
          <a:p>
            <a:r>
              <a:rPr lang="en-CA" dirty="0"/>
              <a:t>Introduction to photograph example</a:t>
            </a:r>
          </a:p>
        </p:txBody>
      </p:sp>
      <p:sp>
        <p:nvSpPr>
          <p:cNvPr id="3" name="Content Placeholder 2">
            <a:extLst>
              <a:ext uri="{FF2B5EF4-FFF2-40B4-BE49-F238E27FC236}">
                <a16:creationId xmlns:a16="http://schemas.microsoft.com/office/drawing/2014/main" id="{421339BA-8092-4ED6-A338-72D0218E23DF}"/>
              </a:ext>
            </a:extLst>
          </p:cNvPr>
          <p:cNvSpPr>
            <a:spLocks noGrp="1"/>
          </p:cNvSpPr>
          <p:nvPr>
            <p:ph idx="1"/>
          </p:nvPr>
        </p:nvSpPr>
        <p:spPr/>
        <p:txBody>
          <a:bodyPr>
            <a:normAutofit lnSpcReduction="10000"/>
          </a:bodyPr>
          <a:lstStyle/>
          <a:p>
            <a:r>
              <a:rPr lang="en-CA" dirty="0"/>
              <a:t>This is an example of a multi-panel figure using two photographs.</a:t>
            </a:r>
          </a:p>
          <a:p>
            <a:r>
              <a:rPr lang="en-CA" dirty="0"/>
              <a:t>Each part of the figure (i.e. each photograph) must be labelled with a letter (a, b, c, etc.) and described in the caption. </a:t>
            </a:r>
          </a:p>
          <a:p>
            <a:r>
              <a:rPr lang="en-CA" dirty="0"/>
              <a:t>In this experiment, Xenopus </a:t>
            </a:r>
            <a:r>
              <a:rPr lang="en-CA" dirty="0" err="1"/>
              <a:t>laevis</a:t>
            </a:r>
            <a:r>
              <a:rPr lang="en-CA" dirty="0"/>
              <a:t> tadpoles were observed at various times post-infection from different treatment groups exposed to the Frog virus 3 (FV3) and varying levels of imidacloprid (IMI). </a:t>
            </a:r>
          </a:p>
          <a:p>
            <a:pPr lvl="1"/>
            <a:r>
              <a:rPr lang="en-CA" dirty="0"/>
              <a:t>The first photograph shows the FV3 control and IMI control treatment, and the animal exhibited no signs of infection 25 days post-infection. </a:t>
            </a:r>
          </a:p>
          <a:p>
            <a:pPr lvl="1"/>
            <a:r>
              <a:rPr lang="en-CA" dirty="0"/>
              <a:t>The second photograph shows the FV3 infected and IMI control treatment animal displays edema, discolouration, a swollen peritoneal cavity, and hemorrhaging within the tail 20 days post-treatment. </a:t>
            </a:r>
          </a:p>
        </p:txBody>
      </p:sp>
    </p:spTree>
    <p:extLst>
      <p:ext uri="{BB962C8B-B14F-4D97-AF65-F5344CB8AC3E}">
        <p14:creationId xmlns:p14="http://schemas.microsoft.com/office/powerpoint/2010/main" val="4626702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D6DD3D2-94A4-4CA9-85E2-18C3EC0531AB}"/>
              </a:ext>
            </a:extLst>
          </p:cNvPr>
          <p:cNvSpPr>
            <a:spLocks noGrp="1"/>
          </p:cNvSpPr>
          <p:nvPr>
            <p:ph type="title"/>
          </p:nvPr>
        </p:nvSpPr>
        <p:spPr/>
        <p:txBody>
          <a:bodyPr/>
          <a:lstStyle/>
          <a:p>
            <a:r>
              <a:rPr lang="en-CA" dirty="0"/>
              <a:t>Example of multi-panel photograph</a:t>
            </a:r>
          </a:p>
        </p:txBody>
      </p:sp>
      <p:pic>
        <p:nvPicPr>
          <p:cNvPr id="7" name="Content Placeholder 6" descr="This is an example of a multi-panel figure using two photographs as a means of comparison; the panel shares a caption. ">
            <a:extLst>
              <a:ext uri="{FF2B5EF4-FFF2-40B4-BE49-F238E27FC236}">
                <a16:creationId xmlns:a16="http://schemas.microsoft.com/office/drawing/2014/main" id="{7D9EC476-3D56-4C2D-B615-E5771E5A02AD}"/>
              </a:ext>
            </a:extLst>
          </p:cNvPr>
          <p:cNvPicPr>
            <a:picLocks noGrp="1" noChangeAspect="1"/>
          </p:cNvPicPr>
          <p:nvPr>
            <p:ph idx="1"/>
          </p:nvPr>
        </p:nvPicPr>
        <p:blipFill>
          <a:blip r:embed="rId2"/>
          <a:stretch>
            <a:fillRect/>
          </a:stretch>
        </p:blipFill>
        <p:spPr>
          <a:xfrm>
            <a:off x="1529975" y="1825625"/>
            <a:ext cx="9132050" cy="4351338"/>
          </a:xfrm>
          <a:prstGeom prst="rect">
            <a:avLst/>
          </a:prstGeom>
        </p:spPr>
      </p:pic>
    </p:spTree>
    <p:extLst>
      <p:ext uri="{BB962C8B-B14F-4D97-AF65-F5344CB8AC3E}">
        <p14:creationId xmlns:p14="http://schemas.microsoft.com/office/powerpoint/2010/main" val="913103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55323C-D29F-4D1B-A292-6D1582D2391E}"/>
              </a:ext>
            </a:extLst>
          </p:cNvPr>
          <p:cNvSpPr>
            <a:spLocks noGrp="1"/>
          </p:cNvSpPr>
          <p:nvPr>
            <p:ph type="title"/>
          </p:nvPr>
        </p:nvSpPr>
        <p:spPr/>
        <p:txBody>
          <a:bodyPr/>
          <a:lstStyle/>
          <a:p>
            <a:r>
              <a:rPr lang="en-CA" dirty="0"/>
              <a:t>What is  caption?</a:t>
            </a:r>
          </a:p>
        </p:txBody>
      </p:sp>
      <p:sp>
        <p:nvSpPr>
          <p:cNvPr id="6" name="Content Placeholder 5">
            <a:extLst>
              <a:ext uri="{FF2B5EF4-FFF2-40B4-BE49-F238E27FC236}">
                <a16:creationId xmlns:a16="http://schemas.microsoft.com/office/drawing/2014/main" id="{501E458F-3B38-4F11-B97C-8DBA3CB6EC9F}"/>
              </a:ext>
            </a:extLst>
          </p:cNvPr>
          <p:cNvSpPr>
            <a:spLocks noGrp="1"/>
          </p:cNvSpPr>
          <p:nvPr>
            <p:ph sz="half" idx="1"/>
          </p:nvPr>
        </p:nvSpPr>
        <p:spPr>
          <a:xfrm>
            <a:off x="838200" y="1825625"/>
            <a:ext cx="3368040" cy="4351338"/>
          </a:xfrm>
        </p:spPr>
        <p:txBody>
          <a:bodyPr/>
          <a:lstStyle/>
          <a:p>
            <a:r>
              <a:rPr lang="en-US" dirty="0">
                <a:latin typeface="Arial" panose="020B0604020202020204" pitchFamily="34" charset="0"/>
                <a:cs typeface="Arial" panose="020B0604020202020204" pitchFamily="34" charset="0"/>
              </a:rPr>
              <a:t>A concise description that helps your reader understand a table or figure without having to look at the rest of the document.</a:t>
            </a:r>
          </a:p>
          <a:p>
            <a:pPr marL="0" indent="0">
              <a:buNone/>
            </a:pPr>
            <a:endParaRPr lang="en-CA" dirty="0"/>
          </a:p>
        </p:txBody>
      </p:sp>
      <p:pic>
        <p:nvPicPr>
          <p:cNvPr id="8" name="Content Placeholder 7" descr="Example of a line graph from Slide 20 (the annual flow of Fishy River in cubic meters versus the year).">
            <a:extLst>
              <a:ext uri="{FF2B5EF4-FFF2-40B4-BE49-F238E27FC236}">
                <a16:creationId xmlns:a16="http://schemas.microsoft.com/office/drawing/2014/main" id="{A9791D77-7492-45A9-81B7-42BBAB96BCB1}"/>
              </a:ext>
            </a:extLst>
          </p:cNvPr>
          <p:cNvPicPr>
            <a:picLocks noGrp="1" noChangeAspect="1"/>
          </p:cNvPicPr>
          <p:nvPr>
            <p:ph sz="half" idx="2"/>
          </p:nvPr>
        </p:nvPicPr>
        <p:blipFill>
          <a:blip r:embed="rId2"/>
          <a:stretch>
            <a:fillRect/>
          </a:stretch>
        </p:blipFill>
        <p:spPr>
          <a:xfrm>
            <a:off x="4700369" y="1996025"/>
            <a:ext cx="6795485" cy="4010538"/>
          </a:xfrm>
          <a:prstGeom prst="rect">
            <a:avLst/>
          </a:prstGeom>
        </p:spPr>
      </p:pic>
    </p:spTree>
    <p:extLst>
      <p:ext uri="{BB962C8B-B14F-4D97-AF65-F5344CB8AC3E}">
        <p14:creationId xmlns:p14="http://schemas.microsoft.com/office/powerpoint/2010/main" val="25248144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How do you make a caption?</a:t>
            </a:r>
          </a:p>
        </p:txBody>
      </p:sp>
      <p:sp>
        <p:nvSpPr>
          <p:cNvPr id="3" name="Content Placeholder 2"/>
          <p:cNvSpPr>
            <a:spLocks noGrp="1"/>
          </p:cNvSpPr>
          <p:nvPr>
            <p:ph idx="1"/>
          </p:nvPr>
        </p:nvSpPr>
        <p:spPr>
          <a:xfrm>
            <a:off x="838200" y="1690688"/>
            <a:ext cx="10515600" cy="4951412"/>
          </a:xfrm>
        </p:spPr>
        <p:txBody>
          <a:bodyPr>
            <a:normAutofit/>
          </a:bodyPr>
          <a:lstStyle/>
          <a:p>
            <a:pPr marL="0" indent="0">
              <a:buNone/>
            </a:pPr>
            <a:r>
              <a:rPr lang="en-US" sz="1800" b="1" dirty="0">
                <a:latin typeface="Arial" panose="020B0604020202020204" pitchFamily="34" charset="0"/>
                <a:cs typeface="Arial" panose="020B0604020202020204" pitchFamily="34" charset="0"/>
              </a:rPr>
              <a:t>Content:</a:t>
            </a:r>
          </a:p>
          <a:p>
            <a:r>
              <a:rPr lang="en-US" sz="1800" dirty="0">
                <a:latin typeface="Arial" panose="020B0604020202020204" pitchFamily="34" charset="0"/>
                <a:cs typeface="Arial" panose="020B0604020202020204" pitchFamily="34" charset="0"/>
              </a:rPr>
              <a:t>Usually, a caption is a combination of a title and a brief description of the methods that were used to collect data.</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A </a:t>
            </a:r>
            <a:r>
              <a:rPr lang="en-US" sz="1800" dirty="0">
                <a:solidFill>
                  <a:schemeClr val="accent5"/>
                </a:solidFill>
                <a:latin typeface="Arial" panose="020B0604020202020204" pitchFamily="34" charset="0"/>
                <a:cs typeface="Arial" panose="020B0604020202020204" pitchFamily="34" charset="0"/>
              </a:rPr>
              <a:t>caption title </a:t>
            </a:r>
            <a:r>
              <a:rPr lang="en-US" sz="1800" dirty="0">
                <a:latin typeface="Arial" panose="020B0604020202020204" pitchFamily="34" charset="0"/>
                <a:cs typeface="Arial" panose="020B0604020202020204" pitchFamily="34" charset="0"/>
              </a:rPr>
              <a:t>describes the data (e.g. variables, time period, location, etc.) included in the table or figure. </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Provide enough detail about the </a:t>
            </a:r>
            <a:r>
              <a:rPr lang="en-US" sz="1800" dirty="0">
                <a:solidFill>
                  <a:schemeClr val="accent2"/>
                </a:solidFill>
                <a:latin typeface="Arial" panose="020B0604020202020204" pitchFamily="34" charset="0"/>
                <a:cs typeface="Arial" panose="020B0604020202020204" pitchFamily="34" charset="0"/>
              </a:rPr>
              <a:t>relevant methods </a:t>
            </a:r>
            <a:r>
              <a:rPr lang="en-US" sz="1800" dirty="0">
                <a:latin typeface="Arial" panose="020B0604020202020204" pitchFamily="34" charset="0"/>
                <a:cs typeface="Arial" panose="020B0604020202020204" pitchFamily="34" charset="0"/>
              </a:rPr>
              <a:t>(e.g. data collection methods in the field or laboratory, statistical techniques, materials used, etc.) so the reader can understand how to interpret the table or figure.</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Example </a:t>
            </a:r>
          </a:p>
          <a:p>
            <a:pPr marL="0" indent="0">
              <a:lnSpc>
                <a:spcPct val="100000"/>
              </a:lnSpc>
              <a:spcBef>
                <a:spcPts val="0"/>
              </a:spcBef>
              <a:buNone/>
            </a:pP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Figure 1.</a:t>
            </a:r>
            <a:r>
              <a:rPr lang="en-US" sz="1800" dirty="0">
                <a:latin typeface="Arial" panose="020B0604020202020204" pitchFamily="34" charset="0"/>
                <a:cs typeface="Arial" panose="020B0604020202020204" pitchFamily="34" charset="0"/>
              </a:rPr>
              <a:t>  </a:t>
            </a:r>
            <a:r>
              <a:rPr lang="en-US" sz="1800" dirty="0">
                <a:solidFill>
                  <a:schemeClr val="accent5"/>
                </a:solidFill>
                <a:latin typeface="Arial" panose="020B0604020202020204" pitchFamily="34" charset="0"/>
                <a:cs typeface="Arial" panose="020B0604020202020204" pitchFamily="34" charset="0"/>
              </a:rPr>
              <a:t>Annual flow (m</a:t>
            </a:r>
            <a:r>
              <a:rPr lang="en-US" sz="1800" baseline="30000" dirty="0">
                <a:solidFill>
                  <a:schemeClr val="accent5"/>
                </a:solidFill>
                <a:latin typeface="Arial" panose="020B0604020202020204" pitchFamily="34" charset="0"/>
                <a:cs typeface="Arial" panose="020B0604020202020204" pitchFamily="34" charset="0"/>
              </a:rPr>
              <a:t>3</a:t>
            </a:r>
            <a:r>
              <a:rPr lang="en-US" sz="1800" dirty="0">
                <a:solidFill>
                  <a:schemeClr val="accent5"/>
                </a:solidFill>
                <a:latin typeface="Arial" panose="020B0604020202020204" pitchFamily="34" charset="0"/>
                <a:cs typeface="Arial" panose="020B0604020202020204" pitchFamily="34" charset="0"/>
              </a:rPr>
              <a:t>/s) of Fishy River between 2000-2005 </a:t>
            </a:r>
            <a:r>
              <a:rPr lang="en-US" sz="1800" dirty="0">
                <a:solidFill>
                  <a:schemeClr val="accent2"/>
                </a:solidFill>
                <a:latin typeface="Arial" panose="020B0604020202020204" pitchFamily="34" charset="0"/>
                <a:cs typeface="Arial" panose="020B0604020202020204" pitchFamily="34" charset="0"/>
              </a:rPr>
              <a:t>measured at the Pickerel Stop  </a:t>
            </a:r>
          </a:p>
          <a:p>
            <a:pPr marL="0" indent="0">
              <a:lnSpc>
                <a:spcPct val="100000"/>
              </a:lnSpc>
              <a:spcBef>
                <a:spcPts val="0"/>
              </a:spcBef>
              <a:buNone/>
            </a:pPr>
            <a:r>
              <a:rPr lang="en-US" sz="1800" dirty="0">
                <a:solidFill>
                  <a:schemeClr val="accent2"/>
                </a:solidFill>
                <a:latin typeface="Arial" panose="020B0604020202020204" pitchFamily="34" charset="0"/>
                <a:cs typeface="Arial" panose="020B0604020202020204" pitchFamily="34" charset="0"/>
              </a:rPr>
              <a:t>   Monitoring Station by area-velocity flow meters.</a:t>
            </a:r>
          </a:p>
          <a:p>
            <a:pPr marL="0" indent="0">
              <a:lnSpc>
                <a:spcPct val="100000"/>
              </a:lnSpc>
              <a:buNone/>
            </a:pPr>
            <a:endParaRPr lang="en-US" sz="1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07841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Captions – Labels and numbering </a:t>
            </a:r>
          </a:p>
        </p:txBody>
      </p:sp>
      <p:sp>
        <p:nvSpPr>
          <p:cNvPr id="3" name="Content Placeholder 2"/>
          <p:cNvSpPr>
            <a:spLocks noGrp="1"/>
          </p:cNvSpPr>
          <p:nvPr>
            <p:ph idx="1"/>
          </p:nvPr>
        </p:nvSpPr>
        <p:spPr>
          <a:xfrm>
            <a:off x="838200" y="1690688"/>
            <a:ext cx="10515600" cy="4802187"/>
          </a:xfrm>
        </p:spPr>
        <p:txBody>
          <a:bodyPr>
            <a:normAutofit/>
          </a:bodyPr>
          <a:lstStyle/>
          <a:p>
            <a:r>
              <a:rPr lang="en-US" sz="1800" dirty="0">
                <a:latin typeface="Arial" panose="020B0604020202020204" pitchFamily="34" charset="0"/>
                <a:cs typeface="Arial" panose="020B0604020202020204" pitchFamily="34" charset="0"/>
              </a:rPr>
              <a:t>Label the tables and figures (e.g. “Table _” and Figure _”) .</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Number tables and figures in sequence based on the order they appear in a document. Note that tables and figures are numbered separately from each other (e.g. Table 1, Table 2, Figure 1, Figure 2, Table 3).</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Refer to a table or figure by its label in text (e.g. Table 1 indicates that…). Use capitals if you are referring to a specific table or figure. </a:t>
            </a:r>
          </a:p>
          <a:p>
            <a:pPr marL="0" indent="0">
              <a:buNone/>
            </a:pP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402518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Captions – placement</a:t>
            </a:r>
          </a:p>
        </p:txBody>
      </p:sp>
      <p:sp>
        <p:nvSpPr>
          <p:cNvPr id="3" name="Content Placeholder 2"/>
          <p:cNvSpPr>
            <a:spLocks noGrp="1"/>
          </p:cNvSpPr>
          <p:nvPr>
            <p:ph idx="1"/>
          </p:nvPr>
        </p:nvSpPr>
        <p:spPr>
          <a:xfrm>
            <a:off x="838200" y="1690688"/>
            <a:ext cx="10515600" cy="4802187"/>
          </a:xfrm>
        </p:spPr>
        <p:txBody>
          <a:bodyPr>
            <a:normAutofit/>
          </a:bodyPr>
          <a:lstStyle/>
          <a:p>
            <a:r>
              <a:rPr lang="en-US" sz="1800" dirty="0">
                <a:latin typeface="Arial" panose="020B0604020202020204" pitchFamily="34" charset="0"/>
                <a:cs typeface="Arial" panose="020B0604020202020204" pitchFamily="34" charset="0"/>
              </a:rPr>
              <a:t>Captions are placed below figures and above tables. Tables and figures are usually placed on the same page as their captions. </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The placement of tables and figures in a document depends on your discipline. However, numerous disciplines prefer that you insert a table or figure as close as possible to where it is first mentioned in the text without disrupting the flow of your writing (e.g. at the end of a paragraph). </a:t>
            </a:r>
          </a:p>
          <a:p>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206182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What is a figure?</a:t>
            </a:r>
          </a:p>
        </p:txBody>
      </p:sp>
      <p:sp>
        <p:nvSpPr>
          <p:cNvPr id="8" name="Content Placeholder 7"/>
          <p:cNvSpPr>
            <a:spLocks noGrp="1"/>
          </p:cNvSpPr>
          <p:nvPr>
            <p:ph idx="1"/>
          </p:nvPr>
        </p:nvSpPr>
        <p:spPr/>
        <p:txBody>
          <a:bodyPr>
            <a:normAutofit/>
          </a:bodyPr>
          <a:lstStyle/>
          <a:p>
            <a:pPr marL="0" indent="0">
              <a:buNone/>
            </a:pPr>
            <a:r>
              <a:rPr lang="en-CA" sz="1800" b="1" dirty="0">
                <a:latin typeface="Arial" panose="020B0604020202020204" pitchFamily="34" charset="0"/>
                <a:cs typeface="Arial" panose="020B0604020202020204" pitchFamily="34" charset="0"/>
              </a:rPr>
              <a:t>Figures</a:t>
            </a:r>
          </a:p>
          <a:p>
            <a:pPr marL="0" indent="0">
              <a:buNone/>
            </a:pPr>
            <a:endParaRPr lang="en-CA" sz="1800" dirty="0">
              <a:latin typeface="Arial" panose="020B0604020202020204" pitchFamily="34" charset="0"/>
              <a:cs typeface="Arial" panose="020B0604020202020204" pitchFamily="34" charset="0"/>
            </a:endParaRPr>
          </a:p>
          <a:p>
            <a:r>
              <a:rPr lang="en-CA" sz="1800" dirty="0">
                <a:latin typeface="Arial" panose="020B0604020202020204" pitchFamily="34" charset="0"/>
                <a:cs typeface="Arial" panose="020B0604020202020204" pitchFamily="34" charset="0"/>
              </a:rPr>
              <a:t>Data are depicted in graphs, maps, diagrams, photographs, or drawings.</a:t>
            </a:r>
          </a:p>
          <a:p>
            <a:pPr marL="0" indent="0">
              <a:buNone/>
            </a:pPr>
            <a:endParaRPr lang="en-CA"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Provide a concise visual presentation of your data.</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Useful for showing the general trend, pattern, or relationship among many variables.</a:t>
            </a:r>
            <a:endParaRPr lang="en-US" sz="1800" dirty="0"/>
          </a:p>
        </p:txBody>
      </p:sp>
    </p:spTree>
    <p:extLst>
      <p:ext uri="{BB962C8B-B14F-4D97-AF65-F5344CB8AC3E}">
        <p14:creationId xmlns:p14="http://schemas.microsoft.com/office/powerpoint/2010/main" val="3261956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Captions – citations</a:t>
            </a:r>
          </a:p>
        </p:txBody>
      </p:sp>
      <p:sp>
        <p:nvSpPr>
          <p:cNvPr id="3" name="Content Placeholder 2"/>
          <p:cNvSpPr>
            <a:spLocks noGrp="1"/>
          </p:cNvSpPr>
          <p:nvPr>
            <p:ph idx="1"/>
          </p:nvPr>
        </p:nvSpPr>
        <p:spPr>
          <a:xfrm>
            <a:off x="977900" y="1500188"/>
            <a:ext cx="10515600" cy="4802187"/>
          </a:xfrm>
        </p:spPr>
        <p:txBody>
          <a:bodyPr>
            <a:normAutofit/>
          </a:bodyPr>
          <a:lstStyle/>
          <a:p>
            <a:r>
              <a:rPr lang="en-US" sz="1800" dirty="0">
                <a:latin typeface="Arial" panose="020B0604020202020204" pitchFamily="34" charset="0"/>
                <a:cs typeface="Arial" panose="020B0604020202020204" pitchFamily="34" charset="0"/>
              </a:rPr>
              <a:t>You do not need to provide a citation if you are using original data. </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Provide a citation if you are </a:t>
            </a:r>
            <a:r>
              <a:rPr lang="en-US" sz="1800" dirty="0">
                <a:solidFill>
                  <a:schemeClr val="accent5"/>
                </a:solidFill>
                <a:latin typeface="Arial" panose="020B0604020202020204" pitchFamily="34" charset="0"/>
                <a:cs typeface="Arial" panose="020B0604020202020204" pitchFamily="34" charset="0"/>
              </a:rPr>
              <a:t>modifying</a:t>
            </a:r>
            <a:r>
              <a:rPr lang="en-US" sz="1800" dirty="0">
                <a:latin typeface="Arial" panose="020B0604020202020204" pitchFamily="34" charset="0"/>
                <a:cs typeface="Arial" panose="020B0604020202020204" pitchFamily="34" charset="0"/>
              </a:rPr>
              <a:t> a table, figure, or data.</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Provide a citation if you are using the </a:t>
            </a:r>
            <a:r>
              <a:rPr lang="en-US" sz="1800" dirty="0">
                <a:solidFill>
                  <a:schemeClr val="accent5"/>
                </a:solidFill>
                <a:latin typeface="Arial" panose="020B0604020202020204" pitchFamily="34" charset="0"/>
                <a:cs typeface="Arial" panose="020B0604020202020204" pitchFamily="34" charset="0"/>
              </a:rPr>
              <a:t>exact </a:t>
            </a:r>
            <a:r>
              <a:rPr lang="en-US" sz="1800" dirty="0">
                <a:latin typeface="Arial" panose="020B0604020202020204" pitchFamily="34" charset="0"/>
                <a:cs typeface="Arial" panose="020B0604020202020204" pitchFamily="34" charset="0"/>
              </a:rPr>
              <a:t>same figure, table, or data from an information source.</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The specific formatting of your citation depends on the referencing style you are using.</a:t>
            </a:r>
          </a:p>
          <a:p>
            <a:pPr>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endParaRPr lang="en-US" dirty="0"/>
          </a:p>
        </p:txBody>
      </p:sp>
    </p:spTree>
    <p:extLst>
      <p:ext uri="{BB962C8B-B14F-4D97-AF65-F5344CB8AC3E}">
        <p14:creationId xmlns:p14="http://schemas.microsoft.com/office/powerpoint/2010/main" val="130380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615F47-7918-4578-AFFE-06F9BF633969}"/>
              </a:ext>
            </a:extLst>
          </p:cNvPr>
          <p:cNvSpPr>
            <a:spLocks noGrp="1"/>
          </p:cNvSpPr>
          <p:nvPr>
            <p:ph type="title"/>
          </p:nvPr>
        </p:nvSpPr>
        <p:spPr/>
        <p:txBody>
          <a:bodyPr/>
          <a:lstStyle/>
          <a:p>
            <a:r>
              <a:rPr lang="en-CA" dirty="0"/>
              <a:t>Captions and Legends</a:t>
            </a:r>
          </a:p>
        </p:txBody>
      </p:sp>
      <p:pic>
        <p:nvPicPr>
          <p:cNvPr id="4" name="Content Placeholder 3" descr="Example of a grouped bar graph  with a legend that indicates the data for the female polar bears are represented by black, vertical bars and the data for the males are represented by grey, vertical bars. ">
            <a:extLst>
              <a:ext uri="{FF2B5EF4-FFF2-40B4-BE49-F238E27FC236}">
                <a16:creationId xmlns:a16="http://schemas.microsoft.com/office/drawing/2014/main" id="{95526769-8E7A-439C-80BF-3D957D16CD49}"/>
              </a:ext>
            </a:extLst>
          </p:cNvPr>
          <p:cNvPicPr>
            <a:picLocks noGrp="1" noChangeAspect="1"/>
          </p:cNvPicPr>
          <p:nvPr>
            <p:ph sz="half" idx="1"/>
          </p:nvPr>
        </p:nvPicPr>
        <p:blipFill>
          <a:blip r:embed="rId2"/>
          <a:stretch>
            <a:fillRect/>
          </a:stretch>
        </p:blipFill>
        <p:spPr>
          <a:xfrm>
            <a:off x="838200" y="2207468"/>
            <a:ext cx="5181600" cy="3587651"/>
          </a:xfrm>
          <a:prstGeom prst="rect">
            <a:avLst/>
          </a:prstGeom>
        </p:spPr>
      </p:pic>
      <p:sp>
        <p:nvSpPr>
          <p:cNvPr id="6" name="Content Placeholder 5">
            <a:extLst>
              <a:ext uri="{FF2B5EF4-FFF2-40B4-BE49-F238E27FC236}">
                <a16:creationId xmlns:a16="http://schemas.microsoft.com/office/drawing/2014/main" id="{0EF0D179-C21F-41C0-809A-F475AB4DA164}"/>
              </a:ext>
            </a:extLst>
          </p:cNvPr>
          <p:cNvSpPr>
            <a:spLocks noGrp="1"/>
          </p:cNvSpPr>
          <p:nvPr>
            <p:ph sz="half" idx="2"/>
          </p:nvPr>
        </p:nvSpPr>
        <p:spPr/>
        <p:txBody>
          <a:bodyPr/>
          <a:lstStyle/>
          <a:p>
            <a:r>
              <a:rPr lang="en-US" dirty="0">
                <a:latin typeface="Arial" panose="020B0604020202020204" pitchFamily="34" charset="0"/>
                <a:cs typeface="Arial" panose="020B0604020202020204" pitchFamily="34" charset="0"/>
              </a:rPr>
              <a:t>It is generally preferable to use a legend explaining what symbols or </a:t>
            </a:r>
            <a:r>
              <a:rPr lang="en-US" dirty="0" err="1">
                <a:latin typeface="Arial" panose="020B0604020202020204" pitchFamily="34" charset="0"/>
                <a:cs typeface="Arial" panose="020B0604020202020204" pitchFamily="34" charset="0"/>
              </a:rPr>
              <a:t>colours</a:t>
            </a:r>
            <a:r>
              <a:rPr lang="en-US" dirty="0">
                <a:latin typeface="Arial" panose="020B0604020202020204" pitchFamily="34" charset="0"/>
                <a:cs typeface="Arial" panose="020B0604020202020204" pitchFamily="34" charset="0"/>
              </a:rPr>
              <a:t> represent in a figure. However, if you do not have a legend you will need to describe any symbols, </a:t>
            </a:r>
            <a:r>
              <a:rPr lang="en-US" dirty="0" err="1">
                <a:latin typeface="Arial" panose="020B0604020202020204" pitchFamily="34" charset="0"/>
                <a:cs typeface="Arial" panose="020B0604020202020204" pitchFamily="34" charset="0"/>
              </a:rPr>
              <a:t>colours</a:t>
            </a:r>
            <a:r>
              <a:rPr lang="en-US" dirty="0">
                <a:latin typeface="Arial" panose="020B0604020202020204" pitchFamily="34" charset="0"/>
                <a:cs typeface="Arial" panose="020B0604020202020204" pitchFamily="34" charset="0"/>
              </a:rPr>
              <a:t>, or abbreviations in the caption.</a:t>
            </a:r>
          </a:p>
          <a:p>
            <a:endParaRPr lang="en-CA" dirty="0"/>
          </a:p>
        </p:txBody>
      </p:sp>
    </p:spTree>
    <p:extLst>
      <p:ext uri="{BB962C8B-B14F-4D97-AF65-F5344CB8AC3E}">
        <p14:creationId xmlns:p14="http://schemas.microsoft.com/office/powerpoint/2010/main" val="23577631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F368-26BF-4A72-8E11-CBB952F56B28}"/>
              </a:ext>
            </a:extLst>
          </p:cNvPr>
          <p:cNvSpPr>
            <a:spLocks noGrp="1"/>
          </p:cNvSpPr>
          <p:nvPr>
            <p:ph type="title"/>
          </p:nvPr>
        </p:nvSpPr>
        <p:spPr/>
        <p:txBody>
          <a:bodyPr>
            <a:normAutofit/>
          </a:bodyPr>
          <a:lstStyle/>
          <a:p>
            <a:r>
              <a:rPr lang="en-CA" sz="3200"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B0A004AF-1D7D-4FA1-9782-7816C07766AB}"/>
              </a:ext>
            </a:extLst>
          </p:cNvPr>
          <p:cNvSpPr>
            <a:spLocks noGrp="1"/>
          </p:cNvSpPr>
          <p:nvPr>
            <p:ph idx="1"/>
          </p:nvPr>
        </p:nvSpPr>
        <p:spPr/>
        <p:txBody>
          <a:bodyPr>
            <a:noAutofit/>
          </a:bodyPr>
          <a:lstStyle/>
          <a:p>
            <a:pPr marL="0" indent="0">
              <a:lnSpc>
                <a:spcPct val="100000"/>
              </a:lnSpc>
              <a:spcBef>
                <a:spcPts val="0"/>
              </a:spcBef>
              <a:buNone/>
            </a:pPr>
            <a:r>
              <a:rPr lang="en-CA" sz="1800" dirty="0">
                <a:latin typeface="Arial" panose="020B0604020202020204" pitchFamily="34" charset="0"/>
                <a:cs typeface="Arial" panose="020B0604020202020204" pitchFamily="34" charset="0"/>
              </a:rPr>
              <a:t>Bradford, A. (2014). </a:t>
            </a:r>
            <a:r>
              <a:rPr lang="en-CA" sz="1800" i="1" dirty="0">
                <a:latin typeface="Arial" panose="020B0604020202020204" pitchFamily="34" charset="0"/>
                <a:cs typeface="Arial" panose="020B0604020202020204" pitchFamily="34" charset="0"/>
              </a:rPr>
              <a:t>Polar bear facts</a:t>
            </a:r>
            <a:r>
              <a:rPr lang="en-CA" sz="1800" dirty="0">
                <a:latin typeface="Arial" panose="020B0604020202020204" pitchFamily="34" charset="0"/>
                <a:cs typeface="Arial" panose="020B0604020202020204" pitchFamily="34" charset="0"/>
              </a:rPr>
              <a:t>. Retrieved from </a:t>
            </a:r>
            <a:r>
              <a:rPr lang="en-US" sz="1800" dirty="0">
                <a:latin typeface="Arial" panose="020B0604020202020204" pitchFamily="34" charset="0"/>
                <a:cs typeface="Arial" panose="020B0604020202020204" pitchFamily="34" charset="0"/>
              </a:rPr>
              <a:t>https://www.livescience.com/27436-polar-bear-</a:t>
            </a:r>
          </a:p>
          <a:p>
            <a:pPr marL="0" indent="0">
              <a:lnSpc>
                <a:spcPct val="100000"/>
              </a:lnSpc>
              <a:spcBef>
                <a:spcPts val="0"/>
              </a:spcBef>
              <a:buNone/>
            </a:pPr>
            <a:r>
              <a:rPr lang="en-US" sz="1800" dirty="0">
                <a:latin typeface="Arial" panose="020B0604020202020204" pitchFamily="34" charset="0"/>
                <a:cs typeface="Arial" panose="020B0604020202020204" pitchFamily="34" charset="0"/>
              </a:rPr>
              <a:t>	facts.html</a:t>
            </a:r>
            <a:endParaRPr lang="en-CA" sz="1800" dirty="0">
              <a:latin typeface="Arial" panose="020B0604020202020204" pitchFamily="34" charset="0"/>
              <a:cs typeface="Arial" panose="020B0604020202020204" pitchFamily="34" charset="0"/>
            </a:endParaRPr>
          </a:p>
          <a:p>
            <a:pPr marL="0" indent="0">
              <a:lnSpc>
                <a:spcPct val="100000"/>
              </a:lnSpc>
              <a:spcBef>
                <a:spcPts val="0"/>
              </a:spcBef>
              <a:buNone/>
            </a:pPr>
            <a:endParaRPr lang="en-CA" sz="1800" dirty="0">
              <a:latin typeface="Arial" panose="020B0604020202020204" pitchFamily="34" charset="0"/>
              <a:cs typeface="Arial" panose="020B0604020202020204" pitchFamily="34" charset="0"/>
            </a:endParaRPr>
          </a:p>
          <a:p>
            <a:pPr marL="0" indent="0">
              <a:lnSpc>
                <a:spcPct val="100000"/>
              </a:lnSpc>
              <a:spcBef>
                <a:spcPts val="0"/>
              </a:spcBef>
              <a:buNone/>
            </a:pPr>
            <a:r>
              <a:rPr lang="en-CA" sz="1800" dirty="0" err="1">
                <a:latin typeface="Arial" panose="020B0604020202020204" pitchFamily="34" charset="0"/>
                <a:cs typeface="Arial" panose="020B0604020202020204" pitchFamily="34" charset="0"/>
              </a:rPr>
              <a:t>Casson</a:t>
            </a:r>
            <a:r>
              <a:rPr lang="en-CA" sz="1800" dirty="0">
                <a:latin typeface="Arial" panose="020B0604020202020204" pitchFamily="34" charset="0"/>
                <a:cs typeface="Arial" panose="020B0604020202020204" pitchFamily="34" charset="0"/>
              </a:rPr>
              <a:t>, N. J., Eimers, M. C., &amp; </a:t>
            </a:r>
            <a:r>
              <a:rPr lang="en-CA" sz="1800" dirty="0" err="1">
                <a:latin typeface="Arial" panose="020B0604020202020204" pitchFamily="34" charset="0"/>
                <a:cs typeface="Arial" panose="020B0604020202020204" pitchFamily="34" charset="0"/>
              </a:rPr>
              <a:t>Watmough</a:t>
            </a:r>
            <a:r>
              <a:rPr lang="en-CA" sz="1800" dirty="0">
                <a:latin typeface="Arial" panose="020B0604020202020204" pitchFamily="34" charset="0"/>
                <a:cs typeface="Arial" panose="020B0604020202020204" pitchFamily="34" charset="0"/>
              </a:rPr>
              <a:t>, S. A. (2012). Impact of winter warming on the timing of </a:t>
            </a:r>
          </a:p>
          <a:p>
            <a:pPr marL="0" indent="0">
              <a:lnSpc>
                <a:spcPct val="100000"/>
              </a:lnSpc>
              <a:spcBef>
                <a:spcPts val="0"/>
              </a:spcBef>
              <a:buNone/>
            </a:pPr>
            <a:r>
              <a:rPr lang="en-CA" sz="1800" dirty="0">
                <a:latin typeface="Arial" panose="020B0604020202020204" pitchFamily="34" charset="0"/>
                <a:cs typeface="Arial" panose="020B0604020202020204" pitchFamily="34" charset="0"/>
              </a:rPr>
              <a:t>	nutrient export from forested catchments. </a:t>
            </a:r>
            <a:r>
              <a:rPr lang="en-CA" sz="1800" i="1" dirty="0">
                <a:latin typeface="Arial" panose="020B0604020202020204" pitchFamily="34" charset="0"/>
                <a:cs typeface="Arial" panose="020B0604020202020204" pitchFamily="34" charset="0"/>
              </a:rPr>
              <a:t>Hydrological Processes</a:t>
            </a:r>
            <a:r>
              <a:rPr lang="en-CA" sz="1800" dirty="0">
                <a:latin typeface="Arial" panose="020B0604020202020204" pitchFamily="34" charset="0"/>
                <a:cs typeface="Arial" panose="020B0604020202020204" pitchFamily="34" charset="0"/>
              </a:rPr>
              <a:t>, </a:t>
            </a:r>
            <a:r>
              <a:rPr lang="en-CA" sz="1800" i="1" dirty="0">
                <a:latin typeface="Arial" panose="020B0604020202020204" pitchFamily="34" charset="0"/>
                <a:cs typeface="Arial" panose="020B0604020202020204" pitchFamily="34" charset="0"/>
              </a:rPr>
              <a:t>26</a:t>
            </a:r>
            <a:r>
              <a:rPr lang="en-CA" sz="1800" dirty="0">
                <a:latin typeface="Arial" panose="020B0604020202020204" pitchFamily="34" charset="0"/>
                <a:cs typeface="Arial" panose="020B0604020202020204" pitchFamily="34" charset="0"/>
              </a:rPr>
              <a:t>(17),2546-2554.</a:t>
            </a:r>
          </a:p>
          <a:p>
            <a:pPr marL="0" indent="0">
              <a:lnSpc>
                <a:spcPct val="100000"/>
              </a:lnSpc>
              <a:spcBef>
                <a:spcPts val="0"/>
              </a:spcBef>
              <a:buNone/>
            </a:pPr>
            <a:endParaRPr lang="en-CA" sz="1800" dirty="0">
              <a:latin typeface="Arial" panose="020B0604020202020204" pitchFamily="34" charset="0"/>
              <a:cs typeface="Arial" panose="020B0604020202020204" pitchFamily="34" charset="0"/>
            </a:endParaRPr>
          </a:p>
          <a:p>
            <a:pPr marL="0" indent="0">
              <a:lnSpc>
                <a:spcPct val="100000"/>
              </a:lnSpc>
              <a:spcBef>
                <a:spcPts val="0"/>
              </a:spcBef>
              <a:buNone/>
            </a:pPr>
            <a:r>
              <a:rPr lang="en-CA" sz="1800" dirty="0" err="1">
                <a:latin typeface="Arial" panose="020B0604020202020204" pitchFamily="34" charset="0"/>
                <a:cs typeface="Arial" panose="020B0604020202020204" pitchFamily="34" charset="0"/>
              </a:rPr>
              <a:t>Hanafiah</a:t>
            </a:r>
            <a:r>
              <a:rPr lang="en-CA" sz="1800" dirty="0">
                <a:latin typeface="Arial" panose="020B0604020202020204" pitchFamily="34" charset="0"/>
                <a:cs typeface="Arial" panose="020B0604020202020204" pitchFamily="34" charset="0"/>
              </a:rPr>
              <a:t>, M. M., </a:t>
            </a:r>
            <a:r>
              <a:rPr lang="en-CA" sz="1800" dirty="0" err="1">
                <a:latin typeface="Arial" panose="020B0604020202020204" pitchFamily="34" charset="0"/>
                <a:cs typeface="Arial" panose="020B0604020202020204" pitchFamily="34" charset="0"/>
              </a:rPr>
              <a:t>Xenopoulos</a:t>
            </a:r>
            <a:r>
              <a:rPr lang="en-CA" sz="1800" dirty="0">
                <a:latin typeface="Arial" panose="020B0604020202020204" pitchFamily="34" charset="0"/>
                <a:cs typeface="Arial" panose="020B0604020202020204" pitchFamily="34" charset="0"/>
              </a:rPr>
              <a:t>, M. A., Pfister, S., Leuven, R. S., &amp; </a:t>
            </a:r>
            <a:r>
              <a:rPr lang="en-CA" sz="1800" dirty="0" err="1">
                <a:latin typeface="Arial" panose="020B0604020202020204" pitchFamily="34" charset="0"/>
                <a:cs typeface="Arial" panose="020B0604020202020204" pitchFamily="34" charset="0"/>
              </a:rPr>
              <a:t>Huijbregts</a:t>
            </a:r>
            <a:r>
              <a:rPr lang="en-CA" sz="1800" dirty="0">
                <a:latin typeface="Arial" panose="020B0604020202020204" pitchFamily="34" charset="0"/>
                <a:cs typeface="Arial" panose="020B0604020202020204" pitchFamily="34" charset="0"/>
              </a:rPr>
              <a:t>, M. A. (2011). </a:t>
            </a:r>
          </a:p>
          <a:p>
            <a:pPr marL="0" indent="0">
              <a:lnSpc>
                <a:spcPct val="100000"/>
              </a:lnSpc>
              <a:spcBef>
                <a:spcPts val="0"/>
              </a:spcBef>
              <a:buNone/>
            </a:pPr>
            <a:r>
              <a:rPr lang="en-CA" sz="1800" dirty="0">
                <a:latin typeface="Arial" panose="020B0604020202020204" pitchFamily="34" charset="0"/>
                <a:cs typeface="Arial" panose="020B0604020202020204" pitchFamily="34" charset="0"/>
              </a:rPr>
              <a:t>	Characterization factors for water consumption and greenhouse gas emissions based on</a:t>
            </a:r>
          </a:p>
          <a:p>
            <a:pPr marL="0" indent="0">
              <a:lnSpc>
                <a:spcPct val="100000"/>
              </a:lnSpc>
              <a:spcBef>
                <a:spcPts val="0"/>
              </a:spcBef>
              <a:buNone/>
            </a:pPr>
            <a:r>
              <a:rPr lang="en-CA" sz="1800" dirty="0">
                <a:latin typeface="Arial" panose="020B0604020202020204" pitchFamily="34" charset="0"/>
                <a:cs typeface="Arial" panose="020B0604020202020204" pitchFamily="34" charset="0"/>
              </a:rPr>
              <a:t>	freshwater fish species extinction. </a:t>
            </a:r>
            <a:r>
              <a:rPr lang="en-CA" sz="1800" i="1" dirty="0">
                <a:latin typeface="Arial" panose="020B0604020202020204" pitchFamily="34" charset="0"/>
                <a:cs typeface="Arial" panose="020B0604020202020204" pitchFamily="34" charset="0"/>
              </a:rPr>
              <a:t>Environmental Science &amp; Technology,</a:t>
            </a:r>
            <a:r>
              <a:rPr lang="en-CA" sz="1800" dirty="0">
                <a:latin typeface="Arial" panose="020B0604020202020204" pitchFamily="34" charset="0"/>
                <a:cs typeface="Arial" panose="020B0604020202020204" pitchFamily="34" charset="0"/>
              </a:rPr>
              <a:t> </a:t>
            </a:r>
            <a:r>
              <a:rPr lang="en-CA" sz="1800" i="1" dirty="0">
                <a:latin typeface="Arial" panose="020B0604020202020204" pitchFamily="34" charset="0"/>
                <a:cs typeface="Arial" panose="020B0604020202020204" pitchFamily="34" charset="0"/>
              </a:rPr>
              <a:t>45</a:t>
            </a:r>
            <a:r>
              <a:rPr lang="en-CA" sz="1800" dirty="0">
                <a:latin typeface="Arial" panose="020B0604020202020204" pitchFamily="34" charset="0"/>
                <a:cs typeface="Arial" panose="020B0604020202020204" pitchFamily="34" charset="0"/>
              </a:rPr>
              <a:t>(12), 5272-5278.</a:t>
            </a:r>
          </a:p>
          <a:p>
            <a:pPr marL="0" indent="0">
              <a:lnSpc>
                <a:spcPct val="100000"/>
              </a:lnSpc>
              <a:spcBef>
                <a:spcPts val="0"/>
              </a:spcBef>
              <a:buNone/>
            </a:pPr>
            <a:endParaRPr lang="en-CA" sz="1800" dirty="0">
              <a:latin typeface="Arial" panose="020B0604020202020204" pitchFamily="34" charset="0"/>
              <a:cs typeface="Arial" panose="020B0604020202020204" pitchFamily="34" charset="0"/>
            </a:endParaRPr>
          </a:p>
          <a:p>
            <a:pPr marL="0" indent="0">
              <a:lnSpc>
                <a:spcPct val="100000"/>
              </a:lnSpc>
              <a:spcBef>
                <a:spcPts val="0"/>
              </a:spcBef>
              <a:buNone/>
            </a:pPr>
            <a:r>
              <a:rPr lang="en-CA" sz="1800" dirty="0" err="1">
                <a:latin typeface="Arial" panose="020B0604020202020204" pitchFamily="34" charset="0"/>
                <a:cs typeface="Arial" panose="020B0604020202020204" pitchFamily="34" charset="0"/>
              </a:rPr>
              <a:t>Hrynyk</a:t>
            </a:r>
            <a:r>
              <a:rPr lang="en-CA" sz="1800" dirty="0">
                <a:latin typeface="Arial" panose="020B0604020202020204" pitchFamily="34" charset="0"/>
                <a:cs typeface="Arial" panose="020B0604020202020204" pitchFamily="34" charset="0"/>
              </a:rPr>
              <a:t>, M. A., Brunetti, C., Kerr, L., &amp; Metcalfe, C. D. (2018). Effect of imidacloprid on the survival of </a:t>
            </a:r>
          </a:p>
          <a:p>
            <a:pPr marL="0" indent="0">
              <a:lnSpc>
                <a:spcPct val="100000"/>
              </a:lnSpc>
              <a:spcBef>
                <a:spcPts val="0"/>
              </a:spcBef>
              <a:buNone/>
            </a:pPr>
            <a:r>
              <a:rPr lang="en-CA" sz="1800" i="1" dirty="0">
                <a:latin typeface="Arial" panose="020B0604020202020204" pitchFamily="34" charset="0"/>
                <a:cs typeface="Arial" panose="020B0604020202020204" pitchFamily="34" charset="0"/>
              </a:rPr>
              <a:t>	</a:t>
            </a:r>
            <a:r>
              <a:rPr lang="en-CA" sz="1800" i="1" dirty="0" err="1">
                <a:latin typeface="Arial" panose="020B0604020202020204" pitchFamily="34" charset="0"/>
                <a:cs typeface="Arial" panose="020B0604020202020204" pitchFamily="34" charset="0"/>
              </a:rPr>
              <a:t>Xenopus</a:t>
            </a:r>
            <a:r>
              <a:rPr lang="en-CA" sz="1800" i="1" dirty="0">
                <a:latin typeface="Arial" panose="020B0604020202020204" pitchFamily="34" charset="0"/>
                <a:cs typeface="Arial" panose="020B0604020202020204" pitchFamily="34" charset="0"/>
              </a:rPr>
              <a:t> </a:t>
            </a:r>
            <a:r>
              <a:rPr lang="en-CA" sz="1800" dirty="0">
                <a:latin typeface="Arial" panose="020B0604020202020204" pitchFamily="34" charset="0"/>
                <a:cs typeface="Arial" panose="020B0604020202020204" pitchFamily="34" charset="0"/>
              </a:rPr>
              <a:t>tadpoles challenged with wild type frog virus 3. </a:t>
            </a:r>
            <a:r>
              <a:rPr lang="en-CA" sz="1800" i="1" dirty="0">
                <a:latin typeface="Arial" panose="020B0604020202020204" pitchFamily="34" charset="0"/>
                <a:cs typeface="Arial" panose="020B0604020202020204" pitchFamily="34" charset="0"/>
              </a:rPr>
              <a:t>Aquatic Toxicology</a:t>
            </a:r>
            <a:r>
              <a:rPr lang="en-CA" sz="1800" dirty="0">
                <a:latin typeface="Arial" panose="020B0604020202020204" pitchFamily="34" charset="0"/>
                <a:cs typeface="Arial" panose="020B0604020202020204" pitchFamily="34" charset="0"/>
              </a:rPr>
              <a:t>, </a:t>
            </a:r>
            <a:r>
              <a:rPr lang="en-CA" sz="1800" i="1" dirty="0">
                <a:latin typeface="Arial" panose="020B0604020202020204" pitchFamily="34" charset="0"/>
                <a:cs typeface="Arial" panose="020B0604020202020204" pitchFamily="34" charset="0"/>
              </a:rPr>
              <a:t>194</a:t>
            </a:r>
            <a:r>
              <a:rPr lang="en-CA" sz="1800" dirty="0">
                <a:latin typeface="Arial" panose="020B0604020202020204" pitchFamily="34" charset="0"/>
                <a:cs typeface="Arial" panose="020B0604020202020204" pitchFamily="34" charset="0"/>
              </a:rPr>
              <a:t>, 152-158.</a:t>
            </a:r>
          </a:p>
          <a:p>
            <a:pPr marL="0" indent="0">
              <a:lnSpc>
                <a:spcPct val="100000"/>
              </a:lnSpc>
              <a:spcBef>
                <a:spcPts val="0"/>
              </a:spcBef>
              <a:buNone/>
            </a:pPr>
            <a:endParaRPr lang="en-CA" sz="1800" dirty="0">
              <a:latin typeface="Arial" panose="020B0604020202020204" pitchFamily="34" charset="0"/>
              <a:cs typeface="Arial" panose="020B0604020202020204" pitchFamily="34" charset="0"/>
            </a:endParaRPr>
          </a:p>
          <a:p>
            <a:pPr marL="0" indent="0">
              <a:lnSpc>
                <a:spcPct val="100000"/>
              </a:lnSpc>
              <a:spcBef>
                <a:spcPts val="0"/>
              </a:spcBef>
              <a:buNone/>
            </a:pPr>
            <a:r>
              <a:rPr lang="en-CA" sz="1800" dirty="0">
                <a:latin typeface="Arial" panose="020B0604020202020204" pitchFamily="34" charset="0"/>
                <a:cs typeface="Arial" panose="020B0604020202020204" pitchFamily="34" charset="0"/>
              </a:rPr>
              <a:t>Neumann, R. (2017). </a:t>
            </a:r>
            <a:r>
              <a:rPr lang="en-CA" sz="1800" i="1" dirty="0">
                <a:latin typeface="Arial" panose="020B0604020202020204" pitchFamily="34" charset="0"/>
                <a:cs typeface="Arial" panose="020B0604020202020204" pitchFamily="34" charset="0"/>
              </a:rPr>
              <a:t>Largemouth bass length to weight conversion chart</a:t>
            </a:r>
            <a:r>
              <a:rPr lang="en-CA" sz="1800" dirty="0">
                <a:latin typeface="Arial" panose="020B0604020202020204" pitchFamily="34" charset="0"/>
                <a:cs typeface="Arial" panose="020B0604020202020204" pitchFamily="34" charset="0"/>
              </a:rPr>
              <a:t>. Retrieved from </a:t>
            </a:r>
          </a:p>
          <a:p>
            <a:pPr marL="0" indent="0">
              <a:lnSpc>
                <a:spcPct val="100000"/>
              </a:lnSpc>
              <a:spcBef>
                <a:spcPts val="0"/>
              </a:spcBef>
              <a:buNone/>
            </a:pPr>
            <a:r>
              <a:rPr lang="en-CA" sz="1800" dirty="0">
                <a:latin typeface="Arial" panose="020B0604020202020204" pitchFamily="34" charset="0"/>
                <a:cs typeface="Arial" panose="020B0604020202020204" pitchFamily="34" charset="0"/>
              </a:rPr>
              <a:t>	https://www.in-fisherman.com/editorial/bass-length-to-weight-conversion-chart/156649</a:t>
            </a:r>
          </a:p>
          <a:p>
            <a:endParaRPr lang="en-CA" sz="1800" dirty="0"/>
          </a:p>
        </p:txBody>
      </p:sp>
    </p:spTree>
    <p:extLst>
      <p:ext uri="{BB962C8B-B14F-4D97-AF65-F5344CB8AC3E}">
        <p14:creationId xmlns:p14="http://schemas.microsoft.com/office/powerpoint/2010/main" val="302436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FD5CBC2-8548-4618-AD04-2E990289B959}"/>
              </a:ext>
            </a:extLst>
          </p:cNvPr>
          <p:cNvSpPr>
            <a:spLocks noGrp="1"/>
          </p:cNvSpPr>
          <p:nvPr>
            <p:ph type="title"/>
          </p:nvPr>
        </p:nvSpPr>
        <p:spPr/>
        <p:txBody>
          <a:bodyPr>
            <a:normAutofit/>
          </a:bodyPr>
          <a:lstStyle/>
          <a:p>
            <a:pPr algn="ctr"/>
            <a:r>
              <a:rPr lang="en-CA" sz="5400" dirty="0"/>
              <a:t>Tables</a:t>
            </a:r>
          </a:p>
        </p:txBody>
      </p:sp>
      <p:pic>
        <p:nvPicPr>
          <p:cNvPr id="17" name="Picture 16" descr="Decorative example of a table.">
            <a:extLst>
              <a:ext uri="{FF2B5EF4-FFF2-40B4-BE49-F238E27FC236}">
                <a16:creationId xmlns:a16="http://schemas.microsoft.com/office/drawing/2014/main" id="{28278DBD-AE09-4B9D-B102-288DFB27E497}"/>
              </a:ext>
            </a:extLst>
          </p:cNvPr>
          <p:cNvPicPr>
            <a:picLocks noChangeAspect="1"/>
          </p:cNvPicPr>
          <p:nvPr/>
        </p:nvPicPr>
        <p:blipFill>
          <a:blip r:embed="rId2"/>
          <a:stretch>
            <a:fillRect/>
          </a:stretch>
        </p:blipFill>
        <p:spPr>
          <a:xfrm>
            <a:off x="1673329" y="1625907"/>
            <a:ext cx="8452867" cy="4866968"/>
          </a:xfrm>
          <a:prstGeom prst="rect">
            <a:avLst/>
          </a:prstGeom>
        </p:spPr>
      </p:pic>
    </p:spTree>
    <p:extLst>
      <p:ext uri="{BB962C8B-B14F-4D97-AF65-F5344CB8AC3E}">
        <p14:creationId xmlns:p14="http://schemas.microsoft.com/office/powerpoint/2010/main" val="115393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Step 1: Plan your table</a:t>
            </a:r>
          </a:p>
        </p:txBody>
      </p:sp>
      <p:sp>
        <p:nvSpPr>
          <p:cNvPr id="3" name="Content Placeholder 2"/>
          <p:cNvSpPr>
            <a:spLocks noGrp="1"/>
          </p:cNvSpPr>
          <p:nvPr>
            <p:ph idx="1"/>
          </p:nvPr>
        </p:nvSpPr>
        <p:spPr/>
        <p:txBody>
          <a:bodyPr/>
          <a:lstStyle/>
          <a:p>
            <a:r>
              <a:rPr lang="en-US" sz="2000" dirty="0">
                <a:latin typeface="Arial" panose="020B0604020202020204" pitchFamily="34" charset="0"/>
                <a:cs typeface="Arial" panose="020B0604020202020204" pitchFamily="34" charset="0"/>
              </a:rPr>
              <a:t>Design a table so it is easy to read both horizontally and vertically.</a:t>
            </a:r>
          </a:p>
          <a:p>
            <a:pPr marL="0" indent="0">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Keep column and row headings simple but informative.</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Consider drawing out the table on paper first before making an electronic version.</a:t>
            </a: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819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panose="020B0604020202020204" pitchFamily="34" charset="0"/>
                <a:cs typeface="Arial" panose="020B0604020202020204" pitchFamily="34" charset="0"/>
              </a:rPr>
              <a:t>Step 2: Create and format your table</a:t>
            </a:r>
          </a:p>
        </p:txBody>
      </p:sp>
      <p:sp>
        <p:nvSpPr>
          <p:cNvPr id="3" name="Content Placeholder 2"/>
          <p:cNvSpPr>
            <a:spLocks noGrp="1"/>
          </p:cNvSpPr>
          <p:nvPr>
            <p:ph idx="1"/>
          </p:nvPr>
        </p:nvSpPr>
        <p:spPr>
          <a:xfrm>
            <a:off x="838199" y="1690688"/>
            <a:ext cx="10730345" cy="4802187"/>
          </a:xfrm>
        </p:spPr>
        <p:txBody>
          <a:bodyPr>
            <a:normAutofit fontScale="92500" lnSpcReduction="20000"/>
          </a:bodyPr>
          <a:lstStyle/>
          <a:p>
            <a:pPr>
              <a:lnSpc>
                <a:spcPct val="170000"/>
              </a:lnSpc>
            </a:pPr>
            <a:r>
              <a:rPr lang="en-US" sz="2100" dirty="0">
                <a:latin typeface="Arial" panose="020B0604020202020204" pitchFamily="34" charset="0"/>
                <a:cs typeface="Arial" panose="020B0604020202020204" pitchFamily="34" charset="0"/>
              </a:rPr>
              <a:t>Software such as Microsoft Word or Excel can help you construct a table.</a:t>
            </a:r>
          </a:p>
          <a:p>
            <a:pPr>
              <a:lnSpc>
                <a:spcPct val="170000"/>
              </a:lnSpc>
            </a:pPr>
            <a:r>
              <a:rPr lang="en-US" sz="2100" dirty="0">
                <a:latin typeface="Arial" panose="020B0604020202020204" pitchFamily="34" charset="0"/>
                <a:cs typeface="Arial" panose="020B0604020202020204" pitchFamily="34" charset="0"/>
              </a:rPr>
              <a:t>Double check that any calculations in your table are correct and the values make sense.</a:t>
            </a:r>
          </a:p>
          <a:p>
            <a:pPr>
              <a:lnSpc>
                <a:spcPct val="170000"/>
              </a:lnSpc>
            </a:pPr>
            <a:r>
              <a:rPr lang="en-US" sz="2100" dirty="0">
                <a:latin typeface="Arial" panose="020B0604020202020204" pitchFamily="34" charset="0"/>
                <a:cs typeface="Arial" panose="020B0604020202020204" pitchFamily="34" charset="0"/>
              </a:rPr>
              <a:t>Make sure the table’s label, variable names, and data values match the label, names, and values referred to in the text.</a:t>
            </a:r>
          </a:p>
          <a:p>
            <a:pPr>
              <a:lnSpc>
                <a:spcPct val="170000"/>
              </a:lnSpc>
            </a:pPr>
            <a:r>
              <a:rPr lang="en-US" sz="2100" dirty="0">
                <a:latin typeface="Arial" panose="020B0604020202020204" pitchFamily="34" charset="0"/>
                <a:cs typeface="Arial" panose="020B0604020202020204" pitchFamily="34" charset="0"/>
              </a:rPr>
              <a:t>Remember to indicate the units of measurement.</a:t>
            </a:r>
          </a:p>
          <a:p>
            <a:pPr>
              <a:lnSpc>
                <a:spcPct val="170000"/>
              </a:lnSpc>
            </a:pPr>
            <a:r>
              <a:rPr lang="en-US" sz="2100" dirty="0">
                <a:latin typeface="Arial" panose="020B0604020202020204" pitchFamily="34" charset="0"/>
                <a:cs typeface="Arial" panose="020B0604020202020204" pitchFamily="34" charset="0"/>
              </a:rPr>
              <a:t>Align decimal points.</a:t>
            </a:r>
          </a:p>
          <a:p>
            <a:pPr>
              <a:lnSpc>
                <a:spcPct val="170000"/>
              </a:lnSpc>
            </a:pPr>
            <a:r>
              <a:rPr lang="en-US" sz="2100" dirty="0">
                <a:latin typeface="Arial" panose="020B0604020202020204" pitchFamily="34" charset="0"/>
                <a:cs typeface="Arial" panose="020B0604020202020204" pitchFamily="34" charset="0"/>
              </a:rPr>
              <a:t>Be consistent with spacing, placement of headings, alignment of the text, font, capitalization, significant figures, etc.</a:t>
            </a:r>
          </a:p>
          <a:p>
            <a:pPr>
              <a:lnSpc>
                <a:spcPct val="170000"/>
              </a:lnSpc>
            </a:pPr>
            <a:r>
              <a:rPr lang="en-US" sz="2100" dirty="0">
                <a:latin typeface="Arial" panose="020B0604020202020204" pitchFamily="34" charset="0"/>
                <a:cs typeface="Arial" panose="020B0604020202020204" pitchFamily="34" charset="0"/>
              </a:rPr>
              <a:t>Format the size of your table, font, and symbols based on the referencing style you are using.  </a:t>
            </a: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8057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557689-5E60-44F6-B06B-D3AD6E8EEE8F}"/>
              </a:ext>
            </a:extLst>
          </p:cNvPr>
          <p:cNvSpPr>
            <a:spLocks noGrp="1"/>
          </p:cNvSpPr>
          <p:nvPr>
            <p:ph type="title"/>
          </p:nvPr>
        </p:nvSpPr>
        <p:spPr/>
        <p:txBody>
          <a:bodyPr/>
          <a:lstStyle/>
          <a:p>
            <a:r>
              <a:rPr lang="en-CA" dirty="0"/>
              <a:t>Key Elements of a Table </a:t>
            </a:r>
          </a:p>
        </p:txBody>
      </p:sp>
      <p:sp>
        <p:nvSpPr>
          <p:cNvPr id="6" name="Content Placeholder 5">
            <a:extLst>
              <a:ext uri="{FF2B5EF4-FFF2-40B4-BE49-F238E27FC236}">
                <a16:creationId xmlns:a16="http://schemas.microsoft.com/office/drawing/2014/main" id="{2BDD65C2-3B76-437E-A3EE-AC0DCBC172C5}"/>
              </a:ext>
            </a:extLst>
          </p:cNvPr>
          <p:cNvSpPr>
            <a:spLocks noGrp="1"/>
          </p:cNvSpPr>
          <p:nvPr>
            <p:ph idx="1"/>
          </p:nvPr>
        </p:nvSpPr>
        <p:spPr/>
        <p:txBody>
          <a:bodyPr>
            <a:normAutofit fontScale="92500" lnSpcReduction="10000"/>
          </a:bodyPr>
          <a:lstStyle/>
          <a:p>
            <a:r>
              <a:rPr lang="en-CA" dirty="0"/>
              <a:t>Table caption (placed above the table)</a:t>
            </a:r>
          </a:p>
          <a:p>
            <a:r>
              <a:rPr lang="en-CA" dirty="0"/>
              <a:t>Lines are used to clearly separate information, such as the column headings from the data, in the table. Use the fewest number of gridlines as possible for simplicity and clarity</a:t>
            </a:r>
          </a:p>
          <a:p>
            <a:r>
              <a:rPr lang="en-CA" dirty="0"/>
              <a:t>Read a row (also called a record) horizontally.</a:t>
            </a:r>
          </a:p>
          <a:p>
            <a:r>
              <a:rPr lang="en-CA" dirty="0"/>
              <a:t>Read a column (also called a field) vertically.</a:t>
            </a:r>
          </a:p>
          <a:p>
            <a:r>
              <a:rPr lang="en-CA" dirty="0"/>
              <a:t>A cell is where a column and a row intersect. It contains only one unit of data. </a:t>
            </a:r>
          </a:p>
          <a:p>
            <a:r>
              <a:rPr lang="en-CA" dirty="0"/>
              <a:t>Footnotes help provide more information about a specific cell or statistical significance. A footnote contains a symbol such as an asterisk (*) and a short explanation placed at the bottom of the table. </a:t>
            </a:r>
          </a:p>
          <a:p>
            <a:endParaRPr lang="en-CA" dirty="0"/>
          </a:p>
          <a:p>
            <a:endParaRPr lang="en-CA" dirty="0"/>
          </a:p>
          <a:p>
            <a:endParaRPr lang="en-CA" dirty="0"/>
          </a:p>
          <a:p>
            <a:endParaRPr lang="en-CA" dirty="0"/>
          </a:p>
        </p:txBody>
      </p:sp>
    </p:spTree>
    <p:extLst>
      <p:ext uri="{BB962C8B-B14F-4D97-AF65-F5344CB8AC3E}">
        <p14:creationId xmlns:p14="http://schemas.microsoft.com/office/powerpoint/2010/main" val="562198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TotalTime>
  <Words>3382</Words>
  <Application>Microsoft Office PowerPoint</Application>
  <PresentationFormat>Widescreen</PresentationFormat>
  <Paragraphs>306</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Working with  tables and figures</vt:lpstr>
      <vt:lpstr>Why use a table or figure?</vt:lpstr>
      <vt:lpstr>Reflect and then create</vt:lpstr>
      <vt:lpstr>What is a table?</vt:lpstr>
      <vt:lpstr>What is a figure?</vt:lpstr>
      <vt:lpstr>Tables</vt:lpstr>
      <vt:lpstr>Step 1: Plan your table</vt:lpstr>
      <vt:lpstr>Step 2: Create and format your table</vt:lpstr>
      <vt:lpstr>Key Elements of a Table </vt:lpstr>
      <vt:lpstr>Example table with key elements</vt:lpstr>
      <vt:lpstr>Figures</vt:lpstr>
      <vt:lpstr>First step – determine the type of data you are working with</vt:lpstr>
      <vt:lpstr>Second step – determine the dependent and independent variables </vt:lpstr>
      <vt:lpstr>Example Coordinate Grid</vt:lpstr>
      <vt:lpstr>Third step – pick the most appropriate figure to portray your data</vt:lpstr>
      <vt:lpstr>Third step (continued) – pick the most appropriate figure to portray your data</vt:lpstr>
      <vt:lpstr>Figures – Graphs</vt:lpstr>
      <vt:lpstr>Line graph</vt:lpstr>
      <vt:lpstr>Key elements of a Line Graph</vt:lpstr>
      <vt:lpstr>Example line graph with key elements</vt:lpstr>
      <vt:lpstr>Scatterplot</vt:lpstr>
      <vt:lpstr>Introduction to example Scatterplot</vt:lpstr>
      <vt:lpstr>Example Scatterplot</vt:lpstr>
      <vt:lpstr>Trend lines and Outliers in Scatterplots</vt:lpstr>
      <vt:lpstr>Example scatterplot with trend line</vt:lpstr>
      <vt:lpstr>Example scatterplot with outlier</vt:lpstr>
      <vt:lpstr>Histogram</vt:lpstr>
      <vt:lpstr>Histograms are useful to reveal:</vt:lpstr>
      <vt:lpstr>Introduction to Histogram example</vt:lpstr>
      <vt:lpstr>Example Histogram</vt:lpstr>
      <vt:lpstr>Bar graph</vt:lpstr>
      <vt:lpstr>Introduction to bar graph example</vt:lpstr>
      <vt:lpstr>Example Bar Graph</vt:lpstr>
      <vt:lpstr>What is the difference between histograms and bar graphs?</vt:lpstr>
      <vt:lpstr>Histograms versus a single bar graph - example</vt:lpstr>
      <vt:lpstr>Histogram versus a grouped bar graph - example</vt:lpstr>
      <vt:lpstr>A few more tips about graphs…</vt:lpstr>
      <vt:lpstr>Other types of figures</vt:lpstr>
      <vt:lpstr>Key Elements of a Map</vt:lpstr>
      <vt:lpstr>Example Map</vt:lpstr>
      <vt:lpstr>Introduction to Diagram Example</vt:lpstr>
      <vt:lpstr>Example Diagram</vt:lpstr>
      <vt:lpstr>Key Elements of Photograph or Drawing</vt:lpstr>
      <vt:lpstr>Introduction to photograph example</vt:lpstr>
      <vt:lpstr>Example of multi-panel photograph</vt:lpstr>
      <vt:lpstr>What is  caption?</vt:lpstr>
      <vt:lpstr>How do you make a caption?</vt:lpstr>
      <vt:lpstr>Captions – Labels and numbering </vt:lpstr>
      <vt:lpstr>Captions – placement</vt:lpstr>
      <vt:lpstr>Captions – citations</vt:lpstr>
      <vt:lpstr>Captions and Legends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tables and figures</dc:title>
  <dc:creator>ESE</dc:creator>
  <cp:lastModifiedBy>Natalie Nelson</cp:lastModifiedBy>
  <cp:revision>19</cp:revision>
  <dcterms:created xsi:type="dcterms:W3CDTF">2020-04-29T15:57:38Z</dcterms:created>
  <dcterms:modified xsi:type="dcterms:W3CDTF">2023-08-09T17:48:23Z</dcterms:modified>
</cp:coreProperties>
</file>