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82" r:id="rId7"/>
    <p:sldId id="263" r:id="rId8"/>
    <p:sldId id="267" r:id="rId9"/>
    <p:sldId id="275" r:id="rId10"/>
    <p:sldId id="276" r:id="rId11"/>
    <p:sldId id="270" r:id="rId12"/>
    <p:sldId id="264" r:id="rId13"/>
    <p:sldId id="277" r:id="rId14"/>
    <p:sldId id="265" r:id="rId15"/>
    <p:sldId id="284" r:id="rId16"/>
    <p:sldId id="283" r:id="rId17"/>
    <p:sldId id="268" r:id="rId18"/>
    <p:sldId id="285" r:id="rId19"/>
    <p:sldId id="278" r:id="rId20"/>
    <p:sldId id="279" r:id="rId21"/>
    <p:sldId id="272" r:id="rId22"/>
    <p:sldId id="274"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0" d="100"/>
          <a:sy n="60" d="100"/>
        </p:scale>
        <p:origin x="2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B2D9-D32F-4D16-89A3-723F9B0E44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B557A45-E849-4421-A5C7-D8F98CCA2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DEFF49-81CC-46C6-8854-C680CFF8615A}"/>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5" name="Footer Placeholder 4">
            <a:extLst>
              <a:ext uri="{FF2B5EF4-FFF2-40B4-BE49-F238E27FC236}">
                <a16:creationId xmlns:a16="http://schemas.microsoft.com/office/drawing/2014/main" id="{AAC2B46E-CBF9-4030-B333-1D5DC0CD06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12E754-7CAE-409A-AC9A-345CA0689E4C}"/>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56200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9C1F-B74F-423E-B1A8-48F72201BC2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8FCEE71-1C8D-4514-94E3-BC268D1EAB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C9C9D9-B376-4C65-A19C-5281EAD64287}"/>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5" name="Footer Placeholder 4">
            <a:extLst>
              <a:ext uri="{FF2B5EF4-FFF2-40B4-BE49-F238E27FC236}">
                <a16:creationId xmlns:a16="http://schemas.microsoft.com/office/drawing/2014/main" id="{E8BDC16A-3416-4008-8301-246D75544B9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6C4889-AE0F-4165-B3F5-C13604DE837A}"/>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183248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3E507B-228C-4469-B3E7-47EF991312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488248D-7E2E-4E42-BC8F-AE2F937468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1F46463-2524-4D76-969F-5A6EF44925D4}"/>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5" name="Footer Placeholder 4">
            <a:extLst>
              <a:ext uri="{FF2B5EF4-FFF2-40B4-BE49-F238E27FC236}">
                <a16:creationId xmlns:a16="http://schemas.microsoft.com/office/drawing/2014/main" id="{3FD48091-87AA-42C8-A1BF-30263B2DC6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BF054BF-621D-4764-A1EE-9E5380A7260C}"/>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333200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FF93-9646-4082-96C3-7476B46F3D8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DB672EB-1693-4D57-8E0A-F55CA89CF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FC71AA7-D0BE-4751-9223-C45A22B0B7DE}"/>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5" name="Footer Placeholder 4">
            <a:extLst>
              <a:ext uri="{FF2B5EF4-FFF2-40B4-BE49-F238E27FC236}">
                <a16:creationId xmlns:a16="http://schemas.microsoft.com/office/drawing/2014/main" id="{490A12C9-40B6-403A-8DCF-464570500A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D4405D-8E8A-451C-83E6-202B5428DB97}"/>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124499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DD98-6490-446F-93FD-AEE4A41824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62CAA0F-F3E2-4975-BE50-0AE06C07D2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A6DD9-0087-4CBE-B2E0-DDC36A5BA6CB}"/>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5" name="Footer Placeholder 4">
            <a:extLst>
              <a:ext uri="{FF2B5EF4-FFF2-40B4-BE49-F238E27FC236}">
                <a16:creationId xmlns:a16="http://schemas.microsoft.com/office/drawing/2014/main" id="{27C1E397-51BB-480D-92EF-1922A19F03E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CDCE27-1944-4F02-A8B7-7E930999282A}"/>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357029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9A8C-34C1-4825-8B01-6AE78FA878B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76348F-4A3B-45D1-800B-A558B64411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2249E69-EF9B-4E0C-BE74-62E7AF6DAF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D1F77FA-EE95-4B91-AE0F-1AA6029836D0}"/>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6" name="Footer Placeholder 5">
            <a:extLst>
              <a:ext uri="{FF2B5EF4-FFF2-40B4-BE49-F238E27FC236}">
                <a16:creationId xmlns:a16="http://schemas.microsoft.com/office/drawing/2014/main" id="{34617E4C-C6CD-4932-AF6E-BD767465AFC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A516FE9-272D-416A-A981-8087CAD53181}"/>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29042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691C-3A87-4E1C-927C-B79DD7475E3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218DE08-65B8-4C0A-84A3-2A3E53C84F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7B1AAF-ABDD-4B6A-B8FA-996C688CA2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F95828E-8B60-4B6C-874F-554E51F70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5180E-3247-4C84-8615-EF0804B834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3AC178E-774E-4E50-9FAB-FD84C6F85953}"/>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8" name="Footer Placeholder 7">
            <a:extLst>
              <a:ext uri="{FF2B5EF4-FFF2-40B4-BE49-F238E27FC236}">
                <a16:creationId xmlns:a16="http://schemas.microsoft.com/office/drawing/2014/main" id="{BCAC685E-CF28-4DE4-A097-9562F5689E5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54CDE69-905B-46D3-ADA5-803E950EC816}"/>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249232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5047-7524-4879-A877-275192EC449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AF4392E-5A9A-4E53-8E3E-9D322B4C276A}"/>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4" name="Footer Placeholder 3">
            <a:extLst>
              <a:ext uri="{FF2B5EF4-FFF2-40B4-BE49-F238E27FC236}">
                <a16:creationId xmlns:a16="http://schemas.microsoft.com/office/drawing/2014/main" id="{A323106A-0F02-4643-8F16-0C6896F4BEA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6B46B31-48B1-424E-9F17-5BD7A81330CB}"/>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364107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0E466-6DAF-44E2-8980-AA90C236AF5E}"/>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3" name="Footer Placeholder 2">
            <a:extLst>
              <a:ext uri="{FF2B5EF4-FFF2-40B4-BE49-F238E27FC236}">
                <a16:creationId xmlns:a16="http://schemas.microsoft.com/office/drawing/2014/main" id="{89CAEFEA-CCB0-44F9-B7BF-C5AC56F1FB5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E3BEBB6-0CCA-45AC-B6A5-7A5569B83544}"/>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428773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694A-F1FD-4F0B-8EF8-6D0AB4DF4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4C76B88-135B-411E-8E52-BF0DF0FDB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28941CE-9655-4D6E-B601-D71C9B3C6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C220ED-1239-4889-9EBB-C64684E4BF0B}"/>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6" name="Footer Placeholder 5">
            <a:extLst>
              <a:ext uri="{FF2B5EF4-FFF2-40B4-BE49-F238E27FC236}">
                <a16:creationId xmlns:a16="http://schemas.microsoft.com/office/drawing/2014/main" id="{54B5260F-F8C6-4952-A964-1A1A5124EF2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2FB8237-82BE-4BD3-9874-BE33BD54D5C4}"/>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297072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59AF-5073-4027-80FD-4DC1B4B3F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F63A05A-4A09-4285-8EA8-D751FE996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90946B7-E230-4DDC-BE61-F871034A5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AFFED-6419-411B-86EB-83AA1547A9B4}"/>
              </a:ext>
            </a:extLst>
          </p:cNvPr>
          <p:cNvSpPr>
            <a:spLocks noGrp="1"/>
          </p:cNvSpPr>
          <p:nvPr>
            <p:ph type="dt" sz="half" idx="10"/>
          </p:nvPr>
        </p:nvSpPr>
        <p:spPr/>
        <p:txBody>
          <a:bodyPr/>
          <a:lstStyle/>
          <a:p>
            <a:fld id="{3E855726-8C35-47A4-84C7-137B582623B6}" type="datetimeFigureOut">
              <a:rPr lang="en-CA" smtClean="0"/>
              <a:t>2023-08-09</a:t>
            </a:fld>
            <a:endParaRPr lang="en-CA"/>
          </a:p>
        </p:txBody>
      </p:sp>
      <p:sp>
        <p:nvSpPr>
          <p:cNvPr id="6" name="Footer Placeholder 5">
            <a:extLst>
              <a:ext uri="{FF2B5EF4-FFF2-40B4-BE49-F238E27FC236}">
                <a16:creationId xmlns:a16="http://schemas.microsoft.com/office/drawing/2014/main" id="{121968E1-6879-4F93-8C99-C9D8D7EC22D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3CADAB-B0C7-449E-9E91-E1CA42769230}"/>
              </a:ext>
            </a:extLst>
          </p:cNvPr>
          <p:cNvSpPr>
            <a:spLocks noGrp="1"/>
          </p:cNvSpPr>
          <p:nvPr>
            <p:ph type="sldNum" sz="quarter" idx="12"/>
          </p:nvPr>
        </p:nvSpPr>
        <p:spPr/>
        <p:txBody>
          <a:bodyPr/>
          <a:lstStyle/>
          <a:p>
            <a:fld id="{E631A124-57AA-49FA-BB52-3152E5808E1D}" type="slidenum">
              <a:rPr lang="en-CA" smtClean="0"/>
              <a:t>‹#›</a:t>
            </a:fld>
            <a:endParaRPr lang="en-CA"/>
          </a:p>
        </p:txBody>
      </p:sp>
    </p:spTree>
    <p:extLst>
      <p:ext uri="{BB962C8B-B14F-4D97-AF65-F5344CB8AC3E}">
        <p14:creationId xmlns:p14="http://schemas.microsoft.com/office/powerpoint/2010/main" val="189522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915CE-061A-4C85-9764-B273D5269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040F96A-4DD1-4E04-8722-2158F1CE4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5BCB19-F354-4F6A-B232-2E5094E97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55726-8C35-47A4-84C7-137B582623B6}" type="datetimeFigureOut">
              <a:rPr lang="en-CA" smtClean="0"/>
              <a:t>2023-08-09</a:t>
            </a:fld>
            <a:endParaRPr lang="en-CA"/>
          </a:p>
        </p:txBody>
      </p:sp>
      <p:sp>
        <p:nvSpPr>
          <p:cNvPr id="5" name="Footer Placeholder 4">
            <a:extLst>
              <a:ext uri="{FF2B5EF4-FFF2-40B4-BE49-F238E27FC236}">
                <a16:creationId xmlns:a16="http://schemas.microsoft.com/office/drawing/2014/main" id="{1B3970D6-EACA-4065-BFB9-BC78A9439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A55C7C2-8C62-4523-B258-D17AFD57E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1A124-57AA-49FA-BB52-3152E5808E1D}" type="slidenum">
              <a:rPr lang="en-CA" smtClean="0"/>
              <a:t>‹#›</a:t>
            </a:fld>
            <a:endParaRPr lang="en-CA"/>
          </a:p>
        </p:txBody>
      </p:sp>
    </p:spTree>
    <p:extLst>
      <p:ext uri="{BB962C8B-B14F-4D97-AF65-F5344CB8AC3E}">
        <p14:creationId xmlns:p14="http://schemas.microsoft.com/office/powerpoint/2010/main" val="330450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ran.r-project.org/mirrors.html" TargetMode="External"/><Relationship Id="rId2" Type="http://schemas.openxmlformats.org/officeDocument/2006/relationships/hyperlink" Target="https://www.r-project.org/" TargetMode="External"/><Relationship Id="rId1" Type="http://schemas.openxmlformats.org/officeDocument/2006/relationships/slideLayout" Target="../slideLayouts/slideLayout2.xml"/><Relationship Id="rId4" Type="http://schemas.openxmlformats.org/officeDocument/2006/relationships/hyperlink" Target="http://cran.utstat.utoronto.ca/"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rstudio.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0AC29-C788-4C70-8E37-76973A839347}"/>
              </a:ext>
            </a:extLst>
          </p:cNvPr>
          <p:cNvSpPr>
            <a:spLocks noGrp="1"/>
          </p:cNvSpPr>
          <p:nvPr>
            <p:ph type="ctrTitle"/>
          </p:nvPr>
        </p:nvSpPr>
        <p:spPr>
          <a:xfrm>
            <a:off x="6167847" y="1783959"/>
            <a:ext cx="5845961" cy="2889114"/>
          </a:xfrm>
        </p:spPr>
        <p:txBody>
          <a:bodyPr anchor="b">
            <a:normAutofit/>
          </a:bodyPr>
          <a:lstStyle/>
          <a:p>
            <a:pPr algn="l"/>
            <a:r>
              <a:rPr lang="en-CA" dirty="0">
                <a:solidFill>
                  <a:schemeClr val="bg1"/>
                </a:solidFill>
                <a:latin typeface="Arial" panose="020B0604020202020204" pitchFamily="34" charset="0"/>
                <a:cs typeface="Arial" panose="020B0604020202020204" pitchFamily="34" charset="0"/>
              </a:rPr>
              <a:t>Introduction to R</a:t>
            </a:r>
          </a:p>
        </p:txBody>
      </p:sp>
      <p:sp>
        <p:nvSpPr>
          <p:cNvPr id="3" name="Subtitle 2">
            <a:extLst>
              <a:ext uri="{FF2B5EF4-FFF2-40B4-BE49-F238E27FC236}">
                <a16:creationId xmlns:a16="http://schemas.microsoft.com/office/drawing/2014/main" id="{8FA82973-A8C2-462F-95D9-D3E1BE7EE503}"/>
              </a:ext>
            </a:extLst>
          </p:cNvPr>
          <p:cNvSpPr>
            <a:spLocks noGrp="1"/>
          </p:cNvSpPr>
          <p:nvPr>
            <p:ph type="subTitle" idx="1"/>
          </p:nvPr>
        </p:nvSpPr>
        <p:spPr>
          <a:xfrm>
            <a:off x="6746627" y="4750893"/>
            <a:ext cx="4645250" cy="1147863"/>
          </a:xfrm>
        </p:spPr>
        <p:txBody>
          <a:bodyPr anchor="t">
            <a:normAutofit/>
          </a:bodyPr>
          <a:lstStyle/>
          <a:p>
            <a:r>
              <a:rPr lang="en-CA" sz="2000" dirty="0">
                <a:solidFill>
                  <a:schemeClr val="bg1"/>
                </a:solidFill>
                <a:latin typeface="Arial" panose="020B0604020202020204" pitchFamily="34" charset="0"/>
                <a:cs typeface="Arial" panose="020B0604020202020204" pitchFamily="34" charset="0"/>
              </a:rPr>
              <a:t>Academic Skills, Trent University</a:t>
            </a:r>
            <a:br>
              <a:rPr lang="en-CA" sz="2000" dirty="0">
                <a:solidFill>
                  <a:schemeClr val="bg1"/>
                </a:solidFill>
                <a:latin typeface="Arial" panose="020B0604020202020204" pitchFamily="34" charset="0"/>
                <a:cs typeface="Arial" panose="020B0604020202020204" pitchFamily="34" charset="0"/>
              </a:rPr>
            </a:br>
            <a:r>
              <a:rPr lang="en-CA" sz="2000" dirty="0">
                <a:solidFill>
                  <a:schemeClr val="bg1"/>
                </a:solidFill>
                <a:latin typeface="Arial" panose="020B0604020202020204" pitchFamily="34" charset="0"/>
                <a:cs typeface="Arial" panose="020B0604020202020204" pitchFamily="34" charset="0"/>
              </a:rPr>
              <a:t>2020</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This is a picture of R's logo. It is a capital R surrounded by a circle.">
            <a:extLst>
              <a:ext uri="{FF2B5EF4-FFF2-40B4-BE49-F238E27FC236}">
                <a16:creationId xmlns:a16="http://schemas.microsoft.com/office/drawing/2014/main" id="{46794054-5DAC-4F27-B454-67AB775B6D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4417"/>
          <a:stretch/>
        </p:blipFill>
        <p:spPr bwMode="auto">
          <a:xfrm>
            <a:off x="419382" y="1245702"/>
            <a:ext cx="4047843" cy="299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0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B358-28A6-4347-B0A2-2ECD9D1A22A0}"/>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What is an R package?</a:t>
            </a:r>
          </a:p>
        </p:txBody>
      </p:sp>
      <p:sp>
        <p:nvSpPr>
          <p:cNvPr id="3" name="Content Placeholder 2">
            <a:extLst>
              <a:ext uri="{FF2B5EF4-FFF2-40B4-BE49-F238E27FC236}">
                <a16:creationId xmlns:a16="http://schemas.microsoft.com/office/drawing/2014/main" id="{5C066B17-8ED9-4EB2-9539-440A56140F4F}"/>
              </a:ext>
            </a:extLst>
          </p:cNvPr>
          <p:cNvSpPr>
            <a:spLocks noGrp="1"/>
          </p:cNvSpPr>
          <p:nvPr>
            <p:ph idx="1"/>
          </p:nvPr>
        </p:nvSpPr>
        <p:spPr/>
        <p:txBody>
          <a:bodyPr>
            <a:normAutofit/>
          </a:bodyPr>
          <a:lstStyle/>
          <a:p>
            <a:r>
              <a:rPr lang="en-CA" sz="1800" dirty="0">
                <a:latin typeface="Arial" panose="020B0604020202020204" pitchFamily="34" charset="0"/>
                <a:cs typeface="Arial" panose="020B0604020202020204" pitchFamily="34" charset="0"/>
              </a:rPr>
              <a:t>An R package is essentially a bundle of code and data that improves on R’s base capabilities or adds new abilities for R to manipulate, calculate, and analyze data.</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When you install R for the first time, base packages are automatically installed. </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If you would like to download a new package, use a Google search to determine the most appropriate one for your purpose and then install it.</a:t>
            </a:r>
          </a:p>
          <a:p>
            <a:endParaRPr lang="en-CA" sz="1800" dirty="0">
              <a:latin typeface="Arial" panose="020B0604020202020204" pitchFamily="34" charset="0"/>
              <a:cs typeface="Arial" panose="020B0604020202020204" pitchFamily="34" charset="0"/>
            </a:endParaRPr>
          </a:p>
          <a:p>
            <a:pPr marL="0" indent="0">
              <a:buNone/>
            </a:pPr>
            <a:endParaRPr lang="en-CA" sz="1800" dirty="0">
              <a:latin typeface="Arial" panose="020B0604020202020204" pitchFamily="34" charset="0"/>
              <a:cs typeface="Arial" panose="020B0604020202020204" pitchFamily="34" charset="0"/>
            </a:endParaRPr>
          </a:p>
          <a:p>
            <a:endParaRPr lang="en-CA" sz="1800" dirty="0"/>
          </a:p>
        </p:txBody>
      </p:sp>
    </p:spTree>
    <p:extLst>
      <p:ext uri="{BB962C8B-B14F-4D97-AF65-F5344CB8AC3E}">
        <p14:creationId xmlns:p14="http://schemas.microsoft.com/office/powerpoint/2010/main" val="317109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E288-67DD-4391-AF67-A4CD9B7DD742}"/>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Install packages</a:t>
            </a:r>
          </a:p>
        </p:txBody>
      </p:sp>
      <p:sp>
        <p:nvSpPr>
          <p:cNvPr id="9" name="Content Placeholder 8">
            <a:extLst>
              <a:ext uri="{FF2B5EF4-FFF2-40B4-BE49-F238E27FC236}">
                <a16:creationId xmlns:a16="http://schemas.microsoft.com/office/drawing/2014/main" id="{EB120C38-D2BA-402D-8AA1-C8515A8E26FC}"/>
              </a:ext>
            </a:extLst>
          </p:cNvPr>
          <p:cNvSpPr>
            <a:spLocks noGrp="1"/>
          </p:cNvSpPr>
          <p:nvPr>
            <p:ph sz="half" idx="1"/>
          </p:nvPr>
        </p:nvSpPr>
        <p:spPr>
          <a:xfrm>
            <a:off x="838199" y="1825625"/>
            <a:ext cx="10982739" cy="4250460"/>
          </a:xfrm>
        </p:spPr>
        <p:txBody>
          <a:bodyPr>
            <a:noAutofit/>
          </a:bodyPr>
          <a:lstStyle/>
          <a:p>
            <a:pPr marL="0" indent="0">
              <a:buNone/>
            </a:pPr>
            <a:r>
              <a:rPr lang="en-CA" sz="1800" dirty="0">
                <a:latin typeface="Arial" panose="020B0604020202020204" pitchFamily="34" charset="0"/>
                <a:cs typeface="Arial" panose="020B0604020202020204" pitchFamily="34" charset="0"/>
              </a:rPr>
              <a:t>There are two ways to install packages:</a:t>
            </a:r>
          </a:p>
          <a:p>
            <a:pPr marL="342900" indent="-342900">
              <a:buFont typeface="+mj-lt"/>
              <a:buAutoNum type="arabicPeriod"/>
            </a:pPr>
            <a:r>
              <a:rPr lang="en-CA" sz="1800" dirty="0">
                <a:latin typeface="Arial" panose="020B0604020202020204" pitchFamily="34" charset="0"/>
                <a:cs typeface="Arial" panose="020B0604020202020204" pitchFamily="34" charset="0"/>
              </a:rPr>
              <a:t>Go to the “Packages” tab =&gt; Install =&gt;Type in the name of the package and click “Install”. Then wait for the package to download.</a:t>
            </a:r>
          </a:p>
          <a:p>
            <a:pPr marL="342900" indent="-342900">
              <a:buFont typeface="+mj-lt"/>
              <a:buAutoNum type="arabicPeriod"/>
            </a:pPr>
            <a:endParaRPr lang="en-CA" sz="1800" dirty="0">
              <a:latin typeface="Arial" panose="020B0604020202020204" pitchFamily="34" charset="0"/>
              <a:cs typeface="Arial" panose="020B0604020202020204" pitchFamily="34" charset="0"/>
            </a:endParaRPr>
          </a:p>
          <a:p>
            <a:pPr marL="342900" indent="-342900">
              <a:buFont typeface="+mj-lt"/>
              <a:buAutoNum type="arabicPeriod"/>
            </a:pPr>
            <a:r>
              <a:rPr lang="en-CA" sz="1800" dirty="0">
                <a:latin typeface="Arial" panose="020B0604020202020204" pitchFamily="34" charset="0"/>
                <a:cs typeface="Arial" panose="020B0604020202020204" pitchFamily="34" charset="0"/>
              </a:rPr>
              <a:t>Use the following code: </a:t>
            </a:r>
            <a:br>
              <a:rPr lang="en-CA" sz="1800" dirty="0">
                <a:latin typeface="Arial" panose="020B0604020202020204" pitchFamily="34" charset="0"/>
                <a:cs typeface="Arial" panose="020B0604020202020204" pitchFamily="34" charset="0"/>
              </a:rPr>
            </a:br>
            <a:r>
              <a:rPr lang="en-CA" sz="1800" dirty="0" err="1">
                <a:latin typeface="Arial" panose="020B0604020202020204" pitchFamily="34" charset="0"/>
                <a:cs typeface="Arial" panose="020B0604020202020204" pitchFamily="34" charset="0"/>
              </a:rPr>
              <a:t>install.packages</a:t>
            </a:r>
            <a:r>
              <a:rPr lang="en-CA" sz="1800" dirty="0">
                <a:latin typeface="Arial" panose="020B0604020202020204" pitchFamily="34" charset="0"/>
                <a:cs typeface="Arial" panose="020B0604020202020204" pitchFamily="34" charset="0"/>
              </a:rPr>
              <a:t>(“name of package”)</a:t>
            </a:r>
          </a:p>
          <a:p>
            <a:pPr marL="800100" lvl="1" indent="-342900">
              <a:buFont typeface="+mj-lt"/>
              <a:buAutoNum type="arabicPeriod"/>
            </a:pPr>
            <a:r>
              <a:rPr lang="en-CA" sz="1800" dirty="0">
                <a:latin typeface="Arial" panose="020B0604020202020204" pitchFamily="34" charset="0"/>
                <a:cs typeface="Arial" panose="020B0604020202020204" pitchFamily="34" charset="0"/>
              </a:rPr>
              <a:t>Example: </a:t>
            </a:r>
            <a:r>
              <a:rPr lang="en-CA" sz="1800" dirty="0" err="1">
                <a:latin typeface="Arial" panose="020B0604020202020204" pitchFamily="34" charset="0"/>
                <a:cs typeface="Arial" panose="020B0604020202020204" pitchFamily="34" charset="0"/>
              </a:rPr>
              <a:t>install.packages</a:t>
            </a:r>
            <a:r>
              <a:rPr lang="en-CA" sz="1800" dirty="0">
                <a:latin typeface="Arial" panose="020B0604020202020204" pitchFamily="34" charset="0"/>
                <a:cs typeface="Arial" panose="020B0604020202020204" pitchFamily="34" charset="0"/>
              </a:rPr>
              <a:t>(“ggplot2”)</a:t>
            </a:r>
          </a:p>
        </p:txBody>
      </p:sp>
      <p:pic>
        <p:nvPicPr>
          <p:cNvPr id="3" name="Picture 2" descr="This screenshot shows the steps involved in installing R packages with the &quot;packages&quot; tab. After you click on this tab, click on &quot;install&quot;, then type the name of the package, and click &quot;Install&quot;.">
            <a:extLst>
              <a:ext uri="{FF2B5EF4-FFF2-40B4-BE49-F238E27FC236}">
                <a16:creationId xmlns:a16="http://schemas.microsoft.com/office/drawing/2014/main" id="{E43C7DD9-02E3-446C-AD0C-5818A8A3B317}"/>
              </a:ext>
            </a:extLst>
          </p:cNvPr>
          <p:cNvPicPr>
            <a:picLocks noChangeAspect="1"/>
          </p:cNvPicPr>
          <p:nvPr/>
        </p:nvPicPr>
        <p:blipFill>
          <a:blip r:embed="rId2"/>
          <a:stretch>
            <a:fillRect/>
          </a:stretch>
        </p:blipFill>
        <p:spPr>
          <a:xfrm>
            <a:off x="5327309" y="2622044"/>
            <a:ext cx="6864691" cy="4005419"/>
          </a:xfrm>
          <a:prstGeom prst="rect">
            <a:avLst/>
          </a:prstGeom>
        </p:spPr>
      </p:pic>
    </p:spTree>
    <p:extLst>
      <p:ext uri="{BB962C8B-B14F-4D97-AF65-F5344CB8AC3E}">
        <p14:creationId xmlns:p14="http://schemas.microsoft.com/office/powerpoint/2010/main" val="226632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E288-67DD-4391-AF67-A4CD9B7DD742}"/>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Load packages</a:t>
            </a:r>
          </a:p>
        </p:txBody>
      </p:sp>
      <p:sp>
        <p:nvSpPr>
          <p:cNvPr id="4" name="Content Placeholder 3">
            <a:extLst>
              <a:ext uri="{FF2B5EF4-FFF2-40B4-BE49-F238E27FC236}">
                <a16:creationId xmlns:a16="http://schemas.microsoft.com/office/drawing/2014/main" id="{C5E00376-4AE0-4B9C-AA50-B4614B209512}"/>
              </a:ext>
            </a:extLst>
          </p:cNvPr>
          <p:cNvSpPr>
            <a:spLocks noGrp="1"/>
          </p:cNvSpPr>
          <p:nvPr>
            <p:ph idx="1"/>
          </p:nvPr>
        </p:nvSpPr>
        <p:spPr/>
        <p:txBody>
          <a:bodyPr/>
          <a:lstStyle/>
          <a:p>
            <a:pPr marL="342900" indent="-342900">
              <a:buFont typeface="+mj-lt"/>
              <a:buAutoNum type="arabicPeriod"/>
            </a:pPr>
            <a:r>
              <a:rPr lang="en-CA" sz="2000" dirty="0">
                <a:latin typeface="Arial" panose="020B0604020202020204" pitchFamily="34" charset="0"/>
                <a:cs typeface="Arial" panose="020B0604020202020204" pitchFamily="34" charset="0"/>
              </a:rPr>
              <a:t>Packages only need to be installed once but they will need to be loaded every time you open a new R session and want to use them.</a:t>
            </a:r>
          </a:p>
          <a:p>
            <a:pPr marL="342900" indent="-342900">
              <a:buFont typeface="+mj-lt"/>
              <a:buAutoNum type="arabicPeriod"/>
            </a:pPr>
            <a:endParaRPr lang="en-CA" sz="2000" dirty="0">
              <a:latin typeface="Arial" panose="020B0604020202020204" pitchFamily="34" charset="0"/>
              <a:cs typeface="Arial" panose="020B0604020202020204" pitchFamily="34" charset="0"/>
            </a:endParaRPr>
          </a:p>
          <a:p>
            <a:pPr marL="342900" indent="-342900">
              <a:buFont typeface="+mj-lt"/>
              <a:buAutoNum type="arabicPeriod"/>
            </a:pPr>
            <a:r>
              <a:rPr lang="en-CA" sz="2000" dirty="0">
                <a:latin typeface="Arial" panose="020B0604020202020204" pitchFamily="34" charset="0"/>
                <a:cs typeface="Arial" panose="020B0604020202020204" pitchFamily="34" charset="0"/>
              </a:rPr>
              <a:t>Use the following code to install a package: library(“package name”)</a:t>
            </a:r>
          </a:p>
          <a:p>
            <a:pPr marL="800100" lvl="1" indent="-342900">
              <a:buFont typeface="+mj-lt"/>
              <a:buAutoNum type="arabicPeriod"/>
            </a:pPr>
            <a:r>
              <a:rPr lang="en-CA" sz="2000" dirty="0">
                <a:latin typeface="Arial" panose="020B0604020202020204" pitchFamily="34" charset="0"/>
                <a:cs typeface="Arial" panose="020B0604020202020204" pitchFamily="34" charset="0"/>
              </a:rPr>
              <a:t>Example: library(“ggplot2”)</a:t>
            </a:r>
          </a:p>
          <a:p>
            <a:pPr marL="0" indent="0">
              <a:buNone/>
            </a:pPr>
            <a:endParaRPr lang="en-CA" sz="1800"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33380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C19E-2C8A-4B7F-9E6B-841FF3B06538}"/>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Load data</a:t>
            </a:r>
            <a:endParaRPr lang="en-CA" sz="3200" dirty="0"/>
          </a:p>
        </p:txBody>
      </p:sp>
      <p:sp>
        <p:nvSpPr>
          <p:cNvPr id="3" name="Content Placeholder 2">
            <a:extLst>
              <a:ext uri="{FF2B5EF4-FFF2-40B4-BE49-F238E27FC236}">
                <a16:creationId xmlns:a16="http://schemas.microsoft.com/office/drawing/2014/main" id="{52013734-46F1-4FE7-B3B3-5DC55080879A}"/>
              </a:ext>
            </a:extLst>
          </p:cNvPr>
          <p:cNvSpPr>
            <a:spLocks noGrp="1"/>
          </p:cNvSpPr>
          <p:nvPr>
            <p:ph idx="1"/>
          </p:nvPr>
        </p:nvSpPr>
        <p:spPr/>
        <p:txBody>
          <a:bodyPr>
            <a:normAutofit/>
          </a:bodyPr>
          <a:lstStyle/>
          <a:p>
            <a:r>
              <a:rPr lang="en-CA" sz="1800" dirty="0">
                <a:latin typeface="Arial" panose="020B0604020202020204" pitchFamily="34" charset="0"/>
                <a:cs typeface="Arial" panose="020B0604020202020204" pitchFamily="34" charset="0"/>
              </a:rPr>
              <a:t>Every time you start a new R session you will need to load the data you want to work with.</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There are numerous ways to start working with data in R. Three common ways are to use the built-in data, manually input data, or load a spreadsheet.</a:t>
            </a:r>
          </a:p>
        </p:txBody>
      </p:sp>
    </p:spTree>
    <p:extLst>
      <p:ext uri="{BB962C8B-B14F-4D97-AF65-F5344CB8AC3E}">
        <p14:creationId xmlns:p14="http://schemas.microsoft.com/office/powerpoint/2010/main" val="300448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E288-67DD-4391-AF67-A4CD9B7DD742}"/>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Built-in data sets</a:t>
            </a:r>
          </a:p>
        </p:txBody>
      </p:sp>
      <p:sp>
        <p:nvSpPr>
          <p:cNvPr id="3" name="Content Placeholder 2">
            <a:extLst>
              <a:ext uri="{FF2B5EF4-FFF2-40B4-BE49-F238E27FC236}">
                <a16:creationId xmlns:a16="http://schemas.microsoft.com/office/drawing/2014/main" id="{8608577F-599D-4BFA-822B-6F86CD441E29}"/>
              </a:ext>
            </a:extLst>
          </p:cNvPr>
          <p:cNvSpPr>
            <a:spLocks noGrp="1"/>
          </p:cNvSpPr>
          <p:nvPr>
            <p:ph idx="1"/>
          </p:nvPr>
        </p:nvSpPr>
        <p:spPr/>
        <p:txBody>
          <a:bodyPr>
            <a:normAutofit/>
          </a:bodyPr>
          <a:lstStyle/>
          <a:p>
            <a:pPr>
              <a:lnSpc>
                <a:spcPct val="100000"/>
              </a:lnSpc>
            </a:pPr>
            <a:r>
              <a:rPr lang="en-CA" sz="1800" dirty="0">
                <a:latin typeface="Arial" panose="020B0604020202020204" pitchFamily="34" charset="0"/>
                <a:cs typeface="Arial" panose="020B0604020202020204" pitchFamily="34" charset="0"/>
              </a:rPr>
              <a:t>Use the following code to generate a list of data sets that came with the base package in R:</a:t>
            </a:r>
          </a:p>
          <a:p>
            <a:pPr marL="0" indent="0">
              <a:lnSpc>
                <a:spcPct val="100000"/>
              </a:lnSpc>
              <a:buNone/>
            </a:pPr>
            <a:r>
              <a:rPr lang="en-CA" sz="1800" dirty="0">
                <a:latin typeface="Arial" panose="020B0604020202020204" pitchFamily="34" charset="0"/>
                <a:cs typeface="Arial" panose="020B0604020202020204" pitchFamily="34" charset="0"/>
              </a:rPr>
              <a:t>    data()</a:t>
            </a:r>
          </a:p>
          <a:p>
            <a:pPr marL="457200" lvl="1" indent="0">
              <a:lnSpc>
                <a:spcPct val="100000"/>
              </a:lnSpc>
              <a:buNone/>
            </a:pPr>
            <a:endParaRPr lang="en-CA" sz="1800" dirty="0">
              <a:latin typeface="Arial" panose="020B0604020202020204" pitchFamily="34" charset="0"/>
              <a:cs typeface="Arial" panose="020B0604020202020204" pitchFamily="34" charset="0"/>
            </a:endParaRPr>
          </a:p>
          <a:p>
            <a:pPr>
              <a:lnSpc>
                <a:spcPct val="100000"/>
              </a:lnSpc>
            </a:pPr>
            <a:r>
              <a:rPr lang="en-CA" sz="1800" dirty="0">
                <a:latin typeface="Arial" panose="020B0604020202020204" pitchFamily="34" charset="0"/>
                <a:cs typeface="Arial" panose="020B0604020202020204" pitchFamily="34" charset="0"/>
              </a:rPr>
              <a:t>If you run the name of any of these data sets, you can see the data contained within it.</a:t>
            </a:r>
          </a:p>
          <a:p>
            <a:pPr>
              <a:lnSpc>
                <a:spcPct val="100000"/>
              </a:lnSpc>
            </a:pPr>
            <a:endParaRPr lang="en-CA" sz="1800" dirty="0">
              <a:latin typeface="Arial" panose="020B0604020202020204" pitchFamily="34" charset="0"/>
              <a:cs typeface="Arial" panose="020B0604020202020204" pitchFamily="34" charset="0"/>
            </a:endParaRPr>
          </a:p>
          <a:p>
            <a:pPr marL="0" indent="0">
              <a:buNone/>
            </a:pPr>
            <a:endParaRPr lang="en-CA" sz="1800" dirty="0">
              <a:latin typeface="Arial" panose="020B0604020202020204" pitchFamily="34" charset="0"/>
              <a:cs typeface="Arial" panose="020B0604020202020204" pitchFamily="34" charset="0"/>
            </a:endParaRPr>
          </a:p>
          <a:p>
            <a:pPr marL="0" indent="0">
              <a:buNone/>
            </a:pPr>
            <a:r>
              <a:rPr lang="en-CA"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6010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DF7C-3C62-4590-B69A-B0DFA148FE1D}"/>
              </a:ext>
            </a:extLst>
          </p:cNvPr>
          <p:cNvSpPr>
            <a:spLocks noGrp="1"/>
          </p:cNvSpPr>
          <p:nvPr>
            <p:ph type="title"/>
          </p:nvPr>
        </p:nvSpPr>
        <p:spPr/>
        <p:txBody>
          <a:bodyPr>
            <a:normAutofit/>
          </a:bodyPr>
          <a:lstStyle/>
          <a:p>
            <a:r>
              <a:rPr lang="en-CA" sz="4000" dirty="0">
                <a:latin typeface="Arial" panose="020B0604020202020204" pitchFamily="34" charset="0"/>
                <a:cs typeface="Arial" panose="020B0604020202020204" pitchFamily="34" charset="0"/>
              </a:rPr>
              <a:t>Manually type in data</a:t>
            </a:r>
            <a:endParaRPr lang="en-CA" sz="4000" dirty="0"/>
          </a:p>
        </p:txBody>
      </p:sp>
      <p:sp>
        <p:nvSpPr>
          <p:cNvPr id="3" name="Content Placeholder 2">
            <a:extLst>
              <a:ext uri="{FF2B5EF4-FFF2-40B4-BE49-F238E27FC236}">
                <a16:creationId xmlns:a16="http://schemas.microsoft.com/office/drawing/2014/main" id="{20EA75A4-09E6-4A67-AAA3-5EAC94686855}"/>
              </a:ext>
            </a:extLst>
          </p:cNvPr>
          <p:cNvSpPr>
            <a:spLocks noGrp="1"/>
          </p:cNvSpPr>
          <p:nvPr>
            <p:ph idx="1"/>
          </p:nvPr>
        </p:nvSpPr>
        <p:spPr/>
        <p:txBody>
          <a:bodyPr>
            <a:normAutofit/>
          </a:bodyPr>
          <a:lstStyle/>
          <a:p>
            <a:r>
              <a:rPr lang="en-CA" sz="2200" dirty="0">
                <a:latin typeface="Arial" panose="020B0604020202020204" pitchFamily="34" charset="0"/>
                <a:cs typeface="Arial" panose="020B0604020202020204" pitchFamily="34" charset="0"/>
              </a:rPr>
              <a:t>Create an object, assign values to it, click “Run”.</a:t>
            </a:r>
          </a:p>
          <a:p>
            <a:r>
              <a:rPr lang="en-CA" sz="2200" dirty="0">
                <a:latin typeface="Arial" panose="020B0604020202020204" pitchFamily="34" charset="0"/>
                <a:cs typeface="Arial" panose="020B0604020202020204" pitchFamily="34" charset="0"/>
              </a:rPr>
              <a:t>It is a good practice to annotate your code (i.e. provide a description) to remind yourself what you are trying to accomplish with your code. Use a number sign/hashtag (“#”) in front of your comments so that R does not read this as code.</a:t>
            </a:r>
          </a:p>
          <a:p>
            <a:r>
              <a:rPr lang="en-CA" sz="2200" dirty="0">
                <a:latin typeface="Arial" panose="020B0604020202020204" pitchFamily="34" charset="0"/>
                <a:cs typeface="Arial" panose="020B0604020202020204" pitchFamily="34" charset="0"/>
              </a:rPr>
              <a:t>Introduction to example (next slide): </a:t>
            </a:r>
          </a:p>
          <a:p>
            <a:pPr lvl="1"/>
            <a:r>
              <a:rPr lang="en-CA" sz="1900" dirty="0">
                <a:latin typeface="Arial" panose="020B0604020202020204" pitchFamily="34" charset="0"/>
                <a:cs typeface="Arial" panose="020B0604020202020204" pitchFamily="34" charset="0"/>
              </a:rPr>
              <a:t>This screenshot shows an example of code that creates an object and assigns values to it. </a:t>
            </a:r>
          </a:p>
          <a:p>
            <a:pPr lvl="1"/>
            <a:r>
              <a:rPr lang="en-CA" sz="1900" dirty="0">
                <a:latin typeface="Arial" panose="020B0604020202020204" pitchFamily="34" charset="0"/>
                <a:cs typeface="Arial" panose="020B0604020202020204" pitchFamily="34" charset="0"/>
              </a:rPr>
              <a:t>The code starts by naming an object "example". </a:t>
            </a:r>
          </a:p>
          <a:p>
            <a:pPr lvl="1"/>
            <a:r>
              <a:rPr lang="en-CA" sz="1900" dirty="0">
                <a:latin typeface="Arial" panose="020B0604020202020204" pitchFamily="34" charset="0"/>
                <a:cs typeface="Arial" panose="020B0604020202020204" pitchFamily="34" charset="0"/>
              </a:rPr>
              <a:t>To the right of this name is the less than symbol followed by a hyphen. This symbol means assign values to the object "example". </a:t>
            </a:r>
          </a:p>
          <a:p>
            <a:pPr lvl="1"/>
            <a:r>
              <a:rPr lang="en-CA" sz="1900" dirty="0">
                <a:latin typeface="Arial" panose="020B0604020202020204" pitchFamily="34" charset="0"/>
                <a:cs typeface="Arial" panose="020B0604020202020204" pitchFamily="34" charset="0"/>
              </a:rPr>
              <a:t>The next piece of code is a "c" which is the concatenate function and groups individual data points together. Then there is the data in an open parenthesis followed by a closed parenthesis. </a:t>
            </a:r>
          </a:p>
          <a:p>
            <a:pPr marL="0" indent="0">
              <a:buNone/>
            </a:pPr>
            <a:endParaRPr lang="en-CA"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41331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DF1D39-528F-4F0B-A04A-1A90F019B435}"/>
              </a:ext>
            </a:extLst>
          </p:cNvPr>
          <p:cNvSpPr>
            <a:spLocks noGrp="1"/>
          </p:cNvSpPr>
          <p:nvPr>
            <p:ph type="title"/>
          </p:nvPr>
        </p:nvSpPr>
        <p:spPr/>
        <p:txBody>
          <a:bodyPr>
            <a:normAutofit/>
          </a:bodyPr>
          <a:lstStyle/>
          <a:p>
            <a:r>
              <a:rPr lang="en-CA" sz="4000" dirty="0">
                <a:latin typeface="Arial" panose="020B0604020202020204" pitchFamily="34" charset="0"/>
                <a:cs typeface="Arial" panose="020B0604020202020204" pitchFamily="34" charset="0"/>
              </a:rPr>
              <a:t>Example of manually typed data</a:t>
            </a:r>
            <a:endParaRPr lang="en-CA" sz="4000" dirty="0"/>
          </a:p>
        </p:txBody>
      </p:sp>
      <p:pic>
        <p:nvPicPr>
          <p:cNvPr id="7" name="Content Placeholder 6" descr="Screenshot shows an example of code that creates an object and assigns values to it, as described in the previous slide. ">
            <a:extLst>
              <a:ext uri="{FF2B5EF4-FFF2-40B4-BE49-F238E27FC236}">
                <a16:creationId xmlns:a16="http://schemas.microsoft.com/office/drawing/2014/main" id="{6E533D8D-C2D3-4DA2-9750-61B61C1CE367}"/>
              </a:ext>
            </a:extLst>
          </p:cNvPr>
          <p:cNvPicPr>
            <a:picLocks noGrp="1" noChangeAspect="1"/>
          </p:cNvPicPr>
          <p:nvPr>
            <p:ph idx="1"/>
          </p:nvPr>
        </p:nvPicPr>
        <p:blipFill>
          <a:blip r:embed="rId2"/>
          <a:stretch>
            <a:fillRect/>
          </a:stretch>
        </p:blipFill>
        <p:spPr>
          <a:xfrm>
            <a:off x="838200" y="1800666"/>
            <a:ext cx="10826855" cy="4004772"/>
          </a:xfrm>
          <a:prstGeom prst="rect">
            <a:avLst/>
          </a:prstGeom>
        </p:spPr>
      </p:pic>
    </p:spTree>
    <p:extLst>
      <p:ext uri="{BB962C8B-B14F-4D97-AF65-F5344CB8AC3E}">
        <p14:creationId xmlns:p14="http://schemas.microsoft.com/office/powerpoint/2010/main" val="1835588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AE288-67DD-4391-AF67-A4CD9B7DD742}"/>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Upload data from a spreadsheet</a:t>
            </a:r>
            <a:br>
              <a:rPr lang="en-CA" sz="3200" dirty="0">
                <a:latin typeface="Arial" panose="020B0604020202020204" pitchFamily="34" charset="0"/>
                <a:cs typeface="Arial" panose="020B0604020202020204" pitchFamily="34" charset="0"/>
              </a:rPr>
            </a:br>
            <a:r>
              <a:rPr lang="en-CA" sz="3200" dirty="0">
                <a:latin typeface="Arial" panose="020B0604020202020204" pitchFamily="34" charset="0"/>
                <a:cs typeface="Arial" panose="020B0604020202020204" pitchFamily="34" charset="0"/>
              </a:rPr>
              <a:t>Step 1: Prepare the spreadsheet</a:t>
            </a:r>
          </a:p>
        </p:txBody>
      </p:sp>
      <p:sp>
        <p:nvSpPr>
          <p:cNvPr id="4" name="Content Placeholder 3">
            <a:extLst>
              <a:ext uri="{FF2B5EF4-FFF2-40B4-BE49-F238E27FC236}">
                <a16:creationId xmlns:a16="http://schemas.microsoft.com/office/drawing/2014/main" id="{339FEE2E-B357-4D77-8AFE-8A6F5C564AA5}"/>
              </a:ext>
            </a:extLst>
          </p:cNvPr>
          <p:cNvSpPr>
            <a:spLocks noGrp="1"/>
          </p:cNvSpPr>
          <p:nvPr>
            <p:ph idx="1"/>
          </p:nvPr>
        </p:nvSpPr>
        <p:spPr/>
        <p:txBody>
          <a:bodyPr>
            <a:normAutofit/>
          </a:bodyPr>
          <a:lstStyle/>
          <a:p>
            <a:pPr marL="342900" indent="-342900">
              <a:buFont typeface="+mj-lt"/>
              <a:buAutoNum type="arabicPeriod"/>
            </a:pPr>
            <a:r>
              <a:rPr lang="en-CA" sz="1800" dirty="0">
                <a:latin typeface="Arial" panose="020B0604020202020204" pitchFamily="34" charset="0"/>
                <a:cs typeface="Arial" panose="020B0604020202020204" pitchFamily="34" charset="0"/>
              </a:rPr>
              <a:t>Save an Excel spreadsheet containing the data you want to work with as a .csv (comma delimited) file. </a:t>
            </a:r>
          </a:p>
          <a:p>
            <a:pPr marL="800100" lvl="1" indent="-342900">
              <a:buFont typeface="+mj-lt"/>
              <a:buAutoNum type="alphaLcPeriod"/>
            </a:pPr>
            <a:r>
              <a:rPr lang="en-CA" sz="1800" dirty="0">
                <a:latin typeface="Arial" panose="020B0604020202020204" pitchFamily="34" charset="0"/>
                <a:cs typeface="Arial" panose="020B0604020202020204" pitchFamily="34" charset="0"/>
              </a:rPr>
              <a:t>Your spreadsheet cannot have multiple active worksheets, complex formatting (e.g. colours, fonts, cell types, etc.), and the names of the columns and rows should be as simple as possible with no blank spaces (i.e. use an underscore “_” or period “.” instead of a space).</a:t>
            </a:r>
          </a:p>
        </p:txBody>
      </p:sp>
    </p:spTree>
    <p:extLst>
      <p:ext uri="{BB962C8B-B14F-4D97-AF65-F5344CB8AC3E}">
        <p14:creationId xmlns:p14="http://schemas.microsoft.com/office/powerpoint/2010/main" val="365938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17AC-E49B-4054-B4B3-5A0C9BA800CD}"/>
              </a:ext>
            </a:extLst>
          </p:cNvPr>
          <p:cNvSpPr>
            <a:spLocks noGrp="1"/>
          </p:cNvSpPr>
          <p:nvPr>
            <p:ph type="title"/>
          </p:nvPr>
        </p:nvSpPr>
        <p:spPr/>
        <p:txBody>
          <a:bodyPr/>
          <a:lstStyle/>
          <a:p>
            <a:r>
              <a:rPr lang="en-CA" dirty="0"/>
              <a:t>Step 2: Load a spreadsheet to RStudio</a:t>
            </a:r>
          </a:p>
        </p:txBody>
      </p:sp>
      <p:sp>
        <p:nvSpPr>
          <p:cNvPr id="3" name="Content Placeholder 2">
            <a:extLst>
              <a:ext uri="{FF2B5EF4-FFF2-40B4-BE49-F238E27FC236}">
                <a16:creationId xmlns:a16="http://schemas.microsoft.com/office/drawing/2014/main" id="{C561D9C2-61A6-4B0C-A516-2FC8671FF36D}"/>
              </a:ext>
            </a:extLst>
          </p:cNvPr>
          <p:cNvSpPr>
            <a:spLocks noGrp="1"/>
          </p:cNvSpPr>
          <p:nvPr>
            <p:ph sz="half" idx="1"/>
          </p:nvPr>
        </p:nvSpPr>
        <p:spPr/>
        <p:txBody>
          <a:bodyPr>
            <a:normAutofit/>
          </a:bodyPr>
          <a:lstStyle/>
          <a:p>
            <a:pPr marL="342900" indent="-342900">
              <a:buFont typeface="+mj-lt"/>
              <a:buAutoNum type="arabicPeriod"/>
            </a:pPr>
            <a:r>
              <a:rPr lang="en-CA" sz="1800" dirty="0">
                <a:latin typeface="Arial" panose="020B0604020202020204" pitchFamily="34" charset="0"/>
                <a:cs typeface="Arial" panose="020B0604020202020204" pitchFamily="34" charset="0"/>
              </a:rPr>
              <a:t>Before you can load a spreadsheet, you need to tell R where to look for the file. </a:t>
            </a:r>
          </a:p>
          <a:p>
            <a:pPr marL="342900" indent="-342900">
              <a:buFont typeface="+mj-lt"/>
              <a:buAutoNum type="arabicPeriod"/>
            </a:pPr>
            <a:r>
              <a:rPr lang="en-CA" sz="1800" dirty="0">
                <a:latin typeface="Arial" panose="020B0604020202020204" pitchFamily="34" charset="0"/>
                <a:cs typeface="Arial" panose="020B0604020202020204" pitchFamily="34" charset="0"/>
              </a:rPr>
              <a:t>To do this, set the working directory by clicking on Session =&gt; Set Working Directory =&gt; Choose Directory =&gt; then select the folder on your computer in which you have stored your spreadsheet (.csv file). Any plots that you create in your R session will be saved to this folder. </a:t>
            </a:r>
          </a:p>
          <a:p>
            <a:pPr marL="342900" indent="-342900">
              <a:buFont typeface="+mj-lt"/>
              <a:buAutoNum type="arabicPeriod"/>
            </a:pPr>
            <a:r>
              <a:rPr lang="en-CA" sz="1800" dirty="0">
                <a:latin typeface="Arial" panose="020B0604020202020204" pitchFamily="34" charset="0"/>
                <a:cs typeface="Arial" panose="020B0604020202020204" pitchFamily="34" charset="0"/>
              </a:rPr>
              <a:t>This step must be completed before you enter the code in Step 3 otherwise the code will not work.</a:t>
            </a:r>
          </a:p>
          <a:p>
            <a:pPr marL="342900" indent="-342900">
              <a:buFont typeface="+mj-lt"/>
              <a:buAutoNum type="arabicPeriod"/>
            </a:pPr>
            <a:r>
              <a:rPr lang="en-CA" sz="1800" dirty="0">
                <a:latin typeface="Arial" panose="020B0604020202020204" pitchFamily="34" charset="0"/>
                <a:cs typeface="Arial" panose="020B0604020202020204" pitchFamily="34" charset="0"/>
              </a:rPr>
              <a:t>Use the following code to load the data:</a:t>
            </a:r>
            <a:br>
              <a:rPr lang="en-CA" sz="1800" dirty="0">
                <a:latin typeface="Arial" panose="020B0604020202020204" pitchFamily="34" charset="0"/>
                <a:cs typeface="Arial" panose="020B0604020202020204" pitchFamily="34" charset="0"/>
              </a:rPr>
            </a:br>
            <a:r>
              <a:rPr lang="en-CA" sz="1800" dirty="0">
                <a:latin typeface="Arial" panose="020B0604020202020204" pitchFamily="34" charset="0"/>
                <a:cs typeface="Arial" panose="020B0604020202020204" pitchFamily="34" charset="0"/>
              </a:rPr>
              <a:t>example &lt;- read.csv(“example.csv", header = TRUE, </a:t>
            </a:r>
            <a:r>
              <a:rPr lang="en-CA" sz="1800" dirty="0" err="1">
                <a:latin typeface="Arial" panose="020B0604020202020204" pitchFamily="34" charset="0"/>
                <a:cs typeface="Arial" panose="020B0604020202020204" pitchFamily="34" charset="0"/>
              </a:rPr>
              <a:t>sep</a:t>
            </a:r>
            <a:r>
              <a:rPr lang="en-CA" sz="1800" dirty="0">
                <a:latin typeface="Arial" panose="020B0604020202020204" pitchFamily="34" charset="0"/>
                <a:cs typeface="Arial" panose="020B0604020202020204" pitchFamily="34" charset="0"/>
              </a:rPr>
              <a:t> = ",")</a:t>
            </a:r>
          </a:p>
          <a:p>
            <a:endParaRPr lang="en-CA" dirty="0"/>
          </a:p>
        </p:txBody>
      </p:sp>
      <p:pic>
        <p:nvPicPr>
          <p:cNvPr id="7" name="Content Placeholder 6" descr="This screenshot shows how to set the working directory, as described in the text on this slide. &#10;">
            <a:extLst>
              <a:ext uri="{FF2B5EF4-FFF2-40B4-BE49-F238E27FC236}">
                <a16:creationId xmlns:a16="http://schemas.microsoft.com/office/drawing/2014/main" id="{7B93CD89-1312-4661-9B2F-0D6531C3CA5A}"/>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172200" y="2287684"/>
            <a:ext cx="5532120" cy="3223008"/>
          </a:xfrm>
          <a:prstGeom prst="rect">
            <a:avLst/>
          </a:prstGeom>
        </p:spPr>
      </p:pic>
    </p:spTree>
    <p:extLst>
      <p:ext uri="{BB962C8B-B14F-4D97-AF65-F5344CB8AC3E}">
        <p14:creationId xmlns:p14="http://schemas.microsoft.com/office/powerpoint/2010/main" val="172730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3555-72BB-4D68-9A88-82B712FA9B18}"/>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Errors</a:t>
            </a:r>
          </a:p>
        </p:txBody>
      </p:sp>
      <p:sp>
        <p:nvSpPr>
          <p:cNvPr id="4" name="Content Placeholder 3">
            <a:extLst>
              <a:ext uri="{FF2B5EF4-FFF2-40B4-BE49-F238E27FC236}">
                <a16:creationId xmlns:a16="http://schemas.microsoft.com/office/drawing/2014/main" id="{B79885E0-81C8-4F1C-9C1E-AC5F3B1DC0E5}"/>
              </a:ext>
            </a:extLst>
          </p:cNvPr>
          <p:cNvSpPr>
            <a:spLocks noGrp="1"/>
          </p:cNvSpPr>
          <p:nvPr>
            <p:ph idx="1"/>
          </p:nvPr>
        </p:nvSpPr>
        <p:spPr/>
        <p:txBody>
          <a:bodyPr/>
          <a:lstStyle/>
          <a:p>
            <a:r>
              <a:rPr lang="en-CA" sz="1800" dirty="0">
                <a:latin typeface="Arial" panose="020B0604020202020204" pitchFamily="34" charset="0"/>
                <a:cs typeface="Arial" panose="020B0604020202020204" pitchFamily="34" charset="0"/>
              </a:rPr>
              <a:t>R will not execute a command if it is written incorrectly. If you have a mistake in your code, an error message will show up in the console.</a:t>
            </a:r>
          </a:p>
          <a:p>
            <a:pPr marL="0" indent="0">
              <a:buNone/>
            </a:pPr>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Some of the most common errors occur due to the following:</a:t>
            </a:r>
          </a:p>
          <a:p>
            <a:pPr marL="0" indent="0">
              <a:buNone/>
            </a:pPr>
            <a:endParaRPr lang="en-CA" sz="1800" dirty="0">
              <a:latin typeface="Arial" panose="020B0604020202020204" pitchFamily="34" charset="0"/>
              <a:cs typeface="Arial" panose="020B0604020202020204" pitchFamily="34" charset="0"/>
            </a:endParaRPr>
          </a:p>
          <a:p>
            <a:pPr lvl="1"/>
            <a:r>
              <a:rPr lang="en-CA" sz="1800" dirty="0">
                <a:latin typeface="Arial" panose="020B0604020202020204" pitchFamily="34" charset="0"/>
                <a:cs typeface="Arial" panose="020B0604020202020204" pitchFamily="34" charset="0"/>
              </a:rPr>
              <a:t>Inconsistent capitalization and spelling or incorrect punctuation</a:t>
            </a:r>
          </a:p>
          <a:p>
            <a:pPr marL="457200" lvl="1" indent="0">
              <a:buNone/>
            </a:pPr>
            <a:endParaRPr lang="en-CA" sz="1800" dirty="0">
              <a:latin typeface="Arial" panose="020B0604020202020204" pitchFamily="34" charset="0"/>
              <a:cs typeface="Arial" panose="020B0604020202020204" pitchFamily="34" charset="0"/>
            </a:endParaRPr>
          </a:p>
          <a:p>
            <a:pPr lvl="1"/>
            <a:r>
              <a:rPr lang="en-CA" sz="1800" dirty="0">
                <a:latin typeface="Arial" panose="020B0604020202020204" pitchFamily="34" charset="0"/>
                <a:cs typeface="Arial" panose="020B0604020202020204" pitchFamily="34" charset="0"/>
              </a:rPr>
              <a:t>Parentheses or brackets that have not been closed</a:t>
            </a:r>
          </a:p>
          <a:p>
            <a:pPr marL="457200" lvl="1" indent="0">
              <a:buNone/>
            </a:pPr>
            <a:endParaRPr lang="en-CA" sz="1800"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255942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FB96-9964-4314-A51A-FF647A7BB05E}"/>
              </a:ext>
            </a:extLst>
          </p:cNvPr>
          <p:cNvSpPr>
            <a:spLocks noGrp="1"/>
          </p:cNvSpPr>
          <p:nvPr>
            <p:ph type="title"/>
          </p:nvPr>
        </p:nvSpPr>
        <p:spPr>
          <a:xfrm>
            <a:off x="838200" y="365125"/>
            <a:ext cx="10515600" cy="1325563"/>
          </a:xfrm>
        </p:spPr>
        <p:txBody>
          <a:bodyPr>
            <a:normAutofit/>
          </a:bodyPr>
          <a:lstStyle/>
          <a:p>
            <a:r>
              <a:rPr lang="en-CA" sz="3200" dirty="0">
                <a:latin typeface="Arial" panose="020B0604020202020204" pitchFamily="34" charset="0"/>
                <a:cs typeface="Arial" panose="020B0604020202020204" pitchFamily="34" charset="0"/>
              </a:rPr>
              <a:t>What is R? What is RStudio?</a:t>
            </a:r>
          </a:p>
        </p:txBody>
      </p:sp>
      <p:sp>
        <p:nvSpPr>
          <p:cNvPr id="3" name="Content Placeholder 2">
            <a:extLst>
              <a:ext uri="{FF2B5EF4-FFF2-40B4-BE49-F238E27FC236}">
                <a16:creationId xmlns:a16="http://schemas.microsoft.com/office/drawing/2014/main" id="{242A227B-C5C5-42A1-A534-5CBFAEBEB065}"/>
              </a:ext>
            </a:extLst>
          </p:cNvPr>
          <p:cNvSpPr>
            <a:spLocks noGrp="1"/>
          </p:cNvSpPr>
          <p:nvPr>
            <p:ph idx="1"/>
          </p:nvPr>
        </p:nvSpPr>
        <p:spPr/>
        <p:txBody>
          <a:bodyPr>
            <a:normAutofit/>
          </a:bodyPr>
          <a:lstStyle/>
          <a:p>
            <a:r>
              <a:rPr lang="en-CA" sz="1800" dirty="0">
                <a:latin typeface="Arial" panose="020B0604020202020204" pitchFamily="34" charset="0"/>
                <a:cs typeface="Arial" panose="020B0604020202020204" pitchFamily="34" charset="0"/>
              </a:rPr>
              <a:t>R is a free, open source software that you can use to manipulate, calculate, and analyze data. </a:t>
            </a:r>
          </a:p>
          <a:p>
            <a:pPr marL="0" indent="0">
              <a:buNone/>
            </a:pPr>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RStudio is a free, open source software that interacts with R and makes it easier to use.</a:t>
            </a:r>
          </a:p>
        </p:txBody>
      </p:sp>
    </p:spTree>
    <p:extLst>
      <p:ext uri="{BB962C8B-B14F-4D97-AF65-F5344CB8AC3E}">
        <p14:creationId xmlns:p14="http://schemas.microsoft.com/office/powerpoint/2010/main" val="382687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EEE5-D763-42A0-B152-BADA9471DF39}"/>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Capitalization, spelling, and punctuation</a:t>
            </a:r>
          </a:p>
        </p:txBody>
      </p:sp>
      <p:sp>
        <p:nvSpPr>
          <p:cNvPr id="4" name="Content Placeholder 3">
            <a:extLst>
              <a:ext uri="{FF2B5EF4-FFF2-40B4-BE49-F238E27FC236}">
                <a16:creationId xmlns:a16="http://schemas.microsoft.com/office/drawing/2014/main" id="{F0ECB654-E1BB-419B-9677-86C431897874}"/>
              </a:ext>
            </a:extLst>
          </p:cNvPr>
          <p:cNvSpPr>
            <a:spLocks noGrp="1"/>
          </p:cNvSpPr>
          <p:nvPr>
            <p:ph idx="1"/>
          </p:nvPr>
        </p:nvSpPr>
        <p:spPr/>
        <p:txBody>
          <a:bodyPr>
            <a:normAutofit/>
          </a:bodyPr>
          <a:lstStyle/>
          <a:p>
            <a:r>
              <a:rPr lang="en-CA" sz="1900" dirty="0">
                <a:latin typeface="Arial" panose="020B0604020202020204" pitchFamily="34" charset="0"/>
                <a:cs typeface="Arial" panose="020B0604020202020204" pitchFamily="34" charset="0"/>
              </a:rPr>
              <a:t>Use the same capitalization and spelling throughout your code.</a:t>
            </a:r>
          </a:p>
          <a:p>
            <a:r>
              <a:rPr lang="en-CA" sz="1900" dirty="0">
                <a:latin typeface="Arial" panose="020B0604020202020204" pitchFamily="34" charset="0"/>
                <a:cs typeface="Arial" panose="020B0604020202020204" pitchFamily="34" charset="0"/>
              </a:rPr>
              <a:t>Ensure you punctuation is correct. Commas separate components of the code so it is important to make sure they are in the right spot. </a:t>
            </a:r>
          </a:p>
          <a:p>
            <a:pPr marL="0" indent="0">
              <a:buNone/>
            </a:pPr>
            <a:endParaRPr lang="en-CA"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p:txBody>
      </p:sp>
      <p:pic>
        <p:nvPicPr>
          <p:cNvPr id="9" name="Picture 8" descr="This screenshot shows code assigning four numbers (-10, -8, -2, and 3) to the object &quot;temperature&quot;. The next line of code asks R to calculate the mean of the values within the object &quot;temperature&quot;, although temperature is misspelled as &quot;temprature&quot;. In the console, an error message is generated. Specifically, the error message states &quot;Error in mean(temperature): object &quot;temprature&quot; not found.&#10;">
            <a:extLst>
              <a:ext uri="{FF2B5EF4-FFF2-40B4-BE49-F238E27FC236}">
                <a16:creationId xmlns:a16="http://schemas.microsoft.com/office/drawing/2014/main" id="{B655515B-E20B-4C50-B014-0D8DC0873664}"/>
              </a:ext>
            </a:extLst>
          </p:cNvPr>
          <p:cNvPicPr>
            <a:picLocks noChangeAspect="1"/>
          </p:cNvPicPr>
          <p:nvPr/>
        </p:nvPicPr>
        <p:blipFill>
          <a:blip r:embed="rId2"/>
          <a:stretch>
            <a:fillRect/>
          </a:stretch>
        </p:blipFill>
        <p:spPr>
          <a:xfrm>
            <a:off x="1276024" y="2884838"/>
            <a:ext cx="8852159" cy="3292125"/>
          </a:xfrm>
          <a:prstGeom prst="rect">
            <a:avLst/>
          </a:prstGeom>
        </p:spPr>
      </p:pic>
    </p:spTree>
    <p:extLst>
      <p:ext uri="{BB962C8B-B14F-4D97-AF65-F5344CB8AC3E}">
        <p14:creationId xmlns:p14="http://schemas.microsoft.com/office/powerpoint/2010/main" val="1690628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EEE5-D763-42A0-B152-BADA9471DF39}"/>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Brackets and parentheses</a:t>
            </a:r>
          </a:p>
        </p:txBody>
      </p:sp>
      <p:sp>
        <p:nvSpPr>
          <p:cNvPr id="4" name="Content Placeholder 3">
            <a:extLst>
              <a:ext uri="{FF2B5EF4-FFF2-40B4-BE49-F238E27FC236}">
                <a16:creationId xmlns:a16="http://schemas.microsoft.com/office/drawing/2014/main" id="{F0ECB654-E1BB-419B-9677-86C431897874}"/>
              </a:ext>
            </a:extLst>
          </p:cNvPr>
          <p:cNvSpPr>
            <a:spLocks noGrp="1"/>
          </p:cNvSpPr>
          <p:nvPr>
            <p:ph sz="half" idx="1"/>
          </p:nvPr>
        </p:nvSpPr>
        <p:spPr/>
        <p:txBody>
          <a:bodyPr>
            <a:normAutofit lnSpcReduction="10000"/>
          </a:bodyPr>
          <a:lstStyle/>
          <a:p>
            <a:r>
              <a:rPr lang="en-CA" sz="1800" dirty="0">
                <a:latin typeface="Arial" panose="020B0604020202020204" pitchFamily="34" charset="0"/>
                <a:cs typeface="Arial" panose="020B0604020202020204" pitchFamily="34" charset="0"/>
              </a:rPr>
              <a:t>Make sure all your parentheses and brackets open and close (i.e. they should face forward and backward).</a:t>
            </a:r>
          </a:p>
          <a:p>
            <a:pPr marL="0" indent="0">
              <a:buNone/>
            </a:pPr>
            <a:endParaRPr lang="en-CA" sz="1800" dirty="0">
              <a:latin typeface="Arial" panose="020B0604020202020204" pitchFamily="34" charset="0"/>
              <a:cs typeface="Arial" panose="020B0604020202020204" pitchFamily="34" charset="0"/>
            </a:endParaRPr>
          </a:p>
          <a:p>
            <a:pPr marL="0" indent="0">
              <a:buNone/>
            </a:pPr>
            <a:r>
              <a:rPr lang="en-CA" sz="1800" dirty="0">
                <a:latin typeface="Arial" panose="020B0604020202020204" pitchFamily="34" charset="0"/>
                <a:cs typeface="Arial" panose="020B0604020202020204" pitchFamily="34" charset="0"/>
              </a:rPr>
              <a:t>    Example</a:t>
            </a:r>
          </a:p>
          <a:p>
            <a:pPr marL="0" indent="0">
              <a:buNone/>
            </a:pPr>
            <a:r>
              <a:rPr lang="en-CA" sz="1800" dirty="0">
                <a:latin typeface="Arial" panose="020B0604020202020204" pitchFamily="34" charset="0"/>
                <a:cs typeface="Arial" panose="020B0604020202020204" pitchFamily="34" charset="0"/>
              </a:rPr>
              <a:t>    ( ) or [ ] or { }</a:t>
            </a:r>
          </a:p>
          <a:p>
            <a:pPr marL="0" indent="0">
              <a:buNone/>
            </a:pPr>
            <a:endParaRPr lang="en-CA" sz="1800" dirty="0">
              <a:latin typeface="Arial" panose="020B0604020202020204" pitchFamily="34" charset="0"/>
              <a:cs typeface="Arial" panose="020B0604020202020204" pitchFamily="34" charset="0"/>
            </a:endParaRPr>
          </a:p>
          <a:p>
            <a:pPr marL="0" indent="0">
              <a:buNone/>
            </a:pPr>
            <a:r>
              <a:rPr lang="en-CA" sz="1800" dirty="0">
                <a:latin typeface="Arial" panose="020B0604020202020204" pitchFamily="34" charset="0"/>
                <a:cs typeface="Arial" panose="020B0604020202020204" pitchFamily="34" charset="0"/>
              </a:rPr>
              <a:t>Note: Parentheses, square brackets, and curly brackets mean different things and are not interchangeable. Most of the time you will use parentheses ( ). </a:t>
            </a:r>
          </a:p>
          <a:p>
            <a:pPr marL="0" indent="0">
              <a:buNone/>
            </a:pPr>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In the </a:t>
            </a:r>
            <a:r>
              <a:rPr lang="en-CA" sz="1800" dirty="0" err="1">
                <a:latin typeface="Arial" panose="020B0604020202020204" pitchFamily="34" charset="0"/>
                <a:cs typeface="Arial" panose="020B0604020202020204" pitchFamily="34" charset="0"/>
              </a:rPr>
              <a:t>RScript</a:t>
            </a:r>
            <a:r>
              <a:rPr lang="en-CA" sz="1800" dirty="0">
                <a:latin typeface="Arial" panose="020B0604020202020204" pitchFamily="34" charset="0"/>
                <a:cs typeface="Arial" panose="020B0604020202020204" pitchFamily="34" charset="0"/>
              </a:rPr>
              <a:t>, corresponding parentheses and brackets will be highlighted in grey.</a:t>
            </a:r>
          </a:p>
          <a:p>
            <a:pPr marL="0" indent="0">
              <a:buNone/>
            </a:pPr>
            <a:endParaRPr lang="en-CA"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p:txBody>
      </p:sp>
      <p:pic>
        <p:nvPicPr>
          <p:cNvPr id="12" name="Content Placeholder 11" descr="This is a screenshot of code that has opened and closed parentheses. ">
            <a:extLst>
              <a:ext uri="{FF2B5EF4-FFF2-40B4-BE49-F238E27FC236}">
                <a16:creationId xmlns:a16="http://schemas.microsoft.com/office/drawing/2014/main" id="{934A33F9-9127-4E9B-B4E7-F38749110A12}"/>
              </a:ext>
            </a:extLst>
          </p:cNvPr>
          <p:cNvPicPr>
            <a:picLocks noGrp="1" noChangeAspect="1"/>
          </p:cNvPicPr>
          <p:nvPr>
            <p:ph sz="half" idx="2"/>
          </p:nvPr>
        </p:nvPicPr>
        <p:blipFill>
          <a:blip r:embed="rId2"/>
          <a:stretch>
            <a:fillRect/>
          </a:stretch>
        </p:blipFill>
        <p:spPr>
          <a:xfrm>
            <a:off x="6172200" y="2429323"/>
            <a:ext cx="5532120" cy="2956609"/>
          </a:xfrm>
          <a:prstGeom prst="rect">
            <a:avLst/>
          </a:prstGeom>
        </p:spPr>
      </p:pic>
    </p:spTree>
    <p:extLst>
      <p:ext uri="{BB962C8B-B14F-4D97-AF65-F5344CB8AC3E}">
        <p14:creationId xmlns:p14="http://schemas.microsoft.com/office/powerpoint/2010/main" val="291257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EEE5-D763-42A0-B152-BADA9471DF39}"/>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A plus sign (“+”) in the console</a:t>
            </a:r>
          </a:p>
        </p:txBody>
      </p:sp>
      <p:sp>
        <p:nvSpPr>
          <p:cNvPr id="4" name="Content Placeholder 3">
            <a:extLst>
              <a:ext uri="{FF2B5EF4-FFF2-40B4-BE49-F238E27FC236}">
                <a16:creationId xmlns:a16="http://schemas.microsoft.com/office/drawing/2014/main" id="{F0ECB654-E1BB-419B-9677-86C431897874}"/>
              </a:ext>
            </a:extLst>
          </p:cNvPr>
          <p:cNvSpPr>
            <a:spLocks noGrp="1"/>
          </p:cNvSpPr>
          <p:nvPr>
            <p:ph sz="half" idx="1"/>
          </p:nvPr>
        </p:nvSpPr>
        <p:spPr/>
        <p:txBody>
          <a:bodyPr>
            <a:normAutofit/>
          </a:bodyPr>
          <a:lstStyle/>
          <a:p>
            <a:r>
              <a:rPr lang="en-CA" sz="1800" dirty="0">
                <a:latin typeface="Arial" panose="020B0604020202020204" pitchFamily="34" charset="0"/>
                <a:cs typeface="Arial" panose="020B0604020202020204" pitchFamily="34" charset="0"/>
              </a:rPr>
              <a:t>If the console displays a plus sign (“+”) it means something is missing (e.g. usually you have forgotten to close your parentheses) and R is waiting for you to add it. </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Press the escape key (“Esc”) and then “Enter” to get back to the prompt (“&gt;”).</a:t>
            </a:r>
          </a:p>
          <a:p>
            <a:endParaRPr lang="en-CA" sz="1800" dirty="0">
              <a:latin typeface="Arial" panose="020B0604020202020204" pitchFamily="34" charset="0"/>
              <a:cs typeface="Arial" panose="020B0604020202020204" pitchFamily="34" charset="0"/>
            </a:endParaRPr>
          </a:p>
        </p:txBody>
      </p:sp>
      <p:pic>
        <p:nvPicPr>
          <p:cNvPr id="7" name="Content Placeholder 6" descr="This screenshot displays a plus sign in the console. This occurred because the function head had an open parenthesis without a closed parenthesis.">
            <a:extLst>
              <a:ext uri="{FF2B5EF4-FFF2-40B4-BE49-F238E27FC236}">
                <a16:creationId xmlns:a16="http://schemas.microsoft.com/office/drawing/2014/main" id="{6DEBB65A-1A9D-4AFA-B80A-1C477D8A6A64}"/>
              </a:ext>
            </a:extLst>
          </p:cNvPr>
          <p:cNvPicPr>
            <a:picLocks noGrp="1" noChangeAspect="1"/>
          </p:cNvPicPr>
          <p:nvPr>
            <p:ph sz="half" idx="2"/>
          </p:nvPr>
        </p:nvPicPr>
        <p:blipFill>
          <a:blip r:embed="rId2"/>
          <a:stretch>
            <a:fillRect/>
          </a:stretch>
        </p:blipFill>
        <p:spPr>
          <a:xfrm>
            <a:off x="6172200" y="2128995"/>
            <a:ext cx="5181600" cy="3744597"/>
          </a:xfrm>
          <a:prstGeom prst="rect">
            <a:avLst/>
          </a:prstGeom>
        </p:spPr>
      </p:pic>
    </p:spTree>
    <p:extLst>
      <p:ext uri="{BB962C8B-B14F-4D97-AF65-F5344CB8AC3E}">
        <p14:creationId xmlns:p14="http://schemas.microsoft.com/office/powerpoint/2010/main" val="281133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7EE0-3F53-4193-8835-7CF0495BB9FA}"/>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Getting help</a:t>
            </a:r>
          </a:p>
        </p:txBody>
      </p:sp>
      <p:sp>
        <p:nvSpPr>
          <p:cNvPr id="3" name="Content Placeholder 2">
            <a:extLst>
              <a:ext uri="{FF2B5EF4-FFF2-40B4-BE49-F238E27FC236}">
                <a16:creationId xmlns:a16="http://schemas.microsoft.com/office/drawing/2014/main" id="{7AACFB72-3C8B-41BD-BEBE-CB1935F4FE84}"/>
              </a:ext>
            </a:extLst>
          </p:cNvPr>
          <p:cNvSpPr>
            <a:spLocks noGrp="1"/>
          </p:cNvSpPr>
          <p:nvPr>
            <p:ph idx="1"/>
          </p:nvPr>
        </p:nvSpPr>
        <p:spPr/>
        <p:txBody>
          <a:bodyPr/>
          <a:lstStyle/>
          <a:p>
            <a:r>
              <a:rPr lang="en-CA" sz="1800" dirty="0">
                <a:latin typeface="Arial" panose="020B0604020202020204" pitchFamily="34" charset="0"/>
                <a:cs typeface="Arial" panose="020B0604020202020204" pitchFamily="34" charset="0"/>
              </a:rPr>
              <a:t>Use the following code to access the help menu:</a:t>
            </a:r>
          </a:p>
          <a:p>
            <a:pPr marL="457200" lvl="1" indent="0">
              <a:buNone/>
            </a:pPr>
            <a:r>
              <a:rPr lang="en-CA" sz="1800" dirty="0">
                <a:latin typeface="Arial" panose="020B0604020202020204" pitchFamily="34" charset="0"/>
                <a:cs typeface="Arial" panose="020B0604020202020204" pitchFamily="34" charset="0"/>
              </a:rPr>
              <a:t>help(“package or function name”)</a:t>
            </a:r>
          </a:p>
          <a:p>
            <a:pPr marL="457200" lvl="1" indent="0">
              <a:buNone/>
            </a:pPr>
            <a:endParaRPr lang="en-CA" sz="1800" dirty="0">
              <a:latin typeface="Arial" panose="020B0604020202020204" pitchFamily="34" charset="0"/>
              <a:cs typeface="Arial" panose="020B0604020202020204" pitchFamily="34" charset="0"/>
            </a:endParaRPr>
          </a:p>
          <a:p>
            <a:pPr marL="457200" lvl="1" indent="0">
              <a:buNone/>
            </a:pPr>
            <a:r>
              <a:rPr lang="en-CA" sz="1800" dirty="0">
                <a:latin typeface="Arial" panose="020B0604020202020204" pitchFamily="34" charset="0"/>
                <a:cs typeface="Arial" panose="020B0604020202020204" pitchFamily="34" charset="0"/>
              </a:rPr>
              <a:t>Example</a:t>
            </a:r>
          </a:p>
          <a:p>
            <a:pPr marL="457200" lvl="1" indent="0">
              <a:buNone/>
            </a:pPr>
            <a:r>
              <a:rPr lang="en-CA" sz="1800" dirty="0">
                <a:latin typeface="Arial" panose="020B0604020202020204" pitchFamily="34" charset="0"/>
                <a:cs typeface="Arial" panose="020B0604020202020204" pitchFamily="34" charset="0"/>
              </a:rPr>
              <a:t>help(“ggplot2”)</a:t>
            </a:r>
          </a:p>
          <a:p>
            <a:pPr marL="457200" lvl="1" indent="0">
              <a:buNone/>
            </a:pPr>
            <a:endParaRPr lang="en-CA" sz="1800" dirty="0">
              <a:latin typeface="Arial" panose="020B0604020202020204" pitchFamily="34" charset="0"/>
              <a:cs typeface="Arial" panose="020B0604020202020204" pitchFamily="34" charset="0"/>
            </a:endParaRPr>
          </a:p>
          <a:p>
            <a:pPr marL="0" indent="0">
              <a:buNone/>
            </a:pPr>
            <a:endParaRPr lang="en-CA" dirty="0"/>
          </a:p>
        </p:txBody>
      </p:sp>
    </p:spTree>
    <p:extLst>
      <p:ext uri="{BB962C8B-B14F-4D97-AF65-F5344CB8AC3E}">
        <p14:creationId xmlns:p14="http://schemas.microsoft.com/office/powerpoint/2010/main" val="169485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DF6E-A1C8-43AE-A7B5-81A49020578A}"/>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Step 1 – Download and install R</a:t>
            </a:r>
          </a:p>
        </p:txBody>
      </p:sp>
      <p:sp>
        <p:nvSpPr>
          <p:cNvPr id="3" name="Content Placeholder 2">
            <a:extLst>
              <a:ext uri="{FF2B5EF4-FFF2-40B4-BE49-F238E27FC236}">
                <a16:creationId xmlns:a16="http://schemas.microsoft.com/office/drawing/2014/main" id="{FD27C4D3-489C-4C26-8614-DC7828FDC324}"/>
              </a:ext>
            </a:extLst>
          </p:cNvPr>
          <p:cNvSpPr>
            <a:spLocks noGrp="1"/>
          </p:cNvSpPr>
          <p:nvPr>
            <p:ph idx="1"/>
          </p:nvPr>
        </p:nvSpPr>
        <p:spPr/>
        <p:txBody>
          <a:bodyPr/>
          <a:lstStyle/>
          <a:p>
            <a:r>
              <a:rPr lang="en-CA" sz="1800" dirty="0">
                <a:latin typeface="Arial" panose="020B0604020202020204" pitchFamily="34" charset="0"/>
                <a:cs typeface="Arial" panose="020B0604020202020204" pitchFamily="34" charset="0"/>
              </a:rPr>
              <a:t>Download R before RStudio.</a:t>
            </a:r>
          </a:p>
          <a:p>
            <a:pPr marL="0" indent="0">
              <a:buNone/>
            </a:pPr>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For Trent students – Go to the </a:t>
            </a:r>
            <a:r>
              <a:rPr lang="en-CA" sz="1800" dirty="0">
                <a:latin typeface="Arial" panose="020B0604020202020204" pitchFamily="34" charset="0"/>
                <a:cs typeface="Arial" panose="020B0604020202020204" pitchFamily="34" charset="0"/>
                <a:hlinkClick r:id="rId2"/>
              </a:rPr>
              <a:t>R homepage </a:t>
            </a:r>
            <a:r>
              <a:rPr lang="en-CA" sz="1800" dirty="0">
                <a:latin typeface="Arial" panose="020B0604020202020204" pitchFamily="34" charset="0"/>
                <a:cs typeface="Arial" panose="020B0604020202020204" pitchFamily="34" charset="0"/>
              </a:rPr>
              <a:t>=&gt; Click on </a:t>
            </a:r>
            <a:r>
              <a:rPr lang="en-CA" sz="1800" dirty="0">
                <a:latin typeface="Arial" panose="020B0604020202020204" pitchFamily="34" charset="0"/>
                <a:cs typeface="Arial" panose="020B0604020202020204" pitchFamily="34" charset="0"/>
                <a:hlinkClick r:id="rId3"/>
              </a:rPr>
              <a:t>CRAN mirrors </a:t>
            </a:r>
            <a:r>
              <a:rPr lang="en-CA" sz="1800" dirty="0">
                <a:latin typeface="Arial" panose="020B0604020202020204" pitchFamily="34" charset="0"/>
                <a:cs typeface="Arial" panose="020B0604020202020204" pitchFamily="34" charset="0"/>
              </a:rPr>
              <a:t>=&gt; Select Canada =&gt; Select </a:t>
            </a:r>
            <a:r>
              <a:rPr lang="en-CA" sz="1800" dirty="0">
                <a:latin typeface="Arial" panose="020B0604020202020204" pitchFamily="34" charset="0"/>
                <a:cs typeface="Arial" panose="020B0604020202020204" pitchFamily="34" charset="0"/>
                <a:hlinkClick r:id="rId4"/>
              </a:rPr>
              <a:t>University of Toronto</a:t>
            </a:r>
            <a:endParaRPr lang="en-CA"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Choose the appropriate version of R for your computer’s operating system:</a:t>
            </a:r>
          </a:p>
          <a:p>
            <a:pPr lvl="1"/>
            <a:r>
              <a:rPr lang="en-CA" sz="1800" dirty="0">
                <a:latin typeface="Arial" panose="020B0604020202020204" pitchFamily="34" charset="0"/>
                <a:cs typeface="Arial" panose="020B0604020202020204" pitchFamily="34" charset="0"/>
              </a:rPr>
              <a:t>Windows</a:t>
            </a:r>
          </a:p>
          <a:p>
            <a:pPr lvl="1"/>
            <a:r>
              <a:rPr lang="en-CA" sz="1800" dirty="0">
                <a:latin typeface="Arial" panose="020B0604020202020204" pitchFamily="34" charset="0"/>
                <a:cs typeface="Arial" panose="020B0604020202020204" pitchFamily="34" charset="0"/>
              </a:rPr>
              <a:t>(Mac) OS X</a:t>
            </a:r>
          </a:p>
          <a:p>
            <a:pPr marL="0" indent="0">
              <a:buNone/>
            </a:pPr>
            <a:endParaRPr lang="en-CA" sz="1800" dirty="0">
              <a:latin typeface="Arial" panose="020B0604020202020204" pitchFamily="34" charset="0"/>
              <a:cs typeface="Arial" panose="020B0604020202020204" pitchFamily="34" charset="0"/>
            </a:endParaRPr>
          </a:p>
          <a:p>
            <a:pPr marL="0" indent="0">
              <a:buNone/>
            </a:pPr>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7A0C-C4D7-421B-A065-F792543A61D0}"/>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Step 2 – Download and install RStudio</a:t>
            </a:r>
            <a:endParaRPr lang="en-CA" sz="3200" dirty="0"/>
          </a:p>
        </p:txBody>
      </p:sp>
      <p:sp>
        <p:nvSpPr>
          <p:cNvPr id="5" name="Content Placeholder 4">
            <a:extLst>
              <a:ext uri="{FF2B5EF4-FFF2-40B4-BE49-F238E27FC236}">
                <a16:creationId xmlns:a16="http://schemas.microsoft.com/office/drawing/2014/main" id="{6319B11A-F28B-423E-BA59-4CC607DF3EAF}"/>
              </a:ext>
            </a:extLst>
          </p:cNvPr>
          <p:cNvSpPr>
            <a:spLocks noGrp="1"/>
          </p:cNvSpPr>
          <p:nvPr>
            <p:ph idx="1"/>
          </p:nvPr>
        </p:nvSpPr>
        <p:spPr/>
        <p:txBody>
          <a:bodyPr>
            <a:normAutofit/>
          </a:bodyPr>
          <a:lstStyle/>
          <a:p>
            <a:r>
              <a:rPr lang="en-CA" sz="1800" dirty="0">
                <a:latin typeface="Arial" panose="020B0604020202020204" pitchFamily="34" charset="0"/>
                <a:cs typeface="Arial" panose="020B0604020202020204" pitchFamily="34" charset="0"/>
              </a:rPr>
              <a:t>Remember, R is a programming language that tells your computer what to do.  RStudio is a convenient interface to write commands in the R language. So you need to download </a:t>
            </a:r>
            <a:r>
              <a:rPr lang="en-CA" sz="1800" dirty="0" err="1">
                <a:latin typeface="Arial" panose="020B0604020202020204" pitchFamily="34" charset="0"/>
                <a:cs typeface="Arial" panose="020B0604020202020204" pitchFamily="34" charset="0"/>
              </a:rPr>
              <a:t>Rstudio</a:t>
            </a:r>
            <a:r>
              <a:rPr lang="en-CA" sz="1800" dirty="0">
                <a:latin typeface="Arial" panose="020B0604020202020204" pitchFamily="34" charset="0"/>
                <a:cs typeface="Arial" panose="020B0604020202020204" pitchFamily="34" charset="0"/>
              </a:rPr>
              <a:t> after you download R. </a:t>
            </a:r>
          </a:p>
          <a:p>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Go to the </a:t>
            </a:r>
            <a:r>
              <a:rPr lang="en-CA" sz="1800" dirty="0">
                <a:latin typeface="Arial" panose="020B0604020202020204" pitchFamily="34" charset="0"/>
                <a:cs typeface="Arial" panose="020B0604020202020204" pitchFamily="34" charset="0"/>
                <a:hlinkClick r:id="rId2"/>
              </a:rPr>
              <a:t>RStudio homepage </a:t>
            </a:r>
            <a:r>
              <a:rPr lang="en-CA" sz="1800" dirty="0">
                <a:latin typeface="Arial" panose="020B0604020202020204" pitchFamily="34" charset="0"/>
                <a:cs typeface="Arial" panose="020B0604020202020204" pitchFamily="34" charset="0"/>
              </a:rPr>
              <a:t>=&gt; Download the free, open source version of RStudio Desktop</a:t>
            </a:r>
          </a:p>
        </p:txBody>
      </p:sp>
    </p:spTree>
    <p:extLst>
      <p:ext uri="{BB962C8B-B14F-4D97-AF65-F5344CB8AC3E}">
        <p14:creationId xmlns:p14="http://schemas.microsoft.com/office/powerpoint/2010/main" val="76128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FC3A-91A9-40E5-8E28-23AB4376DEE8}"/>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Using RStudio  </a:t>
            </a:r>
          </a:p>
        </p:txBody>
      </p:sp>
      <p:sp>
        <p:nvSpPr>
          <p:cNvPr id="3" name="Content Placeholder 2">
            <a:extLst>
              <a:ext uri="{FF2B5EF4-FFF2-40B4-BE49-F238E27FC236}">
                <a16:creationId xmlns:a16="http://schemas.microsoft.com/office/drawing/2014/main" id="{E8CDB705-0959-4C38-8F46-2AEFA6CC7579}"/>
              </a:ext>
            </a:extLst>
          </p:cNvPr>
          <p:cNvSpPr>
            <a:spLocks noGrp="1"/>
          </p:cNvSpPr>
          <p:nvPr>
            <p:ph sz="half" idx="1"/>
          </p:nvPr>
        </p:nvSpPr>
        <p:spPr/>
        <p:txBody>
          <a:bodyPr>
            <a:normAutofit/>
          </a:bodyPr>
          <a:lstStyle/>
          <a:p>
            <a:r>
              <a:rPr lang="en-CA" sz="1800" dirty="0">
                <a:latin typeface="Arial" panose="020B0604020202020204" pitchFamily="34" charset="0"/>
                <a:cs typeface="Arial" panose="020B0604020202020204" pitchFamily="34" charset="0"/>
              </a:rPr>
              <a:t>To get started, open RStudio like you would any other software.</a:t>
            </a:r>
          </a:p>
          <a:p>
            <a:pPr marL="0" indent="0">
              <a:buNone/>
            </a:pPr>
            <a:endParaRPr lang="en-CA" sz="1800" dirty="0">
              <a:latin typeface="Arial" panose="020B0604020202020204" pitchFamily="34" charset="0"/>
              <a:cs typeface="Arial" panose="020B0604020202020204" pitchFamily="34" charset="0"/>
            </a:endParaRPr>
          </a:p>
          <a:p>
            <a:pPr marL="342900" indent="-342900">
              <a:buFont typeface="+mj-lt"/>
              <a:buAutoNum type="arabicPeriod"/>
            </a:pPr>
            <a:r>
              <a:rPr lang="en-CA" sz="1800" dirty="0">
                <a:latin typeface="Arial" panose="020B0604020202020204" pitchFamily="34" charset="0"/>
                <a:cs typeface="Arial" panose="020B0604020202020204" pitchFamily="34" charset="0"/>
              </a:rPr>
              <a:t>You should see three windows.</a:t>
            </a:r>
          </a:p>
          <a:p>
            <a:pPr marL="342900" indent="-342900">
              <a:buFont typeface="+mj-lt"/>
              <a:buAutoNum type="arabicPeriod"/>
            </a:pPr>
            <a:r>
              <a:rPr lang="en-CA" sz="1800" dirty="0">
                <a:latin typeface="Arial" panose="020B0604020202020204" pitchFamily="34" charset="0"/>
                <a:cs typeface="Arial" panose="020B0604020202020204" pitchFamily="34" charset="0"/>
              </a:rPr>
              <a:t>Open a fourth window by clicking File =&gt; New File =&gt; </a:t>
            </a:r>
            <a:r>
              <a:rPr lang="en-CA" sz="1800" dirty="0" err="1">
                <a:latin typeface="Arial" panose="020B0604020202020204" pitchFamily="34" charset="0"/>
                <a:cs typeface="Arial" panose="020B0604020202020204" pitchFamily="34" charset="0"/>
              </a:rPr>
              <a:t>RScript</a:t>
            </a:r>
            <a:r>
              <a:rPr lang="en-CA" sz="1800" dirty="0">
                <a:latin typeface="Arial" panose="020B0604020202020204" pitchFamily="34" charset="0"/>
                <a:cs typeface="Arial" panose="020B0604020202020204" pitchFamily="34" charset="0"/>
              </a:rPr>
              <a:t>. </a:t>
            </a:r>
          </a:p>
          <a:p>
            <a:pPr marL="342900" indent="-342900">
              <a:buFont typeface="+mj-lt"/>
              <a:buAutoNum type="arabicPeriod"/>
            </a:pPr>
            <a:r>
              <a:rPr lang="en-CA" sz="1800" dirty="0">
                <a:latin typeface="Arial" panose="020B0604020202020204" pitchFamily="34" charset="0"/>
                <a:cs typeface="Arial" panose="020B0604020202020204" pitchFamily="34" charset="0"/>
              </a:rPr>
              <a:t>Alternatively, you can click the green and white plus sign/blank document icon =&gt; </a:t>
            </a:r>
            <a:r>
              <a:rPr lang="en-CA" sz="1800" dirty="0" err="1">
                <a:latin typeface="Arial" panose="020B0604020202020204" pitchFamily="34" charset="0"/>
                <a:cs typeface="Arial" panose="020B0604020202020204" pitchFamily="34" charset="0"/>
              </a:rPr>
              <a:t>RScript</a:t>
            </a:r>
            <a:r>
              <a:rPr lang="en-CA" sz="1800" dirty="0">
                <a:latin typeface="Arial" panose="020B0604020202020204" pitchFamily="34" charset="0"/>
                <a:cs typeface="Arial" panose="020B0604020202020204" pitchFamily="34" charset="0"/>
              </a:rPr>
              <a:t>.</a:t>
            </a:r>
          </a:p>
          <a:p>
            <a:pPr marL="0" indent="0">
              <a:buNone/>
            </a:pPr>
            <a:endParaRPr lang="en-CA" sz="1800" dirty="0">
              <a:latin typeface="Arial" panose="020B0604020202020204" pitchFamily="34" charset="0"/>
              <a:cs typeface="Arial" panose="020B0604020202020204" pitchFamily="34" charset="0"/>
            </a:endParaRPr>
          </a:p>
          <a:p>
            <a:pPr marL="0" indent="0">
              <a:buNone/>
            </a:pPr>
            <a:endParaRPr lang="en-CA" sz="1800" dirty="0">
              <a:latin typeface="Arial" panose="020B0604020202020204" pitchFamily="34" charset="0"/>
              <a:cs typeface="Arial" panose="020B0604020202020204" pitchFamily="34" charset="0"/>
            </a:endParaRPr>
          </a:p>
          <a:p>
            <a:pPr marL="0" indent="0">
              <a:buNone/>
            </a:pPr>
            <a:endParaRPr lang="en-CA" sz="1800" dirty="0">
              <a:latin typeface="Arial" panose="020B0604020202020204" pitchFamily="34" charset="0"/>
              <a:cs typeface="Arial" panose="020B0604020202020204" pitchFamily="34" charset="0"/>
            </a:endParaRPr>
          </a:p>
        </p:txBody>
      </p:sp>
      <p:pic>
        <p:nvPicPr>
          <p:cNvPr id="8" name="Content Placeholder 7" descr="Screenshot of R Studio with home menu and new file icon circled.">
            <a:extLst>
              <a:ext uri="{FF2B5EF4-FFF2-40B4-BE49-F238E27FC236}">
                <a16:creationId xmlns:a16="http://schemas.microsoft.com/office/drawing/2014/main" id="{C01077FF-D74A-436C-8925-5804256776AF}"/>
              </a:ext>
            </a:extLst>
          </p:cNvPr>
          <p:cNvPicPr>
            <a:picLocks noGrp="1" noChangeAspect="1"/>
          </p:cNvPicPr>
          <p:nvPr>
            <p:ph sz="half" idx="2"/>
          </p:nvPr>
        </p:nvPicPr>
        <p:blipFill>
          <a:blip r:embed="rId2"/>
          <a:stretch>
            <a:fillRect/>
          </a:stretch>
        </p:blipFill>
        <p:spPr>
          <a:xfrm>
            <a:off x="6517385" y="1825625"/>
            <a:ext cx="5181600" cy="2210268"/>
          </a:xfrm>
          <a:prstGeom prst="rect">
            <a:avLst/>
          </a:prstGeom>
        </p:spPr>
      </p:pic>
    </p:spTree>
    <p:extLst>
      <p:ext uri="{BB962C8B-B14F-4D97-AF65-F5344CB8AC3E}">
        <p14:creationId xmlns:p14="http://schemas.microsoft.com/office/powerpoint/2010/main" val="165783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1620-E831-42B0-8722-A22D5970B85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The four windows in RStudio </a:t>
            </a:r>
            <a:endParaRPr lang="en-CA" dirty="0"/>
          </a:p>
        </p:txBody>
      </p:sp>
      <p:pic>
        <p:nvPicPr>
          <p:cNvPr id="4" name="Content Placeholder 3" descr="This screenshot of four windows in RStudio. At the top left is the RScript/Source Code Editor, the bottom left is the console, the top right is the environment and history, and the bottom right displays files, plots, packages, and help.&#10;">
            <a:extLst>
              <a:ext uri="{FF2B5EF4-FFF2-40B4-BE49-F238E27FC236}">
                <a16:creationId xmlns:a16="http://schemas.microsoft.com/office/drawing/2014/main" id="{6C25AC77-4427-4964-9D07-BBAE0C4A9E74}"/>
              </a:ext>
            </a:extLst>
          </p:cNvPr>
          <p:cNvPicPr>
            <a:picLocks noGrp="1" noChangeAspect="1"/>
          </p:cNvPicPr>
          <p:nvPr>
            <p:ph idx="1"/>
          </p:nvPr>
        </p:nvPicPr>
        <p:blipFill>
          <a:blip r:embed="rId2"/>
          <a:stretch>
            <a:fillRect/>
          </a:stretch>
        </p:blipFill>
        <p:spPr>
          <a:xfrm>
            <a:off x="838200" y="2301995"/>
            <a:ext cx="10515600" cy="3398598"/>
          </a:xfrm>
          <a:prstGeom prst="rect">
            <a:avLst/>
          </a:prstGeom>
        </p:spPr>
      </p:pic>
    </p:spTree>
    <p:extLst>
      <p:ext uri="{BB962C8B-B14F-4D97-AF65-F5344CB8AC3E}">
        <p14:creationId xmlns:p14="http://schemas.microsoft.com/office/powerpoint/2010/main" val="352195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EEE5-D763-42A0-B152-BADA9471DF39}"/>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Description of the RStudio windows</a:t>
            </a:r>
          </a:p>
        </p:txBody>
      </p:sp>
      <p:sp>
        <p:nvSpPr>
          <p:cNvPr id="4" name="Content Placeholder 3">
            <a:extLst>
              <a:ext uri="{FF2B5EF4-FFF2-40B4-BE49-F238E27FC236}">
                <a16:creationId xmlns:a16="http://schemas.microsoft.com/office/drawing/2014/main" id="{F0ECB654-E1BB-419B-9677-86C431897874}"/>
              </a:ext>
            </a:extLst>
          </p:cNvPr>
          <p:cNvSpPr>
            <a:spLocks noGrp="1"/>
          </p:cNvSpPr>
          <p:nvPr>
            <p:ph idx="1"/>
          </p:nvPr>
        </p:nvSpPr>
        <p:spPr/>
        <p:txBody>
          <a:bodyPr>
            <a:normAutofit/>
          </a:bodyPr>
          <a:lstStyle/>
          <a:p>
            <a:r>
              <a:rPr lang="en-CA" sz="1800" b="1" dirty="0" err="1">
                <a:latin typeface="Arial" panose="020B0604020202020204" pitchFamily="34" charset="0"/>
                <a:cs typeface="Arial" panose="020B0604020202020204" pitchFamily="34" charset="0"/>
              </a:rPr>
              <a:t>RScript</a:t>
            </a:r>
            <a:r>
              <a:rPr lang="en-CA" sz="1800" b="1" dirty="0">
                <a:latin typeface="Arial" panose="020B0604020202020204" pitchFamily="34" charset="0"/>
                <a:cs typeface="Arial" panose="020B0604020202020204" pitchFamily="34" charset="0"/>
              </a:rPr>
              <a:t>/Source Code Editor </a:t>
            </a:r>
            <a:r>
              <a:rPr lang="en-CA" sz="1800" dirty="0">
                <a:latin typeface="Arial" panose="020B0604020202020204" pitchFamily="34" charset="0"/>
                <a:cs typeface="Arial" panose="020B0604020202020204" pitchFamily="34" charset="0"/>
              </a:rPr>
              <a:t>– the top left window – is a text editor where you can save your code.</a:t>
            </a:r>
          </a:p>
          <a:p>
            <a:endParaRPr lang="en-CA" sz="1800" dirty="0">
              <a:latin typeface="Arial" panose="020B0604020202020204" pitchFamily="34" charset="0"/>
              <a:cs typeface="Arial" panose="020B0604020202020204" pitchFamily="34" charset="0"/>
            </a:endParaRPr>
          </a:p>
          <a:p>
            <a:r>
              <a:rPr lang="en-CA" sz="1800" b="1" dirty="0">
                <a:latin typeface="Arial" panose="020B0604020202020204" pitchFamily="34" charset="0"/>
                <a:cs typeface="Arial" panose="020B0604020202020204" pitchFamily="34" charset="0"/>
              </a:rPr>
              <a:t>Console</a:t>
            </a:r>
            <a:r>
              <a:rPr lang="en-CA" sz="1800" dirty="0">
                <a:latin typeface="Arial" panose="020B0604020202020204" pitchFamily="34" charset="0"/>
                <a:cs typeface="Arial" panose="020B0604020202020204" pitchFamily="34" charset="0"/>
              </a:rPr>
              <a:t> – the bottom left window – sends the code to R to execute your commands.</a:t>
            </a:r>
          </a:p>
          <a:p>
            <a:endParaRPr lang="en-CA" sz="1800" dirty="0">
              <a:latin typeface="Arial" panose="020B0604020202020204" pitchFamily="34" charset="0"/>
              <a:cs typeface="Arial" panose="020B0604020202020204" pitchFamily="34" charset="0"/>
            </a:endParaRPr>
          </a:p>
          <a:p>
            <a:r>
              <a:rPr lang="en-CA" sz="1800" b="1" dirty="0">
                <a:latin typeface="Arial" panose="020B0604020202020204" pitchFamily="34" charset="0"/>
                <a:cs typeface="Arial" panose="020B0604020202020204" pitchFamily="34" charset="0"/>
              </a:rPr>
              <a:t>Environment and History </a:t>
            </a:r>
            <a:r>
              <a:rPr lang="en-CA" sz="1800" dirty="0">
                <a:latin typeface="Arial" panose="020B0604020202020204" pitchFamily="34" charset="0"/>
                <a:cs typeface="Arial" panose="020B0604020202020204" pitchFamily="34" charset="0"/>
              </a:rPr>
              <a:t>– the top right window – view a list of the objects available in your current R session (e.g. data sets, variables, matrices, etc.)</a:t>
            </a:r>
          </a:p>
          <a:p>
            <a:pPr marL="0" indent="0">
              <a:buNone/>
            </a:pPr>
            <a:endParaRPr lang="en-CA" sz="1800" dirty="0">
              <a:latin typeface="Arial" panose="020B0604020202020204" pitchFamily="34" charset="0"/>
              <a:cs typeface="Arial" panose="020B0604020202020204" pitchFamily="34" charset="0"/>
            </a:endParaRPr>
          </a:p>
          <a:p>
            <a:r>
              <a:rPr lang="en-CA" sz="1800" b="1" dirty="0">
                <a:latin typeface="Arial" panose="020B0604020202020204" pitchFamily="34" charset="0"/>
                <a:cs typeface="Arial" panose="020B0604020202020204" pitchFamily="34" charset="0"/>
              </a:rPr>
              <a:t>Files, Plots, Packages, and Help </a:t>
            </a:r>
            <a:r>
              <a:rPr lang="en-CA" sz="1800" dirty="0">
                <a:latin typeface="Arial" panose="020B0604020202020204" pitchFamily="34" charset="0"/>
                <a:cs typeface="Arial" panose="020B0604020202020204" pitchFamily="34" charset="0"/>
              </a:rPr>
              <a:t>– the bottom right window – manage files, view plots, install packages, and access the help menu.</a:t>
            </a:r>
          </a:p>
          <a:p>
            <a:pPr marL="0" indent="0">
              <a:buNone/>
            </a:pPr>
            <a:endParaRPr lang="en-CA" sz="1800" dirty="0">
              <a:latin typeface="Arial" panose="020B0604020202020204" pitchFamily="34" charset="0"/>
              <a:cs typeface="Arial" panose="020B0604020202020204" pitchFamily="34" charset="0"/>
            </a:endParaRPr>
          </a:p>
          <a:p>
            <a:pPr marL="0" indent="0">
              <a:buNone/>
            </a:pPr>
            <a:endParaRPr lang="en-CA" sz="1800" dirty="0">
              <a:latin typeface="Arial" panose="020B0604020202020204" pitchFamily="34" charset="0"/>
              <a:cs typeface="Arial" panose="020B0604020202020204" pitchFamily="34" charset="0"/>
            </a:endParaRPr>
          </a:p>
          <a:p>
            <a:pPr marL="0" indent="0">
              <a:buNone/>
            </a:pPr>
            <a:endParaRPr lang="en-CA"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43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0C59-5688-49BD-B6C9-A245E1381652}"/>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Using </a:t>
            </a:r>
            <a:r>
              <a:rPr lang="en-CA" sz="3200" dirty="0" err="1">
                <a:latin typeface="Arial" panose="020B0604020202020204" pitchFamily="34" charset="0"/>
                <a:cs typeface="Arial" panose="020B0604020202020204" pitchFamily="34" charset="0"/>
              </a:rPr>
              <a:t>RScript</a:t>
            </a:r>
            <a:endParaRPr lang="en-CA" sz="32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C29732B-238C-40A4-B96A-9A635239CA72}"/>
              </a:ext>
            </a:extLst>
          </p:cNvPr>
          <p:cNvSpPr>
            <a:spLocks noGrp="1"/>
          </p:cNvSpPr>
          <p:nvPr>
            <p:ph sz="half" idx="1"/>
          </p:nvPr>
        </p:nvSpPr>
        <p:spPr>
          <a:xfrm>
            <a:off x="838199" y="1825625"/>
            <a:ext cx="10431693" cy="1995456"/>
          </a:xfrm>
        </p:spPr>
        <p:txBody>
          <a:bodyPr>
            <a:normAutofit/>
          </a:bodyPr>
          <a:lstStyle/>
          <a:p>
            <a:r>
              <a:rPr lang="en-CA" sz="1800" dirty="0">
                <a:latin typeface="Arial" panose="020B0604020202020204" pitchFamily="34" charset="0"/>
                <a:cs typeface="Arial" panose="020B0604020202020204" pitchFamily="34" charset="0"/>
              </a:rPr>
              <a:t>The lines of code in the </a:t>
            </a:r>
            <a:r>
              <a:rPr lang="en-CA" sz="1800" dirty="0" err="1">
                <a:latin typeface="Arial" panose="020B0604020202020204" pitchFamily="34" charset="0"/>
                <a:cs typeface="Arial" panose="020B0604020202020204" pitchFamily="34" charset="0"/>
              </a:rPr>
              <a:t>RScript</a:t>
            </a:r>
            <a:r>
              <a:rPr lang="en-CA" sz="1800" dirty="0">
                <a:latin typeface="Arial" panose="020B0604020202020204" pitchFamily="34" charset="0"/>
                <a:cs typeface="Arial" panose="020B0604020202020204" pitchFamily="34" charset="0"/>
              </a:rPr>
              <a:t> are numbered to help you stay organized and find errors more easily. Write your code and put your cursor on the line of code you want to run. Send it to the console which runs it in R by clicking on the “Run” icon or by typing “Ctrl + Enter”. Note if you want to run multiple lines of code at the same time, highlight them all and then send them to the console. </a:t>
            </a:r>
          </a:p>
          <a:p>
            <a:pPr marL="0" indent="0">
              <a:buNone/>
            </a:pPr>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Code can be saved in the </a:t>
            </a:r>
            <a:r>
              <a:rPr lang="en-CA" sz="1800" dirty="0" err="1">
                <a:latin typeface="Arial" panose="020B0604020202020204" pitchFamily="34" charset="0"/>
                <a:cs typeface="Arial" panose="020B0604020202020204" pitchFamily="34" charset="0"/>
              </a:rPr>
              <a:t>RScript</a:t>
            </a:r>
            <a:r>
              <a:rPr lang="en-CA" sz="1800" dirty="0">
                <a:latin typeface="Arial" panose="020B0604020202020204" pitchFamily="34" charset="0"/>
                <a:cs typeface="Arial" panose="020B0604020202020204" pitchFamily="34" charset="0"/>
              </a:rPr>
              <a:t> as a .R file to be rerun or modified at another point in time.</a:t>
            </a:r>
          </a:p>
        </p:txBody>
      </p:sp>
      <p:pic>
        <p:nvPicPr>
          <p:cNvPr id="5" name="Picture 4" descr="This screenshot shows that there are sequentially numbered lines of code in the RScript. It also depicts that the &quot;Run&quot; icon is a white square with an arrow pointing to the right.&#10;">
            <a:extLst>
              <a:ext uri="{FF2B5EF4-FFF2-40B4-BE49-F238E27FC236}">
                <a16:creationId xmlns:a16="http://schemas.microsoft.com/office/drawing/2014/main" id="{375AA611-CD58-4B00-B494-EC0170DCC5A2}"/>
              </a:ext>
            </a:extLst>
          </p:cNvPr>
          <p:cNvPicPr>
            <a:picLocks noChangeAspect="1"/>
          </p:cNvPicPr>
          <p:nvPr/>
        </p:nvPicPr>
        <p:blipFill>
          <a:blip r:embed="rId2"/>
          <a:stretch>
            <a:fillRect/>
          </a:stretch>
        </p:blipFill>
        <p:spPr>
          <a:xfrm>
            <a:off x="1064303" y="3956018"/>
            <a:ext cx="10205589" cy="1944793"/>
          </a:xfrm>
          <a:prstGeom prst="rect">
            <a:avLst/>
          </a:prstGeom>
        </p:spPr>
      </p:pic>
    </p:spTree>
    <p:extLst>
      <p:ext uri="{BB962C8B-B14F-4D97-AF65-F5344CB8AC3E}">
        <p14:creationId xmlns:p14="http://schemas.microsoft.com/office/powerpoint/2010/main" val="41687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0C59-5688-49BD-B6C9-A245E1381652}"/>
              </a:ext>
            </a:extLst>
          </p:cNvPr>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Using the console</a:t>
            </a:r>
          </a:p>
        </p:txBody>
      </p:sp>
      <p:sp>
        <p:nvSpPr>
          <p:cNvPr id="3" name="Content Placeholder 2">
            <a:extLst>
              <a:ext uri="{FF2B5EF4-FFF2-40B4-BE49-F238E27FC236}">
                <a16:creationId xmlns:a16="http://schemas.microsoft.com/office/drawing/2014/main" id="{13CDAFAD-927D-468A-8FD0-4DE796BC6A7F}"/>
              </a:ext>
            </a:extLst>
          </p:cNvPr>
          <p:cNvSpPr>
            <a:spLocks noGrp="1"/>
          </p:cNvSpPr>
          <p:nvPr>
            <p:ph sz="half" idx="1"/>
          </p:nvPr>
        </p:nvSpPr>
        <p:spPr/>
        <p:txBody>
          <a:bodyPr>
            <a:normAutofit lnSpcReduction="10000"/>
          </a:bodyPr>
          <a:lstStyle/>
          <a:p>
            <a:r>
              <a:rPr lang="en-CA" sz="1800" dirty="0">
                <a:latin typeface="Arial" panose="020B0604020202020204" pitchFamily="34" charset="0"/>
                <a:cs typeface="Arial" panose="020B0604020202020204" pitchFamily="34" charset="0"/>
              </a:rPr>
              <a:t>If you click in the console, you should see a blinking cursor line (“|”) next to a greater than sign (“&gt;”). This is called a prompt. You can write code next to the prompt and then press the “Enter” key to send the code to R.</a:t>
            </a:r>
          </a:p>
          <a:p>
            <a:pPr marL="0" indent="0">
              <a:buNone/>
            </a:pPr>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The console displays any mistakes in your code (i.e. this is where you will receive error messages). In addition, the console shows your output (i.e. the results of your code) beside square brackets.</a:t>
            </a:r>
          </a:p>
          <a:p>
            <a:pPr marL="0" indent="0">
              <a:buNone/>
            </a:pPr>
            <a:endParaRPr lang="en-CA" sz="18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Note that any code written in the console will not be saved if you close RStudio. If you want to save the code, write it in </a:t>
            </a:r>
            <a:r>
              <a:rPr lang="en-CA" sz="1800" dirty="0" err="1">
                <a:latin typeface="Arial" panose="020B0604020202020204" pitchFamily="34" charset="0"/>
                <a:cs typeface="Arial" panose="020B0604020202020204" pitchFamily="34" charset="0"/>
              </a:rPr>
              <a:t>RScript</a:t>
            </a:r>
            <a:r>
              <a:rPr lang="en-CA" sz="1800" dirty="0">
                <a:latin typeface="Arial" panose="020B0604020202020204" pitchFamily="34" charset="0"/>
                <a:cs typeface="Arial" panose="020B0604020202020204" pitchFamily="34" charset="0"/>
              </a:rPr>
              <a:t> and then send it to the console. </a:t>
            </a:r>
          </a:p>
          <a:p>
            <a:pPr marL="0" indent="0">
              <a:buNone/>
            </a:pPr>
            <a:endParaRPr lang="en-CA" dirty="0"/>
          </a:p>
        </p:txBody>
      </p:sp>
      <p:pic>
        <p:nvPicPr>
          <p:cNvPr id="10" name="Picture 9" descr="This screenshot depicts that the prompt in the console is a greater than sign. It also shows that when you use the code (2 + 2) to add these numbers together, the output (4) is displayed beside square brackets.&#10;">
            <a:extLst>
              <a:ext uri="{FF2B5EF4-FFF2-40B4-BE49-F238E27FC236}">
                <a16:creationId xmlns:a16="http://schemas.microsoft.com/office/drawing/2014/main" id="{D71B839D-83A5-40EE-9947-22F17C914B4E}"/>
              </a:ext>
            </a:extLst>
          </p:cNvPr>
          <p:cNvPicPr>
            <a:picLocks noChangeAspect="1"/>
          </p:cNvPicPr>
          <p:nvPr/>
        </p:nvPicPr>
        <p:blipFill>
          <a:blip r:embed="rId2"/>
          <a:stretch>
            <a:fillRect/>
          </a:stretch>
        </p:blipFill>
        <p:spPr>
          <a:xfrm>
            <a:off x="5793267" y="365125"/>
            <a:ext cx="6169687" cy="6285521"/>
          </a:xfrm>
          <a:prstGeom prst="rect">
            <a:avLst/>
          </a:prstGeom>
        </p:spPr>
      </p:pic>
    </p:spTree>
    <p:extLst>
      <p:ext uri="{BB962C8B-B14F-4D97-AF65-F5344CB8AC3E}">
        <p14:creationId xmlns:p14="http://schemas.microsoft.com/office/powerpoint/2010/main" val="370695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1543</Words>
  <Application>Microsoft Office PowerPoint</Application>
  <PresentationFormat>Widescreen</PresentationFormat>
  <Paragraphs>125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Introduction to R</vt:lpstr>
      <vt:lpstr>What is R? What is RStudio?</vt:lpstr>
      <vt:lpstr>Step 1 – Download and install R</vt:lpstr>
      <vt:lpstr>Step 2 – Download and install RStudio</vt:lpstr>
      <vt:lpstr>Using RStudio  </vt:lpstr>
      <vt:lpstr>The four windows in RStudio </vt:lpstr>
      <vt:lpstr>Description of the RStudio windows</vt:lpstr>
      <vt:lpstr>Using RScript</vt:lpstr>
      <vt:lpstr>Using the console</vt:lpstr>
      <vt:lpstr>What is an R package?</vt:lpstr>
      <vt:lpstr>Install packages</vt:lpstr>
      <vt:lpstr>Load packages</vt:lpstr>
      <vt:lpstr>Load data</vt:lpstr>
      <vt:lpstr>Built-in data sets</vt:lpstr>
      <vt:lpstr>Manually type in data</vt:lpstr>
      <vt:lpstr>Example of manually typed data</vt:lpstr>
      <vt:lpstr>Upload data from a spreadsheet Step 1: Prepare the spreadsheet</vt:lpstr>
      <vt:lpstr>Step 2: Load a spreadsheet to RStudio</vt:lpstr>
      <vt:lpstr>Errors</vt:lpstr>
      <vt:lpstr>Capitalization, spelling, and punctuation</vt:lpstr>
      <vt:lpstr>Brackets and parentheses</vt:lpstr>
      <vt:lpstr>A plus sign (“+”) in the console</vt:lpstr>
      <vt:lpstr>Getting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dc:title>
  <dc:creator>Academic Skills</dc:creator>
  <cp:lastModifiedBy>Natalie Nelson</cp:lastModifiedBy>
  <cp:revision>12</cp:revision>
  <dcterms:created xsi:type="dcterms:W3CDTF">2020-05-05T17:11:16Z</dcterms:created>
  <dcterms:modified xsi:type="dcterms:W3CDTF">2023-08-09T17:50:37Z</dcterms:modified>
  <cp:contentStatus/>
</cp:coreProperties>
</file>